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5"/>
  </p:sldMasterIdLst>
  <p:notesMasterIdLst>
    <p:notesMasterId r:id="rId26"/>
  </p:notesMasterIdLst>
  <p:handoutMasterIdLst>
    <p:handoutMasterId r:id="rId27"/>
  </p:handoutMasterIdLst>
  <p:sldIdLst>
    <p:sldId id="256" r:id="rId6"/>
    <p:sldId id="289" r:id="rId7"/>
    <p:sldId id="329" r:id="rId8"/>
    <p:sldId id="312" r:id="rId9"/>
    <p:sldId id="347" r:id="rId10"/>
    <p:sldId id="361" r:id="rId11"/>
    <p:sldId id="354" r:id="rId12"/>
    <p:sldId id="362" r:id="rId13"/>
    <p:sldId id="348" r:id="rId14"/>
    <p:sldId id="331" r:id="rId15"/>
    <p:sldId id="335" r:id="rId16"/>
    <p:sldId id="337" r:id="rId17"/>
    <p:sldId id="338" r:id="rId18"/>
    <p:sldId id="355" r:id="rId19"/>
    <p:sldId id="360" r:id="rId20"/>
    <p:sldId id="341" r:id="rId21"/>
    <p:sldId id="358" r:id="rId22"/>
    <p:sldId id="359" r:id="rId23"/>
    <p:sldId id="357"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5DB5C514-E4D3-1C4B-87C0-31ECFF24686C}">
          <p14:sldIdLst/>
        </p14:section>
        <p14:section name="Omslag" id="{666E74BD-C0A9-45BB-BE05-9DFE7FB0C8CC}">
          <p14:sldIdLst>
            <p14:sldId id="256"/>
          </p14:sldIdLst>
        </p14:section>
        <p14:section name="Text" id="{4F9FDC59-DD6A-FC47-827E-6D893900915B}">
          <p14:sldIdLst>
            <p14:sldId id="289"/>
            <p14:sldId id="329"/>
            <p14:sldId id="312"/>
            <p14:sldId id="347"/>
            <p14:sldId id="361"/>
            <p14:sldId id="354"/>
            <p14:sldId id="362"/>
            <p14:sldId id="348"/>
            <p14:sldId id="331"/>
            <p14:sldId id="335"/>
            <p14:sldId id="337"/>
            <p14:sldId id="338"/>
            <p14:sldId id="355"/>
            <p14:sldId id="360"/>
            <p14:sldId id="341"/>
            <p14:sldId id="358"/>
            <p14:sldId id="359"/>
            <p14:sldId id="357"/>
          </p14:sldIdLst>
        </p14:section>
        <p14:section name="Avslut" id="{00E51C53-9327-F844-BEFA-3B070FEEB1A6}">
          <p14:sldIdLst>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45F1A7-33D6-3490-5929-AF122F9CDF4C}" name="CORP\senh24359" initials="C" userId="CORP\senh24359"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0013" autoAdjust="0"/>
  </p:normalViewPr>
  <p:slideViewPr>
    <p:cSldViewPr snapToGrid="0" showGuides="1">
      <p:cViewPr varScale="1">
        <p:scale>
          <a:sx n="114" d="100"/>
          <a:sy n="114" d="100"/>
        </p:scale>
        <p:origin x="85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50" d="100"/>
          <a:sy n="150" d="100"/>
        </p:scale>
        <p:origin x="6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1.%20Antal%20sysselsat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Stanntid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Logiint&#228;kt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Barometer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Barometer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tabeller_KIX.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1.%20Antal%20sysselsat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Nettooms&#228;ttn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4.%20Antal%20arbetsst&#228;ll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2.%20Nystartade%20bola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3.%20Konkurs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7.%20Antal%20g&#228;stn&#228;tt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H&#228;mtad%20data/Utl&#228;ndska%20g&#228;stn&#228;tter,%20l&#228;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och data'!$B$6</c:f>
              <c:strCache>
                <c:ptCount val="1"/>
                <c:pt idx="0">
                  <c:v>År 2018</c:v>
                </c:pt>
              </c:strCache>
            </c:strRef>
          </c:tx>
          <c:spPr>
            <a:solidFill>
              <a:schemeClr val="accent1"/>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data'!$C$6:$H$6</c:f>
              <c:numCache>
                <c:formatCode>0</c:formatCode>
                <c:ptCount val="6"/>
                <c:pt idx="0">
                  <c:v>3381.2700000000004</c:v>
                </c:pt>
                <c:pt idx="1">
                  <c:v>2789.5699999999997</c:v>
                </c:pt>
                <c:pt idx="2">
                  <c:v>4733.26</c:v>
                </c:pt>
                <c:pt idx="3">
                  <c:v>2976.5099999999998</c:v>
                </c:pt>
                <c:pt idx="4">
                  <c:v>2519.5699999999997</c:v>
                </c:pt>
                <c:pt idx="5">
                  <c:v>16400.18</c:v>
                </c:pt>
              </c:numCache>
            </c:numRef>
          </c:val>
          <c:extLst>
            <c:ext xmlns:c16="http://schemas.microsoft.com/office/drawing/2014/chart" uri="{C3380CC4-5D6E-409C-BE32-E72D297353CC}">
              <c16:uniqueId val="{00000000-BB66-48C3-8618-AB2D7E929AD7}"/>
            </c:ext>
          </c:extLst>
        </c:ser>
        <c:ser>
          <c:idx val="1"/>
          <c:order val="1"/>
          <c:tx>
            <c:strRef>
              <c:f>'figur och data'!$B$7</c:f>
              <c:strCache>
                <c:ptCount val="1"/>
                <c:pt idx="0">
                  <c:v>År 2019</c:v>
                </c:pt>
              </c:strCache>
            </c:strRef>
          </c:tx>
          <c:spPr>
            <a:solidFill>
              <a:schemeClr val="accent2"/>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data'!$C$7:$H$7</c:f>
              <c:numCache>
                <c:formatCode>0</c:formatCode>
                <c:ptCount val="6"/>
                <c:pt idx="0">
                  <c:v>3435.14</c:v>
                </c:pt>
                <c:pt idx="1">
                  <c:v>2814.875</c:v>
                </c:pt>
                <c:pt idx="2">
                  <c:v>4783.7550000000001</c:v>
                </c:pt>
                <c:pt idx="3">
                  <c:v>3016.47</c:v>
                </c:pt>
                <c:pt idx="4">
                  <c:v>2626.6200000000003</c:v>
                </c:pt>
                <c:pt idx="5">
                  <c:v>16676.86</c:v>
                </c:pt>
              </c:numCache>
            </c:numRef>
          </c:val>
          <c:extLst>
            <c:ext xmlns:c16="http://schemas.microsoft.com/office/drawing/2014/chart" uri="{C3380CC4-5D6E-409C-BE32-E72D297353CC}">
              <c16:uniqueId val="{00000001-BB66-48C3-8618-AB2D7E929AD7}"/>
            </c:ext>
          </c:extLst>
        </c:ser>
        <c:ser>
          <c:idx val="2"/>
          <c:order val="2"/>
          <c:tx>
            <c:strRef>
              <c:f>'figur och data'!$B$8</c:f>
              <c:strCache>
                <c:ptCount val="1"/>
                <c:pt idx="0">
                  <c:v>År 2020</c:v>
                </c:pt>
              </c:strCache>
            </c:strRef>
          </c:tx>
          <c:spPr>
            <a:solidFill>
              <a:schemeClr val="accent3"/>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data'!$C$8:$H$8</c:f>
              <c:numCache>
                <c:formatCode>0</c:formatCode>
                <c:ptCount val="6"/>
                <c:pt idx="0">
                  <c:v>3787.4300000000003</c:v>
                </c:pt>
                <c:pt idx="1">
                  <c:v>3105.9300000000003</c:v>
                </c:pt>
                <c:pt idx="2">
                  <c:v>5572.5399999999991</c:v>
                </c:pt>
                <c:pt idx="3">
                  <c:v>3279.3400000000006</c:v>
                </c:pt>
                <c:pt idx="4">
                  <c:v>2812.48</c:v>
                </c:pt>
                <c:pt idx="5">
                  <c:v>18557.72</c:v>
                </c:pt>
              </c:numCache>
            </c:numRef>
          </c:val>
          <c:extLst>
            <c:ext xmlns:c16="http://schemas.microsoft.com/office/drawing/2014/chart" uri="{C3380CC4-5D6E-409C-BE32-E72D297353CC}">
              <c16:uniqueId val="{00000002-BB66-48C3-8618-AB2D7E929AD7}"/>
            </c:ext>
          </c:extLst>
        </c:ser>
        <c:ser>
          <c:idx val="3"/>
          <c:order val="3"/>
          <c:tx>
            <c:strRef>
              <c:f>'figur och data'!$B$9</c:f>
              <c:strCache>
                <c:ptCount val="1"/>
                <c:pt idx="0">
                  <c:v>År 2021</c:v>
                </c:pt>
              </c:strCache>
            </c:strRef>
          </c:tx>
          <c:spPr>
            <a:solidFill>
              <a:schemeClr val="accent4"/>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data'!$C$9:$H$9</c:f>
              <c:numCache>
                <c:formatCode>#,##0</c:formatCode>
                <c:ptCount val="6"/>
                <c:pt idx="0">
                  <c:v>4362.3200000000006</c:v>
                </c:pt>
                <c:pt idx="1">
                  <c:v>3162.0800000000004</c:v>
                </c:pt>
                <c:pt idx="2">
                  <c:v>5475.45</c:v>
                </c:pt>
                <c:pt idx="3">
                  <c:v>3375.83</c:v>
                </c:pt>
                <c:pt idx="4">
                  <c:v>2892.03</c:v>
                </c:pt>
                <c:pt idx="5">
                  <c:v>19267.710000000003</c:v>
                </c:pt>
              </c:numCache>
            </c:numRef>
          </c:val>
          <c:extLst>
            <c:ext xmlns:c16="http://schemas.microsoft.com/office/drawing/2014/chart" uri="{C3380CC4-5D6E-409C-BE32-E72D297353CC}">
              <c16:uniqueId val="{00000003-BB66-48C3-8618-AB2D7E929AD7}"/>
            </c:ext>
          </c:extLst>
        </c:ser>
        <c:ser>
          <c:idx val="4"/>
          <c:order val="4"/>
          <c:tx>
            <c:strRef>
              <c:f>'figur och data'!$B$10</c:f>
              <c:strCache>
                <c:ptCount val="1"/>
                <c:pt idx="0">
                  <c:v>År 2022</c:v>
                </c:pt>
              </c:strCache>
            </c:strRef>
          </c:tx>
          <c:spPr>
            <a:solidFill>
              <a:schemeClr val="accent5"/>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data'!$C$10:$H$10</c:f>
              <c:numCache>
                <c:formatCode>0</c:formatCode>
                <c:ptCount val="6"/>
                <c:pt idx="0">
                  <c:v>4806.0200000000004</c:v>
                </c:pt>
                <c:pt idx="1">
                  <c:v>3352.35</c:v>
                </c:pt>
                <c:pt idx="2">
                  <c:v>5917.1699999999992</c:v>
                </c:pt>
                <c:pt idx="3">
                  <c:v>3706.2299999999996</c:v>
                </c:pt>
                <c:pt idx="4">
                  <c:v>3202.3900000000003</c:v>
                </c:pt>
                <c:pt idx="5">
                  <c:v>20984.16</c:v>
                </c:pt>
              </c:numCache>
            </c:numRef>
          </c:val>
          <c:extLst>
            <c:ext xmlns:c16="http://schemas.microsoft.com/office/drawing/2014/chart" uri="{C3380CC4-5D6E-409C-BE32-E72D297353CC}">
              <c16:uniqueId val="{00000004-BB66-48C3-8618-AB2D7E929AD7}"/>
            </c:ext>
          </c:extLst>
        </c:ser>
        <c:ser>
          <c:idx val="5"/>
          <c:order val="5"/>
          <c:tx>
            <c:strRef>
              <c:f>'figur och data'!$B$11</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data'!$C$11:$H$11</c:f>
              <c:numCache>
                <c:formatCode>0</c:formatCode>
                <c:ptCount val="6"/>
                <c:pt idx="0">
                  <c:v>4007.5</c:v>
                </c:pt>
                <c:pt idx="1">
                  <c:v>3071</c:v>
                </c:pt>
                <c:pt idx="2">
                  <c:v>5578</c:v>
                </c:pt>
                <c:pt idx="3">
                  <c:v>3515</c:v>
                </c:pt>
                <c:pt idx="4">
                  <c:v>2683</c:v>
                </c:pt>
                <c:pt idx="5">
                  <c:v>18854.5</c:v>
                </c:pt>
              </c:numCache>
            </c:numRef>
          </c:val>
          <c:extLst>
            <c:ext xmlns:c16="http://schemas.microsoft.com/office/drawing/2014/chart" uri="{C3380CC4-5D6E-409C-BE32-E72D297353CC}">
              <c16:uniqueId val="{00000005-BB66-48C3-8618-AB2D7E929AD7}"/>
            </c:ext>
          </c:extLst>
        </c:ser>
        <c:dLbls>
          <c:dLblPos val="outEnd"/>
          <c:showLegendKey val="0"/>
          <c:showVal val="1"/>
          <c:showCatName val="0"/>
          <c:showSerName val="0"/>
          <c:showPercent val="0"/>
          <c:showBubbleSize val="0"/>
        </c:dLbls>
        <c:gapWidth val="219"/>
        <c:overlap val="-27"/>
        <c:axId val="964170952"/>
        <c:axId val="964168792"/>
      </c:barChart>
      <c:catAx>
        <c:axId val="96417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68792"/>
        <c:crosses val="autoZero"/>
        <c:auto val="1"/>
        <c:lblAlgn val="ctr"/>
        <c:lblOffset val="100"/>
        <c:noMultiLvlLbl val="0"/>
      </c:catAx>
      <c:valAx>
        <c:axId val="9641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7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Blad1!$A$18</c:f>
              <c:strCache>
                <c:ptCount val="1"/>
                <c:pt idx="0">
                  <c:v>År 2017</c:v>
                </c:pt>
              </c:strCache>
            </c:strRef>
          </c:tx>
          <c:spPr>
            <a:solidFill>
              <a:schemeClr val="accent1"/>
            </a:solidFill>
            <a:ln>
              <a:noFill/>
            </a:ln>
            <a:effectLst/>
          </c:spPr>
          <c:invertIfNegative val="0"/>
          <c:cat>
            <c:strRef>
              <c:f>Blad1!$B$17:$G$17</c:f>
              <c:strCache>
                <c:ptCount val="6"/>
                <c:pt idx="0">
                  <c:v> Uppsala </c:v>
                </c:pt>
                <c:pt idx="1">
                  <c:v> Södermanland </c:v>
                </c:pt>
                <c:pt idx="2">
                  <c:v> Östergötland </c:v>
                </c:pt>
                <c:pt idx="3">
                  <c:v> Örebro </c:v>
                </c:pt>
                <c:pt idx="4">
                  <c:v> Västmanland </c:v>
                </c:pt>
                <c:pt idx="5">
                  <c:v> Östra Mellansverige </c:v>
                </c:pt>
              </c:strCache>
            </c:strRef>
          </c:cat>
          <c:val>
            <c:numRef>
              <c:f>Blad1!$B$18:$G$18</c:f>
              <c:numCache>
                <c:formatCode>0.00</c:formatCode>
                <c:ptCount val="6"/>
                <c:pt idx="0">
                  <c:v>0.5970850722311396</c:v>
                </c:pt>
                <c:pt idx="1">
                  <c:v>0.80540103397341212</c:v>
                </c:pt>
                <c:pt idx="2">
                  <c:v>0.72126617826617823</c:v>
                </c:pt>
                <c:pt idx="3">
                  <c:v>0.83881514762516052</c:v>
                </c:pt>
                <c:pt idx="4">
                  <c:v>1.1414726114649683</c:v>
                </c:pt>
                <c:pt idx="5">
                  <c:v>0.77047812538950522</c:v>
                </c:pt>
              </c:numCache>
            </c:numRef>
          </c:val>
          <c:extLst>
            <c:ext xmlns:c16="http://schemas.microsoft.com/office/drawing/2014/chart" uri="{C3380CC4-5D6E-409C-BE32-E72D297353CC}">
              <c16:uniqueId val="{00000000-A508-45F1-8BF5-55FE97C2D7F4}"/>
            </c:ext>
          </c:extLst>
        </c:ser>
        <c:ser>
          <c:idx val="1"/>
          <c:order val="1"/>
          <c:tx>
            <c:strRef>
              <c:f>Blad1!$A$19</c:f>
              <c:strCache>
                <c:ptCount val="1"/>
                <c:pt idx="0">
                  <c:v>År 2018</c:v>
                </c:pt>
              </c:strCache>
            </c:strRef>
          </c:tx>
          <c:spPr>
            <a:solidFill>
              <a:schemeClr val="accent2"/>
            </a:solidFill>
            <a:ln>
              <a:noFill/>
            </a:ln>
            <a:effectLst/>
          </c:spPr>
          <c:invertIfNegative val="0"/>
          <c:cat>
            <c:strRef>
              <c:f>Blad1!$B$17:$G$17</c:f>
              <c:strCache>
                <c:ptCount val="6"/>
                <c:pt idx="0">
                  <c:v> Uppsala </c:v>
                </c:pt>
                <c:pt idx="1">
                  <c:v> Södermanland </c:v>
                </c:pt>
                <c:pt idx="2">
                  <c:v> Östergötland </c:v>
                </c:pt>
                <c:pt idx="3">
                  <c:v> Örebro </c:v>
                </c:pt>
                <c:pt idx="4">
                  <c:v> Västmanland </c:v>
                </c:pt>
                <c:pt idx="5">
                  <c:v> Östra Mellansverige </c:v>
                </c:pt>
              </c:strCache>
            </c:strRef>
          </c:cat>
          <c:val>
            <c:numRef>
              <c:f>Blad1!$B$19:$G$19</c:f>
              <c:numCache>
                <c:formatCode>0.00</c:formatCode>
                <c:ptCount val="6"/>
                <c:pt idx="0">
                  <c:v>0.49197688617531615</c:v>
                </c:pt>
                <c:pt idx="1">
                  <c:v>0.74591656288916564</c:v>
                </c:pt>
                <c:pt idx="2">
                  <c:v>0.64798118565850193</c:v>
                </c:pt>
                <c:pt idx="3">
                  <c:v>0.73731701764371083</c:v>
                </c:pt>
                <c:pt idx="4">
                  <c:v>0.81448736462093863</c:v>
                </c:pt>
                <c:pt idx="5">
                  <c:v>0.66269971819225548</c:v>
                </c:pt>
              </c:numCache>
            </c:numRef>
          </c:val>
          <c:extLst>
            <c:ext xmlns:c16="http://schemas.microsoft.com/office/drawing/2014/chart" uri="{C3380CC4-5D6E-409C-BE32-E72D297353CC}">
              <c16:uniqueId val="{00000001-A508-45F1-8BF5-55FE97C2D7F4}"/>
            </c:ext>
          </c:extLst>
        </c:ser>
        <c:ser>
          <c:idx val="2"/>
          <c:order val="2"/>
          <c:tx>
            <c:strRef>
              <c:f>Blad1!$A$20</c:f>
              <c:strCache>
                <c:ptCount val="1"/>
                <c:pt idx="0">
                  <c:v>År 2019</c:v>
                </c:pt>
              </c:strCache>
            </c:strRef>
          </c:tx>
          <c:spPr>
            <a:solidFill>
              <a:schemeClr val="accent3"/>
            </a:solidFill>
            <a:ln>
              <a:noFill/>
            </a:ln>
            <a:effectLst/>
          </c:spPr>
          <c:invertIfNegative val="0"/>
          <c:cat>
            <c:strRef>
              <c:f>Blad1!$B$17:$G$17</c:f>
              <c:strCache>
                <c:ptCount val="6"/>
                <c:pt idx="0">
                  <c:v> Uppsala </c:v>
                </c:pt>
                <c:pt idx="1">
                  <c:v> Södermanland </c:v>
                </c:pt>
                <c:pt idx="2">
                  <c:v> Östergötland </c:v>
                </c:pt>
                <c:pt idx="3">
                  <c:v> Örebro </c:v>
                </c:pt>
                <c:pt idx="4">
                  <c:v> Västmanland </c:v>
                </c:pt>
                <c:pt idx="5">
                  <c:v> Östra Mellansverige </c:v>
                </c:pt>
              </c:strCache>
            </c:strRef>
          </c:cat>
          <c:val>
            <c:numRef>
              <c:f>Blad1!$B$20:$G$20</c:f>
              <c:numCache>
                <c:formatCode>0.00</c:formatCode>
                <c:ptCount val="6"/>
                <c:pt idx="0">
                  <c:v>0.58969046378322043</c:v>
                </c:pt>
                <c:pt idx="1">
                  <c:v>0.68174235294117647</c:v>
                </c:pt>
                <c:pt idx="2">
                  <c:v>0.81694825410180905</c:v>
                </c:pt>
                <c:pt idx="3">
                  <c:v>0.86640723375753514</c:v>
                </c:pt>
                <c:pt idx="4">
                  <c:v>0.62619202163624066</c:v>
                </c:pt>
                <c:pt idx="5">
                  <c:v>0.71946342551293485</c:v>
                </c:pt>
              </c:numCache>
            </c:numRef>
          </c:val>
          <c:extLst>
            <c:ext xmlns:c16="http://schemas.microsoft.com/office/drawing/2014/chart" uri="{C3380CC4-5D6E-409C-BE32-E72D297353CC}">
              <c16:uniqueId val="{00000002-A508-45F1-8BF5-55FE97C2D7F4}"/>
            </c:ext>
          </c:extLst>
        </c:ser>
        <c:ser>
          <c:idx val="3"/>
          <c:order val="3"/>
          <c:tx>
            <c:strRef>
              <c:f>Blad1!$A$21</c:f>
              <c:strCache>
                <c:ptCount val="1"/>
                <c:pt idx="0">
                  <c:v>År 2020</c:v>
                </c:pt>
              </c:strCache>
            </c:strRef>
          </c:tx>
          <c:spPr>
            <a:solidFill>
              <a:schemeClr val="accent4"/>
            </a:solidFill>
            <a:ln>
              <a:noFill/>
            </a:ln>
            <a:effectLst/>
          </c:spPr>
          <c:invertIfNegative val="0"/>
          <c:cat>
            <c:strRef>
              <c:f>Blad1!$B$17:$G$17</c:f>
              <c:strCache>
                <c:ptCount val="6"/>
                <c:pt idx="0">
                  <c:v> Uppsala </c:v>
                </c:pt>
                <c:pt idx="1">
                  <c:v> Södermanland </c:v>
                </c:pt>
                <c:pt idx="2">
                  <c:v> Östergötland </c:v>
                </c:pt>
                <c:pt idx="3">
                  <c:v> Örebro </c:v>
                </c:pt>
                <c:pt idx="4">
                  <c:v> Västmanland </c:v>
                </c:pt>
                <c:pt idx="5">
                  <c:v> Östra Mellansverige </c:v>
                </c:pt>
              </c:strCache>
            </c:strRef>
          </c:cat>
          <c:val>
            <c:numRef>
              <c:f>Blad1!$B$21:$G$21</c:f>
              <c:numCache>
                <c:formatCode>0.00</c:formatCode>
                <c:ptCount val="6"/>
                <c:pt idx="0">
                  <c:v>0.15855791864546767</c:v>
                </c:pt>
                <c:pt idx="1">
                  <c:v>0.18028442295564431</c:v>
                </c:pt>
                <c:pt idx="2">
                  <c:v>0.21184255752985726</c:v>
                </c:pt>
                <c:pt idx="3">
                  <c:v>0.23631594126900893</c:v>
                </c:pt>
                <c:pt idx="4">
                  <c:v>0.200276578300082</c:v>
                </c:pt>
                <c:pt idx="5">
                  <c:v>0.1969230544300096</c:v>
                </c:pt>
              </c:numCache>
            </c:numRef>
          </c:val>
          <c:extLst>
            <c:ext xmlns:c16="http://schemas.microsoft.com/office/drawing/2014/chart" uri="{C3380CC4-5D6E-409C-BE32-E72D297353CC}">
              <c16:uniqueId val="{00000003-A508-45F1-8BF5-55FE97C2D7F4}"/>
            </c:ext>
          </c:extLst>
        </c:ser>
        <c:ser>
          <c:idx val="4"/>
          <c:order val="4"/>
          <c:tx>
            <c:strRef>
              <c:f>Blad1!$A$22</c:f>
              <c:strCache>
                <c:ptCount val="1"/>
                <c:pt idx="0">
                  <c:v>År 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Blad1!$B$17:$G$17</c:f>
              <c:strCache>
                <c:ptCount val="6"/>
                <c:pt idx="0">
                  <c:v> Uppsala </c:v>
                </c:pt>
                <c:pt idx="1">
                  <c:v> Södermanland </c:v>
                </c:pt>
                <c:pt idx="2">
                  <c:v> Östergötland </c:v>
                </c:pt>
                <c:pt idx="3">
                  <c:v> Örebro </c:v>
                </c:pt>
                <c:pt idx="4">
                  <c:v> Västmanland </c:v>
                </c:pt>
                <c:pt idx="5">
                  <c:v> Östra Mellansverige </c:v>
                </c:pt>
              </c:strCache>
            </c:strRef>
          </c:cat>
          <c:val>
            <c:numRef>
              <c:f>Blad1!$B$22:$G$22</c:f>
              <c:numCache>
                <c:formatCode>0.00</c:formatCode>
                <c:ptCount val="6"/>
                <c:pt idx="0">
                  <c:v>0.20291538131962297</c:v>
                </c:pt>
                <c:pt idx="1">
                  <c:v>0.21519895515890292</c:v>
                </c:pt>
                <c:pt idx="2">
                  <c:v>0.29344910477453579</c:v>
                </c:pt>
                <c:pt idx="3">
                  <c:v>0.28526990291262133</c:v>
                </c:pt>
                <c:pt idx="4">
                  <c:v>0.2971758356545961</c:v>
                </c:pt>
                <c:pt idx="5">
                  <c:v>0.25666276239033575</c:v>
                </c:pt>
              </c:numCache>
            </c:numRef>
          </c:val>
          <c:extLst>
            <c:ext xmlns:c16="http://schemas.microsoft.com/office/drawing/2014/chart" uri="{C3380CC4-5D6E-409C-BE32-E72D297353CC}">
              <c16:uniqueId val="{00000004-A508-45F1-8BF5-55FE97C2D7F4}"/>
            </c:ext>
          </c:extLst>
        </c:ser>
        <c:dLbls>
          <c:showLegendKey val="0"/>
          <c:showVal val="0"/>
          <c:showCatName val="0"/>
          <c:showSerName val="0"/>
          <c:showPercent val="0"/>
          <c:showBubbleSize val="0"/>
        </c:dLbls>
        <c:gapWidth val="219"/>
        <c:overlap val="-27"/>
        <c:axId val="707578272"/>
        <c:axId val="707577912"/>
      </c:barChart>
      <c:catAx>
        <c:axId val="70757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7577912"/>
        <c:crosses val="autoZero"/>
        <c:auto val="1"/>
        <c:lblAlgn val="ctr"/>
        <c:lblOffset val="100"/>
        <c:noMultiLvlLbl val="0"/>
      </c:catAx>
      <c:valAx>
        <c:axId val="707577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757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Tabell!$A$6</c:f>
              <c:strCache>
                <c:ptCount val="1"/>
                <c:pt idx="0">
                  <c:v>År 2018</c:v>
                </c:pt>
              </c:strCache>
            </c:strRef>
          </c:tx>
          <c:spPr>
            <a:solidFill>
              <a:schemeClr val="accent1"/>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Tabell!$B$6:$G$6</c:f>
              <c:numCache>
                <c:formatCode>#,##0</c:formatCode>
                <c:ptCount val="6"/>
                <c:pt idx="0">
                  <c:v>552715</c:v>
                </c:pt>
                <c:pt idx="1">
                  <c:v>426391</c:v>
                </c:pt>
                <c:pt idx="2">
                  <c:v>812772</c:v>
                </c:pt>
                <c:pt idx="3">
                  <c:v>464822</c:v>
                </c:pt>
                <c:pt idx="4">
                  <c:v>414085</c:v>
                </c:pt>
                <c:pt idx="5">
                  <c:v>2670785</c:v>
                </c:pt>
              </c:numCache>
            </c:numRef>
          </c:val>
          <c:extLst>
            <c:ext xmlns:c16="http://schemas.microsoft.com/office/drawing/2014/chart" uri="{C3380CC4-5D6E-409C-BE32-E72D297353CC}">
              <c16:uniqueId val="{00000000-F9D0-48A2-AEE4-9BE9EDBD97D2}"/>
            </c:ext>
          </c:extLst>
        </c:ser>
        <c:ser>
          <c:idx val="1"/>
          <c:order val="1"/>
          <c:tx>
            <c:strRef>
              <c:f>Tabell!$A$7</c:f>
              <c:strCache>
                <c:ptCount val="1"/>
                <c:pt idx="0">
                  <c:v>År 2019</c:v>
                </c:pt>
              </c:strCache>
            </c:strRef>
          </c:tx>
          <c:spPr>
            <a:solidFill>
              <a:schemeClr val="accent2"/>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Tabell!$B$7:$G$7</c:f>
              <c:numCache>
                <c:formatCode>#,##0</c:formatCode>
                <c:ptCount val="6"/>
                <c:pt idx="0">
                  <c:v>569082</c:v>
                </c:pt>
                <c:pt idx="1">
                  <c:v>408511</c:v>
                </c:pt>
                <c:pt idx="2">
                  <c:v>861786</c:v>
                </c:pt>
                <c:pt idx="3">
                  <c:v>483635</c:v>
                </c:pt>
                <c:pt idx="4">
                  <c:v>433403</c:v>
                </c:pt>
                <c:pt idx="5">
                  <c:v>2756417</c:v>
                </c:pt>
              </c:numCache>
            </c:numRef>
          </c:val>
          <c:extLst>
            <c:ext xmlns:c16="http://schemas.microsoft.com/office/drawing/2014/chart" uri="{C3380CC4-5D6E-409C-BE32-E72D297353CC}">
              <c16:uniqueId val="{00000001-F9D0-48A2-AEE4-9BE9EDBD97D2}"/>
            </c:ext>
          </c:extLst>
        </c:ser>
        <c:ser>
          <c:idx val="2"/>
          <c:order val="2"/>
          <c:tx>
            <c:strRef>
              <c:f>Tabell!$A$8</c:f>
              <c:strCache>
                <c:ptCount val="1"/>
                <c:pt idx="0">
                  <c:v>År 2020</c:v>
                </c:pt>
              </c:strCache>
            </c:strRef>
          </c:tx>
          <c:spPr>
            <a:solidFill>
              <a:schemeClr val="accent3"/>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Tabell!$B$8:$G$8</c:f>
              <c:numCache>
                <c:formatCode>#,##0</c:formatCode>
                <c:ptCount val="6"/>
                <c:pt idx="0">
                  <c:v>265507</c:v>
                </c:pt>
                <c:pt idx="1">
                  <c:v>276414</c:v>
                </c:pt>
                <c:pt idx="2">
                  <c:v>542272</c:v>
                </c:pt>
                <c:pt idx="3">
                  <c:v>285973</c:v>
                </c:pt>
                <c:pt idx="4">
                  <c:v>276690</c:v>
                </c:pt>
                <c:pt idx="5">
                  <c:v>1646856</c:v>
                </c:pt>
              </c:numCache>
            </c:numRef>
          </c:val>
          <c:extLst>
            <c:ext xmlns:c16="http://schemas.microsoft.com/office/drawing/2014/chart" uri="{C3380CC4-5D6E-409C-BE32-E72D297353CC}">
              <c16:uniqueId val="{00000002-F9D0-48A2-AEE4-9BE9EDBD97D2}"/>
            </c:ext>
          </c:extLst>
        </c:ser>
        <c:ser>
          <c:idx val="3"/>
          <c:order val="3"/>
          <c:tx>
            <c:strRef>
              <c:f>Tabell!$A$9</c:f>
              <c:strCache>
                <c:ptCount val="1"/>
                <c:pt idx="0">
                  <c:v>År 2021</c:v>
                </c:pt>
              </c:strCache>
            </c:strRef>
          </c:tx>
          <c:spPr>
            <a:solidFill>
              <a:schemeClr val="accent4"/>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Tabell!$B$9:$G$9</c:f>
              <c:numCache>
                <c:formatCode>#,##0</c:formatCode>
                <c:ptCount val="6"/>
                <c:pt idx="0">
                  <c:v>383693</c:v>
                </c:pt>
                <c:pt idx="1">
                  <c:v>400016</c:v>
                </c:pt>
                <c:pt idx="2">
                  <c:v>757236</c:v>
                </c:pt>
                <c:pt idx="3">
                  <c:v>398859</c:v>
                </c:pt>
                <c:pt idx="4">
                  <c:v>362107</c:v>
                </c:pt>
                <c:pt idx="5">
                  <c:v>2301911</c:v>
                </c:pt>
              </c:numCache>
            </c:numRef>
          </c:val>
          <c:extLst>
            <c:ext xmlns:c16="http://schemas.microsoft.com/office/drawing/2014/chart" uri="{C3380CC4-5D6E-409C-BE32-E72D297353CC}">
              <c16:uniqueId val="{00000003-F9D0-48A2-AEE4-9BE9EDBD97D2}"/>
            </c:ext>
          </c:extLst>
        </c:ser>
        <c:ser>
          <c:idx val="4"/>
          <c:order val="4"/>
          <c:tx>
            <c:strRef>
              <c:f>Tabell!$A$10</c:f>
              <c:strCache>
                <c:ptCount val="1"/>
                <c:pt idx="0">
                  <c:v>År 2022</c:v>
                </c:pt>
              </c:strCache>
            </c:strRef>
          </c:tx>
          <c:spPr>
            <a:solidFill>
              <a:schemeClr val="accent5"/>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Tabell!$B$10:$G$10</c:f>
              <c:numCache>
                <c:formatCode>#,##0</c:formatCode>
                <c:ptCount val="6"/>
                <c:pt idx="0">
                  <c:v>657474.64099999995</c:v>
                </c:pt>
                <c:pt idx="1">
                  <c:v>537345.17599999998</c:v>
                </c:pt>
                <c:pt idx="2">
                  <c:v>1043604.9179999999</c:v>
                </c:pt>
                <c:pt idx="3">
                  <c:v>598044.65800000005</c:v>
                </c:pt>
                <c:pt idx="4">
                  <c:v>505729.11099999998</c:v>
                </c:pt>
                <c:pt idx="5">
                  <c:v>3342198.5040000002</c:v>
                </c:pt>
              </c:numCache>
            </c:numRef>
          </c:val>
          <c:extLst>
            <c:ext xmlns:c16="http://schemas.microsoft.com/office/drawing/2014/chart" uri="{C3380CC4-5D6E-409C-BE32-E72D297353CC}">
              <c16:uniqueId val="{00000004-F9D0-48A2-AEE4-9BE9EDBD97D2}"/>
            </c:ext>
          </c:extLst>
        </c:ser>
        <c:ser>
          <c:idx val="5"/>
          <c:order val="5"/>
          <c:tx>
            <c:strRef>
              <c:f>Tabell!$A$11</c:f>
              <c:strCache>
                <c:ptCount val="1"/>
                <c:pt idx="0">
                  <c:v>År 2023</c:v>
                </c:pt>
              </c:strCache>
            </c:strRef>
          </c:tx>
          <c:spPr>
            <a:solidFill>
              <a:schemeClr val="accent6"/>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Tabell!$B$11:$G$11</c:f>
              <c:numCache>
                <c:formatCode>#\ ###</c:formatCode>
                <c:ptCount val="6"/>
                <c:pt idx="0">
                  <c:v>722371.75600000005</c:v>
                </c:pt>
                <c:pt idx="1">
                  <c:v>572680.29399999999</c:v>
                </c:pt>
                <c:pt idx="2">
                  <c:v>1091913.6129999999</c:v>
                </c:pt>
                <c:pt idx="3">
                  <c:v>665281.71200000006</c:v>
                </c:pt>
                <c:pt idx="4">
                  <c:v>546200.53899999999</c:v>
                </c:pt>
                <c:pt idx="5" formatCode="#,##0">
                  <c:v>3598447.9139999999</c:v>
                </c:pt>
              </c:numCache>
            </c:numRef>
          </c:val>
          <c:extLst>
            <c:ext xmlns:c16="http://schemas.microsoft.com/office/drawing/2014/chart" uri="{C3380CC4-5D6E-409C-BE32-E72D297353CC}">
              <c16:uniqueId val="{00000005-F9D0-48A2-AEE4-9BE9EDBD97D2}"/>
            </c:ext>
          </c:extLst>
        </c:ser>
        <c:ser>
          <c:idx val="6"/>
          <c:order val="6"/>
          <c:tx>
            <c:strRef>
              <c:f>Tabell!$A$12</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Tabell!$B$1:$G$1</c:f>
              <c:strCache>
                <c:ptCount val="6"/>
                <c:pt idx="0">
                  <c:v>Uppsala</c:v>
                </c:pt>
                <c:pt idx="1">
                  <c:v>Södermanland</c:v>
                </c:pt>
                <c:pt idx="2">
                  <c:v>Östergötland</c:v>
                </c:pt>
                <c:pt idx="3">
                  <c:v>Örebro</c:v>
                </c:pt>
                <c:pt idx="4">
                  <c:v>Västmanland</c:v>
                </c:pt>
                <c:pt idx="5">
                  <c:v>ÖMS</c:v>
                </c:pt>
              </c:strCache>
            </c:strRef>
          </c:cat>
          <c:val>
            <c:numRef>
              <c:f>Tabell!$B$12:$G$12</c:f>
              <c:numCache>
                <c:formatCode>#\ ###</c:formatCode>
                <c:ptCount val="6"/>
                <c:pt idx="0">
                  <c:v>686470</c:v>
                </c:pt>
                <c:pt idx="1">
                  <c:v>549987</c:v>
                </c:pt>
                <c:pt idx="2">
                  <c:v>1120484</c:v>
                </c:pt>
                <c:pt idx="3">
                  <c:v>669541</c:v>
                </c:pt>
                <c:pt idx="4">
                  <c:v>562086</c:v>
                </c:pt>
                <c:pt idx="5" formatCode="#,##0">
                  <c:v>3588568</c:v>
                </c:pt>
              </c:numCache>
            </c:numRef>
          </c:val>
          <c:extLst>
            <c:ext xmlns:c16="http://schemas.microsoft.com/office/drawing/2014/chart" uri="{C3380CC4-5D6E-409C-BE32-E72D297353CC}">
              <c16:uniqueId val="{00000006-F9D0-48A2-AEE4-9BE9EDBD97D2}"/>
            </c:ext>
          </c:extLst>
        </c:ser>
        <c:dLbls>
          <c:dLblPos val="outEnd"/>
          <c:showLegendKey val="0"/>
          <c:showVal val="1"/>
          <c:showCatName val="0"/>
          <c:showSerName val="0"/>
          <c:showPercent val="0"/>
          <c:showBubbleSize val="0"/>
        </c:dLbls>
        <c:gapWidth val="219"/>
        <c:overlap val="-27"/>
        <c:axId val="1004941432"/>
        <c:axId val="1004942152"/>
      </c:barChart>
      <c:catAx>
        <c:axId val="100494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942152"/>
        <c:crosses val="autoZero"/>
        <c:auto val="1"/>
        <c:lblAlgn val="ctr"/>
        <c:lblOffset val="100"/>
        <c:noMultiLvlLbl val="0"/>
      </c:catAx>
      <c:valAx>
        <c:axId val="1004942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94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sv-SE" sz="1800" dirty="0"/>
              <a:t>Andel företag som anger</a:t>
            </a:r>
            <a:r>
              <a:rPr lang="sv-SE" sz="1800" baseline="0" dirty="0"/>
              <a:t> att antalet besökare förväntas öka näst kommande år</a:t>
            </a:r>
            <a:endParaRPr lang="sv-SE" sz="1800" dirty="0"/>
          </a:p>
        </c:rich>
      </c:tx>
      <c:layout>
        <c:manualLayout>
          <c:xMode val="edge"/>
          <c:yMode val="edge"/>
          <c:x val="6.92023131616952E-2"/>
          <c:y val="1.4617634898901215E-2"/>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Blad1!$A$10</c:f>
              <c:strCache>
                <c:ptCount val="1"/>
                <c:pt idx="0">
                  <c:v>År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Blad1!$B$10:$C$10</c:f>
              <c:numCache>
                <c:formatCode>0.0%</c:formatCode>
                <c:ptCount val="2"/>
                <c:pt idx="0">
                  <c:v>0.36159600997506236</c:v>
                </c:pt>
                <c:pt idx="1">
                  <c:v>0.3491271820448878</c:v>
                </c:pt>
              </c:numCache>
            </c:numRef>
          </c:val>
          <c:extLst>
            <c:ext xmlns:c16="http://schemas.microsoft.com/office/drawing/2014/chart" uri="{C3380CC4-5D6E-409C-BE32-E72D297353CC}">
              <c16:uniqueId val="{00000000-ED54-4361-80D0-59E3CCDC3DDA}"/>
            </c:ext>
          </c:extLst>
        </c:ser>
        <c:ser>
          <c:idx val="1"/>
          <c:order val="1"/>
          <c:tx>
            <c:strRef>
              <c:f>Blad1!$A$9</c:f>
              <c:strCache>
                <c:ptCount val="1"/>
                <c:pt idx="0">
                  <c:v>År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Blad1!$B$9:$C$9</c:f>
              <c:numCache>
                <c:formatCode>0.0%</c:formatCode>
                <c:ptCount val="2"/>
                <c:pt idx="0">
                  <c:v>0.39235412474849096</c:v>
                </c:pt>
                <c:pt idx="1">
                  <c:v>0.352112676056338</c:v>
                </c:pt>
              </c:numCache>
            </c:numRef>
          </c:val>
          <c:extLst>
            <c:ext xmlns:c16="http://schemas.microsoft.com/office/drawing/2014/chart" uri="{C3380CC4-5D6E-409C-BE32-E72D297353CC}">
              <c16:uniqueId val="{00000001-ED54-4361-80D0-59E3CCDC3DDA}"/>
            </c:ext>
          </c:extLst>
        </c:ser>
        <c:ser>
          <c:idx val="0"/>
          <c:order val="2"/>
          <c:tx>
            <c:strRef>
              <c:f>Blad1!$A$8</c:f>
              <c:strCache>
                <c:ptCount val="1"/>
                <c:pt idx="0">
                  <c:v>År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Blad1!$B$8:$C$8</c:f>
              <c:numCache>
                <c:formatCode>0.0%</c:formatCode>
                <c:ptCount val="2"/>
                <c:pt idx="0">
                  <c:v>0.40899999999999997</c:v>
                </c:pt>
                <c:pt idx="1">
                  <c:v>0.35899999999999999</c:v>
                </c:pt>
              </c:numCache>
            </c:numRef>
          </c:val>
          <c:extLst>
            <c:ext xmlns:c16="http://schemas.microsoft.com/office/drawing/2014/chart" uri="{C3380CC4-5D6E-409C-BE32-E72D297353CC}">
              <c16:uniqueId val="{00000002-ED54-4361-80D0-59E3CCDC3DDA}"/>
            </c:ext>
          </c:extLst>
        </c:ser>
        <c:dLbls>
          <c:showLegendKey val="0"/>
          <c:showVal val="0"/>
          <c:showCatName val="0"/>
          <c:showSerName val="0"/>
          <c:showPercent val="0"/>
          <c:showBubbleSize val="0"/>
        </c:dLbls>
        <c:gapWidth val="219"/>
        <c:overlap val="-27"/>
        <c:axId val="390794008"/>
        <c:axId val="390794368"/>
      </c:barChart>
      <c:catAx>
        <c:axId val="39079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0794368"/>
        <c:crosses val="autoZero"/>
        <c:auto val="1"/>
        <c:lblAlgn val="ctr"/>
        <c:lblOffset val="100"/>
        <c:noMultiLvlLbl val="0"/>
      </c:catAx>
      <c:valAx>
        <c:axId val="390794368"/>
        <c:scaling>
          <c:orientation val="minMax"/>
          <c:max val="0.5"/>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39079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sv-SE" sz="1600" dirty="0"/>
              <a:t>Andel</a:t>
            </a:r>
            <a:r>
              <a:rPr lang="sv-SE" sz="1600" baseline="0" dirty="0"/>
              <a:t> företag som anger att något av de tre nedanstående faktorerna kommer att öka kommande år</a:t>
            </a:r>
            <a:endParaRPr lang="sv-SE" sz="1600" dirty="0"/>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Blad1!$A$5</c:f>
              <c:strCache>
                <c:ptCount val="1"/>
                <c:pt idx="0">
                  <c:v>År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Blad1!$B$5:$D$5</c:f>
              <c:numCache>
                <c:formatCode>0.0%</c:formatCode>
                <c:ptCount val="3"/>
                <c:pt idx="0">
                  <c:v>0.25187032418952621</c:v>
                </c:pt>
                <c:pt idx="1">
                  <c:v>0.16209476309226933</c:v>
                </c:pt>
                <c:pt idx="2">
                  <c:v>0.37406483790523692</c:v>
                </c:pt>
              </c:numCache>
            </c:numRef>
          </c:val>
          <c:extLst>
            <c:ext xmlns:c16="http://schemas.microsoft.com/office/drawing/2014/chart" uri="{C3380CC4-5D6E-409C-BE32-E72D297353CC}">
              <c16:uniqueId val="{00000000-F52D-449D-BC35-42BC11AABD3A}"/>
            </c:ext>
          </c:extLst>
        </c:ser>
        <c:ser>
          <c:idx val="1"/>
          <c:order val="1"/>
          <c:tx>
            <c:strRef>
              <c:f>Blad1!$A$4</c:f>
              <c:strCache>
                <c:ptCount val="1"/>
                <c:pt idx="0">
                  <c:v>År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Blad1!$B$4:$D$4</c:f>
              <c:numCache>
                <c:formatCode>0.0%</c:formatCode>
                <c:ptCount val="3"/>
                <c:pt idx="0">
                  <c:v>0.23138832997987926</c:v>
                </c:pt>
                <c:pt idx="1">
                  <c:v>0.13279678068410464</c:v>
                </c:pt>
                <c:pt idx="2">
                  <c:v>0.40040241448692154</c:v>
                </c:pt>
              </c:numCache>
            </c:numRef>
          </c:val>
          <c:extLst>
            <c:ext xmlns:c16="http://schemas.microsoft.com/office/drawing/2014/chart" uri="{C3380CC4-5D6E-409C-BE32-E72D297353CC}">
              <c16:uniqueId val="{00000001-F52D-449D-BC35-42BC11AABD3A}"/>
            </c:ext>
          </c:extLst>
        </c:ser>
        <c:ser>
          <c:idx val="0"/>
          <c:order val="2"/>
          <c:tx>
            <c:strRef>
              <c:f>Blad1!$A$3</c:f>
              <c:strCache>
                <c:ptCount val="1"/>
                <c:pt idx="0">
                  <c:v>År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Blad1!$B$3:$D$3</c:f>
              <c:numCache>
                <c:formatCode>0.0%</c:formatCode>
                <c:ptCount val="3"/>
                <c:pt idx="0">
                  <c:v>0.23200000000000001</c:v>
                </c:pt>
                <c:pt idx="1">
                  <c:v>0.121</c:v>
                </c:pt>
                <c:pt idx="2">
                  <c:v>0.44</c:v>
                </c:pt>
              </c:numCache>
            </c:numRef>
          </c:val>
          <c:extLst>
            <c:ext xmlns:c16="http://schemas.microsoft.com/office/drawing/2014/chart" uri="{C3380CC4-5D6E-409C-BE32-E72D297353CC}">
              <c16:uniqueId val="{00000002-F52D-449D-BC35-42BC11AABD3A}"/>
            </c:ext>
          </c:extLst>
        </c:ser>
        <c:dLbls>
          <c:showLegendKey val="0"/>
          <c:showVal val="0"/>
          <c:showCatName val="0"/>
          <c:showSerName val="0"/>
          <c:showPercent val="0"/>
          <c:showBubbleSize val="0"/>
        </c:dLbls>
        <c:gapWidth val="219"/>
        <c:overlap val="-27"/>
        <c:axId val="787739792"/>
        <c:axId val="787741952"/>
      </c:barChart>
      <c:catAx>
        <c:axId val="78773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87741952"/>
        <c:crosses val="autoZero"/>
        <c:auto val="1"/>
        <c:lblAlgn val="ctr"/>
        <c:lblOffset val="100"/>
        <c:noMultiLvlLbl val="0"/>
      </c:catAx>
      <c:valAx>
        <c:axId val="78774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773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0375042162809E-2"/>
          <c:y val="1.9769813672588305E-2"/>
          <c:w val="0.93169624957837194"/>
          <c:h val="0.83847618680525426"/>
        </c:manualLayout>
      </c:layout>
      <c:lineChart>
        <c:grouping val="standard"/>
        <c:varyColors val="0"/>
        <c:ser>
          <c:idx val="0"/>
          <c:order val="0"/>
          <c:tx>
            <c:strRef>
              <c:f>Blad1!$A$23</c:f>
              <c:strCache>
                <c:ptCount val="1"/>
                <c:pt idx="0">
                  <c:v>KIX-Index</c:v>
                </c:pt>
              </c:strCache>
            </c:strRef>
          </c:tx>
          <c:spPr>
            <a:ln w="28575" cap="rnd">
              <a:solidFill>
                <a:schemeClr val="accent1"/>
              </a:solidFill>
              <a:round/>
            </a:ln>
            <a:effectLst/>
          </c:spPr>
          <c:marker>
            <c:symbol val="none"/>
          </c:marker>
          <c:dPt>
            <c:idx val="11"/>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1-FE9D-4CF7-8457-62EB1FF60020}"/>
              </c:ext>
            </c:extLst>
          </c:dPt>
          <c:dPt>
            <c:idx val="12"/>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3-FE9D-4CF7-8457-62EB1FF60020}"/>
              </c:ext>
            </c:extLst>
          </c:dPt>
          <c:dPt>
            <c:idx val="13"/>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5-FE9D-4CF7-8457-62EB1FF60020}"/>
              </c:ext>
            </c:extLst>
          </c:dPt>
          <c:dPt>
            <c:idx val="14"/>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7-FE9D-4CF7-8457-62EB1FF60020}"/>
              </c:ext>
            </c:extLst>
          </c:dPt>
          <c:dPt>
            <c:idx val="15"/>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9-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Blad1!$E$23:$T$23</c:f>
              <c:numCache>
                <c:formatCode>_-* #\ ##0_-;\-* #\ ##0_-;_-* "-"??_-;_-@_-</c:formatCode>
                <c:ptCount val="16"/>
                <c:pt idx="0">
                  <c:v>102.98949</c:v>
                </c:pt>
                <c:pt idx="1">
                  <c:v>106.79340999999999</c:v>
                </c:pt>
                <c:pt idx="2">
                  <c:v>112.56719</c:v>
                </c:pt>
                <c:pt idx="3">
                  <c:v>111.70205</c:v>
                </c:pt>
                <c:pt idx="4">
                  <c:v>112.84455</c:v>
                </c:pt>
                <c:pt idx="5">
                  <c:v>117.64462</c:v>
                </c:pt>
                <c:pt idx="6">
                  <c:v>122.09838999999999</c:v>
                </c:pt>
                <c:pt idx="7">
                  <c:v>118.45954</c:v>
                </c:pt>
                <c:pt idx="8">
                  <c:v>114.33450000000001</c:v>
                </c:pt>
                <c:pt idx="9">
                  <c:v>121.11206</c:v>
                </c:pt>
                <c:pt idx="10">
                  <c:v>127.53681</c:v>
                </c:pt>
                <c:pt idx="11">
                  <c:v>125.9</c:v>
                </c:pt>
                <c:pt idx="12">
                  <c:v>121.8</c:v>
                </c:pt>
                <c:pt idx="13">
                  <c:v>120.8</c:v>
                </c:pt>
                <c:pt idx="14">
                  <c:v>120.3</c:v>
                </c:pt>
                <c:pt idx="15">
                  <c:v>119.8</c:v>
                </c:pt>
              </c:numCache>
            </c:numRef>
          </c:val>
          <c:smooth val="0"/>
          <c:extLst>
            <c:ext xmlns:c16="http://schemas.microsoft.com/office/drawing/2014/chart" uri="{C3380CC4-5D6E-409C-BE32-E72D297353CC}">
              <c16:uniqueId val="{0000000A-FE9D-4CF7-8457-62EB1FF60020}"/>
            </c:ext>
          </c:extLst>
        </c:ser>
        <c:ser>
          <c:idx val="1"/>
          <c:order val="1"/>
          <c:tx>
            <c:strRef>
              <c:f>Blad1!$A$24</c:f>
              <c:strCache>
                <c:ptCount val="1"/>
                <c:pt idx="0">
                  <c:v>Inhemsk gästnätter</c:v>
                </c:pt>
              </c:strCache>
            </c:strRef>
          </c:tx>
          <c:spPr>
            <a:ln w="28575" cap="rnd">
              <a:solidFill>
                <a:schemeClr val="accent2"/>
              </a:solidFill>
              <a:prstDash val="solid"/>
              <a:round/>
            </a:ln>
            <a:effectLst/>
          </c:spPr>
          <c:marker>
            <c:symbol val="none"/>
          </c:marker>
          <c:dPt>
            <c:idx val="10"/>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C-FE9D-4CF7-8457-62EB1FF60020}"/>
              </c:ext>
            </c:extLst>
          </c:dPt>
          <c:dPt>
            <c:idx val="11"/>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E-FE9D-4CF7-8457-62EB1FF60020}"/>
              </c:ext>
            </c:extLst>
          </c:dPt>
          <c:dPt>
            <c:idx val="12"/>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0-FE9D-4CF7-8457-62EB1FF60020}"/>
              </c:ext>
            </c:extLst>
          </c:dPt>
          <c:dPt>
            <c:idx val="13"/>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2-FE9D-4CF7-8457-62EB1FF60020}"/>
              </c:ext>
            </c:extLst>
          </c:dPt>
          <c:dPt>
            <c:idx val="14"/>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4-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Blad1!$E$24:$T$24</c:f>
              <c:numCache>
                <c:formatCode>_-* #\ ##0_-;\-* #\ ##0_-;_-* "-"??_-;_-@_-</c:formatCode>
                <c:ptCount val="16"/>
                <c:pt idx="0">
                  <c:v>102.79762219012363</c:v>
                </c:pt>
                <c:pt idx="1">
                  <c:v>109.50227113933373</c:v>
                </c:pt>
                <c:pt idx="2">
                  <c:v>111.34624233188124</c:v>
                </c:pt>
                <c:pt idx="3">
                  <c:v>113.97496765534436</c:v>
                </c:pt>
                <c:pt idx="4">
                  <c:v>117.44599044449299</c:v>
                </c:pt>
                <c:pt idx="5">
                  <c:v>119.86605767189609</c:v>
                </c:pt>
                <c:pt idx="6">
                  <c:v>96.812143432891773</c:v>
                </c:pt>
                <c:pt idx="7">
                  <c:v>112.71692235714288</c:v>
                </c:pt>
                <c:pt idx="8">
                  <c:v>127.08590170626479</c:v>
                </c:pt>
                <c:pt idx="9">
                  <c:v>127.39416168197069</c:v>
                </c:pt>
                <c:pt idx="10">
                  <c:v>133.36741232675965</c:v>
                </c:pt>
                <c:pt idx="11">
                  <c:v>129</c:v>
                </c:pt>
              </c:numCache>
            </c:numRef>
          </c:val>
          <c:smooth val="0"/>
          <c:extLst>
            <c:ext xmlns:c16="http://schemas.microsoft.com/office/drawing/2014/chart" uri="{C3380CC4-5D6E-409C-BE32-E72D297353CC}">
              <c16:uniqueId val="{00000015-FE9D-4CF7-8457-62EB1FF60020}"/>
            </c:ext>
          </c:extLst>
        </c:ser>
        <c:ser>
          <c:idx val="2"/>
          <c:order val="2"/>
          <c:tx>
            <c:strRef>
              <c:f>Blad1!$A$25</c:f>
              <c:strCache>
                <c:ptCount val="1"/>
                <c:pt idx="0">
                  <c:v>Utländska gästnätter</c:v>
                </c:pt>
              </c:strCache>
            </c:strRef>
          </c:tx>
          <c:spPr>
            <a:ln w="28575" cap="rnd">
              <a:solidFill>
                <a:schemeClr val="accent3">
                  <a:lumMod val="75000"/>
                </a:schemeClr>
              </a:solidFill>
              <a:prstDash val="solid"/>
              <a:round/>
            </a:ln>
            <a:effectLst/>
          </c:spPr>
          <c:marker>
            <c:symbol val="none"/>
          </c:marker>
          <c:dPt>
            <c:idx val="11"/>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7-FE9D-4CF7-8457-62EB1FF60020}"/>
              </c:ext>
            </c:extLst>
          </c:dPt>
          <c:dPt>
            <c:idx val="12"/>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9-FE9D-4CF7-8457-62EB1FF60020}"/>
              </c:ext>
            </c:extLst>
          </c:dPt>
          <c:dPt>
            <c:idx val="13"/>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B-FE9D-4CF7-8457-62EB1FF60020}"/>
              </c:ext>
            </c:extLst>
          </c:dPt>
          <c:dPt>
            <c:idx val="14"/>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D-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Blad1!$E$25:$T$25</c:f>
              <c:numCache>
                <c:formatCode>_-* #\ ##0_-;\-* #\ ##0_-;_-* "-"??_-;_-@_-</c:formatCode>
                <c:ptCount val="16"/>
                <c:pt idx="0">
                  <c:v>96.313725006475806</c:v>
                </c:pt>
                <c:pt idx="1">
                  <c:v>107.92219165916295</c:v>
                </c:pt>
                <c:pt idx="2">
                  <c:v>108.94425873616953</c:v>
                </c:pt>
                <c:pt idx="3">
                  <c:v>114.41711586140543</c:v>
                </c:pt>
                <c:pt idx="4">
                  <c:v>114.79123237655881</c:v>
                </c:pt>
                <c:pt idx="5">
                  <c:v>117.18086615435853</c:v>
                </c:pt>
                <c:pt idx="6">
                  <c:v>34.282049068100804</c:v>
                </c:pt>
                <c:pt idx="7">
                  <c:v>54.337555969458876</c:v>
                </c:pt>
                <c:pt idx="8">
                  <c:v>97.744692923486824</c:v>
                </c:pt>
                <c:pt idx="9">
                  <c:v>105.50221410862083</c:v>
                </c:pt>
                <c:pt idx="10">
                  <c:v>103.49852675141122</c:v>
                </c:pt>
                <c:pt idx="11">
                  <c:v>105.17</c:v>
                </c:pt>
              </c:numCache>
            </c:numRef>
          </c:val>
          <c:smooth val="0"/>
          <c:extLst>
            <c:ext xmlns:c16="http://schemas.microsoft.com/office/drawing/2014/chart" uri="{C3380CC4-5D6E-409C-BE32-E72D297353CC}">
              <c16:uniqueId val="{0000001E-FE9D-4CF7-8457-62EB1FF60020}"/>
            </c:ext>
          </c:extLst>
        </c:ser>
        <c:dLbls>
          <c:showLegendKey val="0"/>
          <c:showVal val="0"/>
          <c:showCatName val="0"/>
          <c:showSerName val="0"/>
          <c:showPercent val="0"/>
          <c:showBubbleSize val="0"/>
        </c:dLbls>
        <c:smooth val="0"/>
        <c:axId val="623255832"/>
        <c:axId val="623254392"/>
      </c:lineChart>
      <c:catAx>
        <c:axId val="62325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623254392"/>
        <c:crosses val="autoZero"/>
        <c:auto val="1"/>
        <c:lblAlgn val="ctr"/>
        <c:lblOffset val="100"/>
        <c:noMultiLvlLbl val="0"/>
      </c:catAx>
      <c:valAx>
        <c:axId val="62325439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623255832"/>
        <c:crosses val="autoZero"/>
        <c:crossBetween val="between"/>
        <c:majorUnit val="3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75833380085315E-2"/>
          <c:y val="3.166226584024829E-2"/>
          <c:w val="0.90717230841902796"/>
          <c:h val="0.78260083699324401"/>
        </c:manualLayout>
      </c:layout>
      <c:barChart>
        <c:barDir val="col"/>
        <c:grouping val="clustered"/>
        <c:varyColors val="0"/>
        <c:ser>
          <c:idx val="0"/>
          <c:order val="0"/>
          <c:tx>
            <c:strRef>
              <c:f>'ny modell från scb'!$B$9</c:f>
              <c:strCache>
                <c:ptCount val="1"/>
                <c:pt idx="0">
                  <c:v>År 2021</c:v>
                </c:pt>
              </c:strCache>
            </c:strRef>
          </c:tx>
          <c:spPr>
            <a:solidFill>
              <a:schemeClr val="accent1"/>
            </a:solidFill>
            <a:ln>
              <a:noFill/>
            </a:ln>
            <a:effectLst/>
          </c:spPr>
          <c:invertIfNegative val="0"/>
          <c:dLbls>
            <c:delete val="1"/>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scb'!$C$9:$H$9</c:f>
              <c:numCache>
                <c:formatCode>#,##0</c:formatCode>
                <c:ptCount val="6"/>
                <c:pt idx="0">
                  <c:v>3865</c:v>
                </c:pt>
                <c:pt idx="1">
                  <c:v>3038</c:v>
                </c:pt>
                <c:pt idx="2">
                  <c:v>5420</c:v>
                </c:pt>
                <c:pt idx="3">
                  <c:v>3350</c:v>
                </c:pt>
                <c:pt idx="4">
                  <c:v>2797</c:v>
                </c:pt>
                <c:pt idx="5">
                  <c:v>18470</c:v>
                </c:pt>
              </c:numCache>
            </c:numRef>
          </c:val>
          <c:extLst>
            <c:ext xmlns:c16="http://schemas.microsoft.com/office/drawing/2014/chart" uri="{C3380CC4-5D6E-409C-BE32-E72D297353CC}">
              <c16:uniqueId val="{00000000-6357-4D8F-A0A9-731104274FC3}"/>
            </c:ext>
          </c:extLst>
        </c:ser>
        <c:ser>
          <c:idx val="1"/>
          <c:order val="1"/>
          <c:tx>
            <c:strRef>
              <c:f>'ny modell från scb'!$B$10</c:f>
              <c:strCache>
                <c:ptCount val="1"/>
                <c:pt idx="0">
                  <c:v>År 2022</c:v>
                </c:pt>
              </c:strCache>
            </c:strRef>
          </c:tx>
          <c:spPr>
            <a:solidFill>
              <a:schemeClr val="accent2"/>
            </a:solidFill>
            <a:ln>
              <a:noFill/>
            </a:ln>
            <a:effectLst/>
          </c:spPr>
          <c:invertIfNegative val="0"/>
          <c:dLbls>
            <c:delete val="1"/>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scb'!$C$10:$H$10</c:f>
              <c:numCache>
                <c:formatCode>0</c:formatCode>
                <c:ptCount val="6"/>
                <c:pt idx="0">
                  <c:v>4056</c:v>
                </c:pt>
                <c:pt idx="1">
                  <c:v>3070</c:v>
                </c:pt>
                <c:pt idx="2">
                  <c:v>5593</c:v>
                </c:pt>
                <c:pt idx="3">
                  <c:v>3538</c:v>
                </c:pt>
                <c:pt idx="4">
                  <c:v>2990</c:v>
                </c:pt>
                <c:pt idx="5">
                  <c:v>19247</c:v>
                </c:pt>
              </c:numCache>
            </c:numRef>
          </c:val>
          <c:extLst>
            <c:ext xmlns:c16="http://schemas.microsoft.com/office/drawing/2014/chart" uri="{C3380CC4-5D6E-409C-BE32-E72D297353CC}">
              <c16:uniqueId val="{00000001-6357-4D8F-A0A9-731104274FC3}"/>
            </c:ext>
          </c:extLst>
        </c:ser>
        <c:ser>
          <c:idx val="2"/>
          <c:order val="2"/>
          <c:tx>
            <c:strRef>
              <c:f>'ny modell från scb'!$B$11</c:f>
              <c:strCache>
                <c:ptCount val="1"/>
                <c:pt idx="0">
                  <c:v>År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scb'!$C$11:$H$11</c:f>
              <c:numCache>
                <c:formatCode>0</c:formatCode>
                <c:ptCount val="6"/>
                <c:pt idx="0">
                  <c:v>4007.5</c:v>
                </c:pt>
                <c:pt idx="1">
                  <c:v>3071</c:v>
                </c:pt>
                <c:pt idx="2">
                  <c:v>5578</c:v>
                </c:pt>
                <c:pt idx="3">
                  <c:v>3515</c:v>
                </c:pt>
                <c:pt idx="4">
                  <c:v>2683</c:v>
                </c:pt>
                <c:pt idx="5">
                  <c:v>18854.5</c:v>
                </c:pt>
              </c:numCache>
            </c:numRef>
          </c:val>
          <c:extLst>
            <c:ext xmlns:c16="http://schemas.microsoft.com/office/drawing/2014/chart" uri="{C3380CC4-5D6E-409C-BE32-E72D297353CC}">
              <c16:uniqueId val="{00000002-6357-4D8F-A0A9-731104274FC3}"/>
            </c:ext>
          </c:extLst>
        </c:ser>
        <c:dLbls>
          <c:dLblPos val="outEnd"/>
          <c:showLegendKey val="0"/>
          <c:showVal val="1"/>
          <c:showCatName val="0"/>
          <c:showSerName val="0"/>
          <c:showPercent val="0"/>
          <c:showBubbleSize val="0"/>
        </c:dLbls>
        <c:gapWidth val="219"/>
        <c:overlap val="-27"/>
        <c:axId val="964170952"/>
        <c:axId val="964168792"/>
      </c:barChart>
      <c:catAx>
        <c:axId val="96417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68792"/>
        <c:crosses val="autoZero"/>
        <c:auto val="1"/>
        <c:lblAlgn val="ctr"/>
        <c:lblOffset val="100"/>
        <c:noMultiLvlLbl val="0"/>
      </c:catAx>
      <c:valAx>
        <c:axId val="9641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7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'Tabeller och diagram '!$A$6</c:f>
              <c:strCache>
                <c:ptCount val="1"/>
                <c:pt idx="0">
                  <c:v>År 2018</c:v>
                </c:pt>
              </c:strCache>
            </c:strRef>
          </c:tx>
          <c:spPr>
            <a:solidFill>
              <a:schemeClr val="accent1"/>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'!$B$6:$G$6</c:f>
              <c:numCache>
                <c:formatCode>#,##0</c:formatCode>
                <c:ptCount val="6"/>
                <c:pt idx="0">
                  <c:v>5151637.2123199999</c:v>
                </c:pt>
                <c:pt idx="1">
                  <c:v>3748576.8391499999</c:v>
                </c:pt>
                <c:pt idx="2">
                  <c:v>7918255.0155500006</c:v>
                </c:pt>
                <c:pt idx="3">
                  <c:v>4299488.2893500002</c:v>
                </c:pt>
                <c:pt idx="4">
                  <c:v>3749927.9890300003</c:v>
                </c:pt>
                <c:pt idx="5">
                  <c:v>24867885.345399998</c:v>
                </c:pt>
              </c:numCache>
            </c:numRef>
          </c:val>
          <c:extLst>
            <c:ext xmlns:c16="http://schemas.microsoft.com/office/drawing/2014/chart" uri="{C3380CC4-5D6E-409C-BE32-E72D297353CC}">
              <c16:uniqueId val="{00000000-8531-499C-9B84-96A12F75DA0F}"/>
            </c:ext>
          </c:extLst>
        </c:ser>
        <c:ser>
          <c:idx val="1"/>
          <c:order val="1"/>
          <c:tx>
            <c:strRef>
              <c:f>'Tabeller och diagram '!$A$7</c:f>
              <c:strCache>
                <c:ptCount val="1"/>
                <c:pt idx="0">
                  <c:v>År 2019</c:v>
                </c:pt>
              </c:strCache>
            </c:strRef>
          </c:tx>
          <c:spPr>
            <a:solidFill>
              <a:schemeClr val="accent2"/>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'!$B$7:$G$7</c:f>
              <c:numCache>
                <c:formatCode>#,##0</c:formatCode>
                <c:ptCount val="6"/>
                <c:pt idx="0">
                  <c:v>5384243.8336700005</c:v>
                </c:pt>
                <c:pt idx="1">
                  <c:v>3926861.9705200004</c:v>
                </c:pt>
                <c:pt idx="2">
                  <c:v>8427910.7228200007</c:v>
                </c:pt>
                <c:pt idx="3">
                  <c:v>4749163.3525200002</c:v>
                </c:pt>
                <c:pt idx="4">
                  <c:v>3900625.8996000001</c:v>
                </c:pt>
                <c:pt idx="5">
                  <c:v>26388805.779130001</c:v>
                </c:pt>
              </c:numCache>
            </c:numRef>
          </c:val>
          <c:extLst>
            <c:ext xmlns:c16="http://schemas.microsoft.com/office/drawing/2014/chart" uri="{C3380CC4-5D6E-409C-BE32-E72D297353CC}">
              <c16:uniqueId val="{00000001-8531-499C-9B84-96A12F75DA0F}"/>
            </c:ext>
          </c:extLst>
        </c:ser>
        <c:ser>
          <c:idx val="2"/>
          <c:order val="2"/>
          <c:tx>
            <c:strRef>
              <c:f>'Tabeller och diagram '!$A$8</c:f>
              <c:strCache>
                <c:ptCount val="1"/>
                <c:pt idx="0">
                  <c:v>År 2020</c:v>
                </c:pt>
              </c:strCache>
            </c:strRef>
          </c:tx>
          <c:spPr>
            <a:solidFill>
              <a:schemeClr val="accent3"/>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'!$B$8:$G$8</c:f>
              <c:numCache>
                <c:formatCode>#,##0</c:formatCode>
                <c:ptCount val="6"/>
                <c:pt idx="0">
                  <c:v>4911995.8729999997</c:v>
                </c:pt>
                <c:pt idx="1">
                  <c:v>3645978.4326899997</c:v>
                </c:pt>
                <c:pt idx="2">
                  <c:v>7909596.8215299994</c:v>
                </c:pt>
                <c:pt idx="3">
                  <c:v>4284844.3047000002</c:v>
                </c:pt>
                <c:pt idx="4">
                  <c:v>3492044.0628900006</c:v>
                </c:pt>
                <c:pt idx="5">
                  <c:v>24244459.49481</c:v>
                </c:pt>
              </c:numCache>
            </c:numRef>
          </c:val>
          <c:extLst>
            <c:ext xmlns:c16="http://schemas.microsoft.com/office/drawing/2014/chart" uri="{C3380CC4-5D6E-409C-BE32-E72D297353CC}">
              <c16:uniqueId val="{00000002-8531-499C-9B84-96A12F75DA0F}"/>
            </c:ext>
          </c:extLst>
        </c:ser>
        <c:ser>
          <c:idx val="3"/>
          <c:order val="3"/>
          <c:tx>
            <c:strRef>
              <c:f>'Tabeller och diagram '!$A$9</c:f>
              <c:strCache>
                <c:ptCount val="1"/>
                <c:pt idx="0">
                  <c:v>År 2021</c:v>
                </c:pt>
              </c:strCache>
            </c:strRef>
          </c:tx>
          <c:spPr>
            <a:solidFill>
              <a:schemeClr val="accent4"/>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'!$B$9:$G$9</c:f>
              <c:numCache>
                <c:formatCode>#,##0</c:formatCode>
                <c:ptCount val="6"/>
                <c:pt idx="0">
                  <c:v>5140825.4732000008</c:v>
                </c:pt>
                <c:pt idx="1">
                  <c:v>3986177.3056100002</c:v>
                </c:pt>
                <c:pt idx="2">
                  <c:v>8430684.0738200005</c:v>
                </c:pt>
                <c:pt idx="3">
                  <c:v>4586149.2671999997</c:v>
                </c:pt>
                <c:pt idx="4">
                  <c:v>3811417.2495900001</c:v>
                </c:pt>
                <c:pt idx="5">
                  <c:v>25955253.369420007</c:v>
                </c:pt>
              </c:numCache>
            </c:numRef>
          </c:val>
          <c:extLst>
            <c:ext xmlns:c16="http://schemas.microsoft.com/office/drawing/2014/chart" uri="{C3380CC4-5D6E-409C-BE32-E72D297353CC}">
              <c16:uniqueId val="{00000003-8531-499C-9B84-96A12F75DA0F}"/>
            </c:ext>
          </c:extLst>
        </c:ser>
        <c:ser>
          <c:idx val="4"/>
          <c:order val="4"/>
          <c:tx>
            <c:strRef>
              <c:f>'Tabeller och diagram '!$A$10</c:f>
              <c:strCache>
                <c:ptCount val="1"/>
                <c:pt idx="0">
                  <c:v>År 2022</c:v>
                </c:pt>
              </c:strCache>
            </c:strRef>
          </c:tx>
          <c:spPr>
            <a:solidFill>
              <a:schemeClr val="accent5"/>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'!$B$10:$G$10</c:f>
              <c:numCache>
                <c:formatCode>0</c:formatCode>
                <c:ptCount val="6"/>
                <c:pt idx="0">
                  <c:v>5880151.8904298199</c:v>
                </c:pt>
                <c:pt idx="1">
                  <c:v>4071189.136892207</c:v>
                </c:pt>
                <c:pt idx="2">
                  <c:v>11232675.1267519</c:v>
                </c:pt>
                <c:pt idx="3">
                  <c:v>5020149.063316768</c:v>
                </c:pt>
                <c:pt idx="4">
                  <c:v>3996304.4270794657</c:v>
                </c:pt>
                <c:pt idx="5">
                  <c:v>30200469.644470159</c:v>
                </c:pt>
              </c:numCache>
            </c:numRef>
          </c:val>
          <c:extLst>
            <c:ext xmlns:c16="http://schemas.microsoft.com/office/drawing/2014/chart" uri="{C3380CC4-5D6E-409C-BE32-E72D297353CC}">
              <c16:uniqueId val="{00000004-8531-499C-9B84-96A12F75DA0F}"/>
            </c:ext>
          </c:extLst>
        </c:ser>
        <c:ser>
          <c:idx val="5"/>
          <c:order val="5"/>
          <c:tx>
            <c:strRef>
              <c:f>'Tabeller och diagram '!$A$11</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'!$B$11:$G$11</c:f>
              <c:numCache>
                <c:formatCode>0</c:formatCode>
                <c:ptCount val="6"/>
                <c:pt idx="0" formatCode="#,##0">
                  <c:v>3776416.74</c:v>
                </c:pt>
                <c:pt idx="1">
                  <c:v>2524418.84</c:v>
                </c:pt>
                <c:pt idx="2">
                  <c:v>8230201.9199999999</c:v>
                </c:pt>
                <c:pt idx="3">
                  <c:v>4160712.34</c:v>
                </c:pt>
                <c:pt idx="4">
                  <c:v>2912961.03</c:v>
                </c:pt>
                <c:pt idx="5">
                  <c:v>21604710.870000001</c:v>
                </c:pt>
              </c:numCache>
            </c:numRef>
          </c:val>
          <c:extLst>
            <c:ext xmlns:c16="http://schemas.microsoft.com/office/drawing/2014/chart" uri="{C3380CC4-5D6E-409C-BE32-E72D297353CC}">
              <c16:uniqueId val="{00000005-8531-499C-9B84-96A12F75DA0F}"/>
            </c:ext>
          </c:extLst>
        </c:ser>
        <c:dLbls>
          <c:dLblPos val="outEnd"/>
          <c:showLegendKey val="0"/>
          <c:showVal val="1"/>
          <c:showCatName val="0"/>
          <c:showSerName val="0"/>
          <c:showPercent val="0"/>
          <c:showBubbleSize val="0"/>
        </c:dLbls>
        <c:gapWidth val="219"/>
        <c:overlap val="-27"/>
        <c:axId val="966927552"/>
        <c:axId val="966928632"/>
      </c:barChart>
      <c:catAx>
        <c:axId val="96692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6928632"/>
        <c:crosses val="autoZero"/>
        <c:auto val="1"/>
        <c:lblAlgn val="ctr"/>
        <c:lblOffset val="100"/>
        <c:noMultiLvlLbl val="0"/>
      </c:catAx>
      <c:valAx>
        <c:axId val="966928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692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och data '!$B$8</c:f>
              <c:strCache>
                <c:ptCount val="1"/>
                <c:pt idx="0">
                  <c:v>År 2018</c:v>
                </c:pt>
              </c:strCache>
            </c:strRef>
          </c:tx>
          <c:spPr>
            <a:solidFill>
              <a:schemeClr val="accent1"/>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'!$C$8:$H$8</c:f>
              <c:numCache>
                <c:formatCode>#,##0</c:formatCode>
                <c:ptCount val="6"/>
                <c:pt idx="0">
                  <c:v>1421.6599999999999</c:v>
                </c:pt>
                <c:pt idx="1">
                  <c:v>1069.7099999999998</c:v>
                </c:pt>
                <c:pt idx="2">
                  <c:v>1730.5900000000004</c:v>
                </c:pt>
                <c:pt idx="3">
                  <c:v>1130.8800000000001</c:v>
                </c:pt>
                <c:pt idx="4">
                  <c:v>919.87999999999988</c:v>
                </c:pt>
                <c:pt idx="5">
                  <c:v>6272.72</c:v>
                </c:pt>
              </c:numCache>
            </c:numRef>
          </c:val>
          <c:extLst>
            <c:ext xmlns:c16="http://schemas.microsoft.com/office/drawing/2014/chart" uri="{C3380CC4-5D6E-409C-BE32-E72D297353CC}">
              <c16:uniqueId val="{00000000-97DC-4FB7-8623-73725A5B5CF5}"/>
            </c:ext>
          </c:extLst>
        </c:ser>
        <c:ser>
          <c:idx val="1"/>
          <c:order val="1"/>
          <c:tx>
            <c:strRef>
              <c:f>'Figur och data '!$B$9</c:f>
              <c:strCache>
                <c:ptCount val="1"/>
                <c:pt idx="0">
                  <c:v>År 2019</c:v>
                </c:pt>
              </c:strCache>
            </c:strRef>
          </c:tx>
          <c:spPr>
            <a:solidFill>
              <a:schemeClr val="accent2"/>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'!$C$9:$H$9</c:f>
              <c:numCache>
                <c:formatCode>#,##0</c:formatCode>
                <c:ptCount val="6"/>
                <c:pt idx="0">
                  <c:v>1761.22</c:v>
                </c:pt>
                <c:pt idx="1">
                  <c:v>1344.18</c:v>
                </c:pt>
                <c:pt idx="2">
                  <c:v>2143.7599999999998</c:v>
                </c:pt>
                <c:pt idx="3">
                  <c:v>1459.78</c:v>
                </c:pt>
                <c:pt idx="4">
                  <c:v>1169.54</c:v>
                </c:pt>
                <c:pt idx="5">
                  <c:v>7878.48</c:v>
                </c:pt>
              </c:numCache>
            </c:numRef>
          </c:val>
          <c:extLst>
            <c:ext xmlns:c16="http://schemas.microsoft.com/office/drawing/2014/chart" uri="{C3380CC4-5D6E-409C-BE32-E72D297353CC}">
              <c16:uniqueId val="{00000001-97DC-4FB7-8623-73725A5B5CF5}"/>
            </c:ext>
          </c:extLst>
        </c:ser>
        <c:ser>
          <c:idx val="2"/>
          <c:order val="2"/>
          <c:tx>
            <c:strRef>
              <c:f>'Figur och data '!$B$10</c:f>
              <c:strCache>
                <c:ptCount val="1"/>
                <c:pt idx="0">
                  <c:v>År 2020</c:v>
                </c:pt>
              </c:strCache>
            </c:strRef>
          </c:tx>
          <c:spPr>
            <a:solidFill>
              <a:schemeClr val="accent3"/>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'!$C$10:$H$10</c:f>
              <c:numCache>
                <c:formatCode>#,##0</c:formatCode>
                <c:ptCount val="6"/>
                <c:pt idx="0">
                  <c:v>1848.9</c:v>
                </c:pt>
                <c:pt idx="1">
                  <c:v>1427.7300000000002</c:v>
                </c:pt>
                <c:pt idx="2">
                  <c:v>2258.4300000000003</c:v>
                </c:pt>
                <c:pt idx="3">
                  <c:v>1533.5500000000002</c:v>
                </c:pt>
                <c:pt idx="4">
                  <c:v>1238.31</c:v>
                </c:pt>
                <c:pt idx="5">
                  <c:v>8306.92</c:v>
                </c:pt>
              </c:numCache>
            </c:numRef>
          </c:val>
          <c:extLst>
            <c:ext xmlns:c16="http://schemas.microsoft.com/office/drawing/2014/chart" uri="{C3380CC4-5D6E-409C-BE32-E72D297353CC}">
              <c16:uniqueId val="{00000002-97DC-4FB7-8623-73725A5B5CF5}"/>
            </c:ext>
          </c:extLst>
        </c:ser>
        <c:ser>
          <c:idx val="3"/>
          <c:order val="3"/>
          <c:tx>
            <c:strRef>
              <c:f>'Figur och data '!$B$11</c:f>
              <c:strCache>
                <c:ptCount val="1"/>
                <c:pt idx="0">
                  <c:v>År 2021</c:v>
                </c:pt>
              </c:strCache>
            </c:strRef>
          </c:tx>
          <c:spPr>
            <a:solidFill>
              <a:schemeClr val="accent4"/>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'!$C$11:$H$11</c:f>
              <c:numCache>
                <c:formatCode>#,##0</c:formatCode>
                <c:ptCount val="6"/>
                <c:pt idx="0">
                  <c:v>1444.48</c:v>
                </c:pt>
                <c:pt idx="1">
                  <c:v>1091.99</c:v>
                </c:pt>
                <c:pt idx="2">
                  <c:v>1750.1200000000001</c:v>
                </c:pt>
                <c:pt idx="3">
                  <c:v>1158.8900000000001</c:v>
                </c:pt>
                <c:pt idx="4">
                  <c:v>945.57</c:v>
                </c:pt>
                <c:pt idx="5">
                  <c:v>6391.05</c:v>
                </c:pt>
              </c:numCache>
            </c:numRef>
          </c:val>
          <c:extLst>
            <c:ext xmlns:c16="http://schemas.microsoft.com/office/drawing/2014/chart" uri="{C3380CC4-5D6E-409C-BE32-E72D297353CC}">
              <c16:uniqueId val="{00000003-97DC-4FB7-8623-73725A5B5CF5}"/>
            </c:ext>
          </c:extLst>
        </c:ser>
        <c:ser>
          <c:idx val="4"/>
          <c:order val="4"/>
          <c:tx>
            <c:strRef>
              <c:f>'Figur och data '!$B$12</c:f>
              <c:strCache>
                <c:ptCount val="1"/>
                <c:pt idx="0">
                  <c:v>År 2022</c:v>
                </c:pt>
              </c:strCache>
            </c:strRef>
          </c:tx>
          <c:spPr>
            <a:solidFill>
              <a:schemeClr val="accent5"/>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'!$C$12:$H$12</c:f>
              <c:numCache>
                <c:formatCode>0</c:formatCode>
                <c:ptCount val="6"/>
                <c:pt idx="0">
                  <c:v>1254.5900000000001</c:v>
                </c:pt>
                <c:pt idx="1">
                  <c:v>960.53999999999985</c:v>
                </c:pt>
                <c:pt idx="2">
                  <c:v>1555.55</c:v>
                </c:pt>
                <c:pt idx="3">
                  <c:v>1003.89</c:v>
                </c:pt>
                <c:pt idx="4">
                  <c:v>835.3900000000001</c:v>
                </c:pt>
                <c:pt idx="5" formatCode="#,##0">
                  <c:v>5609.9600000000009</c:v>
                </c:pt>
              </c:numCache>
            </c:numRef>
          </c:val>
          <c:extLst>
            <c:ext xmlns:c16="http://schemas.microsoft.com/office/drawing/2014/chart" uri="{C3380CC4-5D6E-409C-BE32-E72D297353CC}">
              <c16:uniqueId val="{00000004-97DC-4FB7-8623-73725A5B5CF5}"/>
            </c:ext>
          </c:extLst>
        </c:ser>
        <c:ser>
          <c:idx val="5"/>
          <c:order val="5"/>
          <c:tx>
            <c:strRef>
              <c:f>'Figur och data '!$B$13</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'!$C$13:$H$13</c:f>
              <c:numCache>
                <c:formatCode>General</c:formatCode>
                <c:ptCount val="6"/>
                <c:pt idx="0">
                  <c:v>1247</c:v>
                </c:pt>
                <c:pt idx="1">
                  <c:v>951</c:v>
                </c:pt>
                <c:pt idx="2">
                  <c:v>1525</c:v>
                </c:pt>
                <c:pt idx="3">
                  <c:v>990</c:v>
                </c:pt>
                <c:pt idx="4">
                  <c:v>830</c:v>
                </c:pt>
                <c:pt idx="5">
                  <c:v>5543</c:v>
                </c:pt>
              </c:numCache>
            </c:numRef>
          </c:val>
          <c:extLst>
            <c:ext xmlns:c16="http://schemas.microsoft.com/office/drawing/2014/chart" uri="{C3380CC4-5D6E-409C-BE32-E72D297353CC}">
              <c16:uniqueId val="{00000005-97DC-4FB7-8623-73725A5B5CF5}"/>
            </c:ext>
          </c:extLst>
        </c:ser>
        <c:dLbls>
          <c:dLblPos val="outEnd"/>
          <c:showLegendKey val="0"/>
          <c:showVal val="1"/>
          <c:showCatName val="0"/>
          <c:showSerName val="0"/>
          <c:showPercent val="0"/>
          <c:showBubbleSize val="0"/>
        </c:dLbls>
        <c:gapWidth val="219"/>
        <c:overlap val="-27"/>
        <c:axId val="1041831800"/>
        <c:axId val="1041830720"/>
      </c:barChart>
      <c:catAx>
        <c:axId val="104183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1830720"/>
        <c:crosses val="autoZero"/>
        <c:auto val="1"/>
        <c:lblAlgn val="ctr"/>
        <c:lblOffset val="100"/>
        <c:noMultiLvlLbl val="0"/>
      </c:catAx>
      <c:valAx>
        <c:axId val="104183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183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Nystartade bolag.xlsx]2. nystartade företag'!$A$8:$B$8</c:f>
              <c:strCache>
                <c:ptCount val="1"/>
                <c:pt idx="0">
                  <c:v>År 2018</c:v>
                </c:pt>
              </c:strCache>
              <c:extLst/>
            </c:strRef>
          </c:tx>
          <c:spPr>
            <a:solidFill>
              <a:schemeClr val="accent1"/>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företag'!$C$8:$H$8</c:f>
              <c:numCache>
                <c:formatCode>0</c:formatCode>
                <c:ptCount val="6"/>
                <c:pt idx="0">
                  <c:v>82.9</c:v>
                </c:pt>
                <c:pt idx="1">
                  <c:v>76.040000000000006</c:v>
                </c:pt>
                <c:pt idx="2">
                  <c:v>109.55</c:v>
                </c:pt>
                <c:pt idx="3">
                  <c:v>77</c:v>
                </c:pt>
                <c:pt idx="4">
                  <c:v>66</c:v>
                </c:pt>
                <c:pt idx="5" formatCode="#,##0">
                  <c:v>411.49</c:v>
                </c:pt>
              </c:numCache>
            </c:numRef>
          </c:val>
          <c:extLst>
            <c:ext xmlns:c16="http://schemas.microsoft.com/office/drawing/2014/chart" uri="{C3380CC4-5D6E-409C-BE32-E72D297353CC}">
              <c16:uniqueId val="{00000000-95D9-48E2-AA11-903850401FAA}"/>
            </c:ext>
          </c:extLst>
        </c:ser>
        <c:ser>
          <c:idx val="1"/>
          <c:order val="1"/>
          <c:tx>
            <c:strRef>
              <c:f>'[2. Nystartade bolag.xlsx]2. nystartade företag'!$A$9:$B$9</c:f>
              <c:strCache>
                <c:ptCount val="1"/>
                <c:pt idx="0">
                  <c:v>År 2019</c:v>
                </c:pt>
              </c:strCache>
              <c:extLst/>
            </c:strRef>
          </c:tx>
          <c:spPr>
            <a:solidFill>
              <a:schemeClr val="accent2"/>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företag'!$C$9:$H$9</c:f>
              <c:numCache>
                <c:formatCode>0</c:formatCode>
                <c:ptCount val="6"/>
                <c:pt idx="0">
                  <c:v>75.030000000000015</c:v>
                </c:pt>
                <c:pt idx="1">
                  <c:v>59.309999999999995</c:v>
                </c:pt>
                <c:pt idx="2">
                  <c:v>94.570000000000007</c:v>
                </c:pt>
                <c:pt idx="3">
                  <c:v>60.06</c:v>
                </c:pt>
                <c:pt idx="4">
                  <c:v>49.600000000000009</c:v>
                </c:pt>
                <c:pt idx="5" formatCode="#,##0">
                  <c:v>338.57000000000005</c:v>
                </c:pt>
              </c:numCache>
            </c:numRef>
          </c:val>
          <c:extLst>
            <c:ext xmlns:c16="http://schemas.microsoft.com/office/drawing/2014/chart" uri="{C3380CC4-5D6E-409C-BE32-E72D297353CC}">
              <c16:uniqueId val="{00000001-95D9-48E2-AA11-903850401FAA}"/>
            </c:ext>
          </c:extLst>
        </c:ser>
        <c:ser>
          <c:idx val="2"/>
          <c:order val="2"/>
          <c:tx>
            <c:strRef>
              <c:f>'[2. Nystartade bolag.xlsx]2. nystartade företag'!$A$10:$B$10</c:f>
              <c:strCache>
                <c:ptCount val="1"/>
                <c:pt idx="0">
                  <c:v>År 2020</c:v>
                </c:pt>
              </c:strCache>
              <c:extLst/>
            </c:strRef>
          </c:tx>
          <c:spPr>
            <a:solidFill>
              <a:schemeClr val="accent3"/>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företag'!$C$10:$H$10</c:f>
              <c:numCache>
                <c:formatCode>0</c:formatCode>
                <c:ptCount val="6"/>
                <c:pt idx="0">
                  <c:v>88.889999999999986</c:v>
                </c:pt>
                <c:pt idx="1">
                  <c:v>76.56</c:v>
                </c:pt>
                <c:pt idx="2">
                  <c:v>101.28999999999999</c:v>
                </c:pt>
                <c:pt idx="3">
                  <c:v>76.250000000000014</c:v>
                </c:pt>
                <c:pt idx="4">
                  <c:v>71.08</c:v>
                </c:pt>
                <c:pt idx="5" formatCode="#,##0">
                  <c:v>414.07</c:v>
                </c:pt>
              </c:numCache>
            </c:numRef>
          </c:val>
          <c:extLst>
            <c:ext xmlns:c16="http://schemas.microsoft.com/office/drawing/2014/chart" uri="{C3380CC4-5D6E-409C-BE32-E72D297353CC}">
              <c16:uniqueId val="{00000002-95D9-48E2-AA11-903850401FAA}"/>
            </c:ext>
          </c:extLst>
        </c:ser>
        <c:ser>
          <c:idx val="3"/>
          <c:order val="3"/>
          <c:tx>
            <c:strRef>
              <c:f>'[2. Nystartade bolag.xlsx]2. nystartade företag'!$A$11:$B$11</c:f>
              <c:strCache>
                <c:ptCount val="1"/>
                <c:pt idx="0">
                  <c:v>År 2021</c:v>
                </c:pt>
              </c:strCache>
              <c:extLst/>
            </c:strRef>
          </c:tx>
          <c:spPr>
            <a:solidFill>
              <a:schemeClr val="accent4"/>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företag'!$C$11:$H$11</c:f>
              <c:numCache>
                <c:formatCode>0</c:formatCode>
                <c:ptCount val="6"/>
                <c:pt idx="0">
                  <c:v>86.8</c:v>
                </c:pt>
                <c:pt idx="1">
                  <c:v>77.399999999999991</c:v>
                </c:pt>
                <c:pt idx="2">
                  <c:v>109.59999999999998</c:v>
                </c:pt>
                <c:pt idx="3">
                  <c:v>73.960000000000008</c:v>
                </c:pt>
                <c:pt idx="4">
                  <c:v>69.290000000000006</c:v>
                </c:pt>
                <c:pt idx="5" formatCode="#,##0">
                  <c:v>417.05</c:v>
                </c:pt>
              </c:numCache>
            </c:numRef>
          </c:val>
          <c:extLst>
            <c:ext xmlns:c16="http://schemas.microsoft.com/office/drawing/2014/chart" uri="{C3380CC4-5D6E-409C-BE32-E72D297353CC}">
              <c16:uniqueId val="{00000003-95D9-48E2-AA11-903850401FAA}"/>
            </c:ext>
          </c:extLst>
        </c:ser>
        <c:ser>
          <c:idx val="4"/>
          <c:order val="4"/>
          <c:tx>
            <c:strRef>
              <c:f>'[2. Nystartade bolag.xlsx]2. nystartade företag'!$A$12:$B$12</c:f>
              <c:strCache>
                <c:ptCount val="1"/>
                <c:pt idx="0">
                  <c:v>År 2022</c:v>
                </c:pt>
              </c:strCache>
              <c:extLst/>
            </c:strRef>
          </c:tx>
          <c:spPr>
            <a:solidFill>
              <a:schemeClr val="accent5"/>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företag'!$C$12:$H$12</c:f>
              <c:numCache>
                <c:formatCode>0</c:formatCode>
                <c:ptCount val="6"/>
                <c:pt idx="0">
                  <c:v>14.35</c:v>
                </c:pt>
                <c:pt idx="1">
                  <c:v>12.830000000000002</c:v>
                </c:pt>
                <c:pt idx="2">
                  <c:v>15.73</c:v>
                </c:pt>
                <c:pt idx="3">
                  <c:v>16.75</c:v>
                </c:pt>
                <c:pt idx="4">
                  <c:v>13.41</c:v>
                </c:pt>
                <c:pt idx="5" formatCode="#,##0">
                  <c:v>73.069999999999993</c:v>
                </c:pt>
              </c:numCache>
            </c:numRef>
          </c:val>
          <c:extLst>
            <c:ext xmlns:c16="http://schemas.microsoft.com/office/drawing/2014/chart" uri="{C3380CC4-5D6E-409C-BE32-E72D297353CC}">
              <c16:uniqueId val="{00000004-95D9-48E2-AA11-903850401FAA}"/>
            </c:ext>
          </c:extLst>
        </c:ser>
        <c:ser>
          <c:idx val="5"/>
          <c:order val="5"/>
          <c:tx>
            <c:strRef>
              <c:f>'[2. Nystartade bolag.xlsx]2. nystartade företag'!$A$13:$B$13</c:f>
              <c:strCache>
                <c:ptCount val="1"/>
                <c:pt idx="0">
                  <c:v>År 2023</c:v>
                </c:pt>
              </c:strCache>
              <c:extLst/>
            </c:strRef>
          </c:tx>
          <c:spPr>
            <a:solidFill>
              <a:schemeClr val="accent6"/>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företag'!$C$13:$H$13</c:f>
              <c:numCache>
                <c:formatCode>0</c:formatCode>
                <c:ptCount val="6"/>
                <c:pt idx="0">
                  <c:v>62.03</c:v>
                </c:pt>
                <c:pt idx="1">
                  <c:v>45.41</c:v>
                </c:pt>
                <c:pt idx="2">
                  <c:v>72.690000000000012</c:v>
                </c:pt>
                <c:pt idx="3">
                  <c:v>48.329999999999991</c:v>
                </c:pt>
                <c:pt idx="4">
                  <c:v>44.35</c:v>
                </c:pt>
                <c:pt idx="5" formatCode="#,##0">
                  <c:v>272.81</c:v>
                </c:pt>
              </c:numCache>
            </c:numRef>
          </c:val>
          <c:extLst>
            <c:ext xmlns:c16="http://schemas.microsoft.com/office/drawing/2014/chart" uri="{C3380CC4-5D6E-409C-BE32-E72D297353CC}">
              <c16:uniqueId val="{00000005-95D9-48E2-AA11-903850401FAA}"/>
            </c:ext>
          </c:extLst>
        </c:ser>
        <c:ser>
          <c:idx val="6"/>
          <c:order val="6"/>
          <c:tx>
            <c:strRef>
              <c:f>'[2. Nystartade bolag.xlsx]2. nystartade företag'!$A$14:$B$14</c:f>
              <c:strCache>
                <c:ptCount val="1"/>
                <c:pt idx="0">
                  <c:v>År 2024</c:v>
                </c:pt>
              </c:strCache>
              <c:extLst/>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företag'!$C$14:$H$14</c:f>
              <c:numCache>
                <c:formatCode>0</c:formatCode>
                <c:ptCount val="6"/>
                <c:pt idx="0">
                  <c:v>65.580000000000013</c:v>
                </c:pt>
                <c:pt idx="1">
                  <c:v>50.97</c:v>
                </c:pt>
                <c:pt idx="2">
                  <c:v>63.75</c:v>
                </c:pt>
                <c:pt idx="3">
                  <c:v>53.53</c:v>
                </c:pt>
                <c:pt idx="4">
                  <c:v>43.73</c:v>
                </c:pt>
                <c:pt idx="5" formatCode="#,##0">
                  <c:v>277.56</c:v>
                </c:pt>
              </c:numCache>
            </c:numRef>
          </c:val>
          <c:extLst>
            <c:ext xmlns:c16="http://schemas.microsoft.com/office/drawing/2014/chart" uri="{C3380CC4-5D6E-409C-BE32-E72D297353CC}">
              <c16:uniqueId val="{00000006-95D9-48E2-AA11-903850401FAA}"/>
            </c:ext>
          </c:extLst>
        </c:ser>
        <c:dLbls>
          <c:dLblPos val="outEnd"/>
          <c:showLegendKey val="0"/>
          <c:showVal val="1"/>
          <c:showCatName val="0"/>
          <c:showSerName val="0"/>
          <c:showPercent val="0"/>
          <c:showBubbleSize val="0"/>
        </c:dLbls>
        <c:gapWidth val="219"/>
        <c:overlap val="-27"/>
        <c:axId val="998670544"/>
        <c:axId val="998670904"/>
      </c:barChart>
      <c:catAx>
        <c:axId val="9986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98670904"/>
        <c:crosses val="autoZero"/>
        <c:auto val="1"/>
        <c:lblAlgn val="ctr"/>
        <c:lblOffset val="100"/>
        <c:noMultiLvlLbl val="0"/>
      </c:catAx>
      <c:valAx>
        <c:axId val="99867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98670544"/>
        <c:crosses val="autoZero"/>
        <c:crossBetween val="between"/>
        <c:majorUnit val="100"/>
      </c:valAx>
      <c:spPr>
        <a:noFill/>
        <a:ln>
          <a:noFill/>
        </a:ln>
        <a:effectLst/>
      </c:spPr>
    </c:plotArea>
    <c:legend>
      <c:legendPos val="b"/>
      <c:layout>
        <c:manualLayout>
          <c:xMode val="edge"/>
          <c:yMode val="edge"/>
          <c:x val="2.2459485332682775E-2"/>
          <c:y val="0.87020428898000668"/>
          <c:w val="0.95277136258660511"/>
          <c:h val="0.127855406682913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Konkurser'!$B$7</c:f>
              <c:strCache>
                <c:ptCount val="1"/>
                <c:pt idx="0">
                  <c:v>År 2018</c:v>
                </c:pt>
              </c:strCache>
            </c:strRef>
          </c:tx>
          <c:spPr>
            <a:solidFill>
              <a:schemeClr val="accent1"/>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Konkurser'!$C$7:$H$7</c:f>
              <c:numCache>
                <c:formatCode>_-* #\ ##0\ _k_r_-;\-* #\ ##0\ _k_r_-;_-* "-"??\ _k_r_-;_-@_-</c:formatCode>
                <c:ptCount val="6"/>
                <c:pt idx="0">
                  <c:v>10.4</c:v>
                </c:pt>
                <c:pt idx="1">
                  <c:v>10.99</c:v>
                </c:pt>
                <c:pt idx="2">
                  <c:v>8.73</c:v>
                </c:pt>
                <c:pt idx="3">
                  <c:v>10.129999999999999</c:v>
                </c:pt>
                <c:pt idx="4">
                  <c:v>5.79</c:v>
                </c:pt>
                <c:pt idx="5" formatCode="0">
                  <c:v>46.04</c:v>
                </c:pt>
              </c:numCache>
            </c:numRef>
          </c:val>
          <c:extLst>
            <c:ext xmlns:c16="http://schemas.microsoft.com/office/drawing/2014/chart" uri="{C3380CC4-5D6E-409C-BE32-E72D297353CC}">
              <c16:uniqueId val="{00000000-173C-4EFA-97A3-D7261A8E19A4}"/>
            </c:ext>
          </c:extLst>
        </c:ser>
        <c:ser>
          <c:idx val="1"/>
          <c:order val="1"/>
          <c:tx>
            <c:strRef>
              <c:f>'3. Konkurser'!$B$8</c:f>
              <c:strCache>
                <c:ptCount val="1"/>
                <c:pt idx="0">
                  <c:v>År 2019</c:v>
                </c:pt>
              </c:strCache>
            </c:strRef>
          </c:tx>
          <c:spPr>
            <a:solidFill>
              <a:schemeClr val="accent2"/>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Konkurser'!$C$8:$H$8</c:f>
              <c:numCache>
                <c:formatCode>_-* #\ ##0\ _k_r_-;\-* #\ ##0\ _k_r_-;_-* "-"??\ _k_r_-;_-@_-</c:formatCode>
                <c:ptCount val="6"/>
                <c:pt idx="0">
                  <c:v>7.64</c:v>
                </c:pt>
                <c:pt idx="1">
                  <c:v>7.1999999999999993</c:v>
                </c:pt>
                <c:pt idx="2">
                  <c:v>12.16</c:v>
                </c:pt>
                <c:pt idx="3">
                  <c:v>10.95</c:v>
                </c:pt>
                <c:pt idx="4">
                  <c:v>5.8900000000000006</c:v>
                </c:pt>
                <c:pt idx="5" formatCode="0">
                  <c:v>43.84</c:v>
                </c:pt>
              </c:numCache>
            </c:numRef>
          </c:val>
          <c:extLst>
            <c:ext xmlns:c16="http://schemas.microsoft.com/office/drawing/2014/chart" uri="{C3380CC4-5D6E-409C-BE32-E72D297353CC}">
              <c16:uniqueId val="{00000001-173C-4EFA-97A3-D7261A8E19A4}"/>
            </c:ext>
          </c:extLst>
        </c:ser>
        <c:ser>
          <c:idx val="2"/>
          <c:order val="2"/>
          <c:tx>
            <c:strRef>
              <c:f>'3. Konkurser'!$B$9</c:f>
              <c:strCache>
                <c:ptCount val="1"/>
                <c:pt idx="0">
                  <c:v>År 2020</c:v>
                </c:pt>
              </c:strCache>
            </c:strRef>
          </c:tx>
          <c:spPr>
            <a:solidFill>
              <a:schemeClr val="accent3"/>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Konkurser'!$C$9:$H$9</c:f>
              <c:numCache>
                <c:formatCode>_-* #\ ##0\ _k_r_-;\-* #\ ##0\ _k_r_-;_-* "-"??\ _k_r_-;_-@_-</c:formatCode>
                <c:ptCount val="6"/>
                <c:pt idx="0">
                  <c:v>12.73</c:v>
                </c:pt>
                <c:pt idx="1">
                  <c:v>10.069999999999999</c:v>
                </c:pt>
                <c:pt idx="2">
                  <c:v>10.210000000000001</c:v>
                </c:pt>
                <c:pt idx="3">
                  <c:v>11.370000000000001</c:v>
                </c:pt>
                <c:pt idx="4">
                  <c:v>10.530000000000001</c:v>
                </c:pt>
                <c:pt idx="5" formatCode="0">
                  <c:v>54.91</c:v>
                </c:pt>
              </c:numCache>
            </c:numRef>
          </c:val>
          <c:extLst>
            <c:ext xmlns:c16="http://schemas.microsoft.com/office/drawing/2014/chart" uri="{C3380CC4-5D6E-409C-BE32-E72D297353CC}">
              <c16:uniqueId val="{00000002-173C-4EFA-97A3-D7261A8E19A4}"/>
            </c:ext>
          </c:extLst>
        </c:ser>
        <c:ser>
          <c:idx val="3"/>
          <c:order val="3"/>
          <c:tx>
            <c:strRef>
              <c:f>'3. Konkurser'!$B$10</c:f>
              <c:strCache>
                <c:ptCount val="1"/>
                <c:pt idx="0">
                  <c:v>År 2021</c:v>
                </c:pt>
              </c:strCache>
            </c:strRef>
          </c:tx>
          <c:spPr>
            <a:solidFill>
              <a:schemeClr val="accent4"/>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Konkurser'!$C$10:$H$10</c:f>
              <c:numCache>
                <c:formatCode>_-* #\ ##0\ _k_r_-;\-* #\ ##0\ _k_r_-;_-* "-"??\ _k_r_-;_-@_-</c:formatCode>
                <c:ptCount val="6"/>
                <c:pt idx="0">
                  <c:v>8.9500000000000011</c:v>
                </c:pt>
                <c:pt idx="1">
                  <c:v>9.2799999999999994</c:v>
                </c:pt>
                <c:pt idx="2">
                  <c:v>11.84</c:v>
                </c:pt>
                <c:pt idx="3">
                  <c:v>7.23</c:v>
                </c:pt>
                <c:pt idx="4">
                  <c:v>7.0400000000000009</c:v>
                </c:pt>
                <c:pt idx="5" formatCode="0">
                  <c:v>44.339999999999996</c:v>
                </c:pt>
              </c:numCache>
            </c:numRef>
          </c:val>
          <c:extLst>
            <c:ext xmlns:c16="http://schemas.microsoft.com/office/drawing/2014/chart" uri="{C3380CC4-5D6E-409C-BE32-E72D297353CC}">
              <c16:uniqueId val="{00000003-173C-4EFA-97A3-D7261A8E19A4}"/>
            </c:ext>
          </c:extLst>
        </c:ser>
        <c:ser>
          <c:idx val="4"/>
          <c:order val="4"/>
          <c:tx>
            <c:strRef>
              <c:f>'3. Konkurser'!$B$11</c:f>
              <c:strCache>
                <c:ptCount val="1"/>
                <c:pt idx="0">
                  <c:v>År 2022</c:v>
                </c:pt>
              </c:strCache>
            </c:strRef>
          </c:tx>
          <c:spPr>
            <a:solidFill>
              <a:schemeClr val="accent5"/>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Konkurser'!$C$11:$H$11</c:f>
              <c:numCache>
                <c:formatCode>_-* #\ ##0_-;\-* #\ ##0_-;_-* "-"??_-;_-@_-</c:formatCode>
                <c:ptCount val="6"/>
                <c:pt idx="0">
                  <c:v>12.170000000000002</c:v>
                </c:pt>
                <c:pt idx="1">
                  <c:v>6.82</c:v>
                </c:pt>
                <c:pt idx="2">
                  <c:v>13.48</c:v>
                </c:pt>
                <c:pt idx="3">
                  <c:v>11.4</c:v>
                </c:pt>
                <c:pt idx="4">
                  <c:v>15.94</c:v>
                </c:pt>
                <c:pt idx="5" formatCode="0">
                  <c:v>59.809999999999995</c:v>
                </c:pt>
              </c:numCache>
            </c:numRef>
          </c:val>
          <c:extLst>
            <c:ext xmlns:c16="http://schemas.microsoft.com/office/drawing/2014/chart" uri="{C3380CC4-5D6E-409C-BE32-E72D297353CC}">
              <c16:uniqueId val="{00000004-173C-4EFA-97A3-D7261A8E19A4}"/>
            </c:ext>
          </c:extLst>
        </c:ser>
        <c:ser>
          <c:idx val="5"/>
          <c:order val="5"/>
          <c:tx>
            <c:strRef>
              <c:f>'3. Konkurser'!$B$12</c:f>
              <c:strCache>
                <c:ptCount val="1"/>
                <c:pt idx="0">
                  <c:v>År 2023</c:v>
                </c:pt>
              </c:strCache>
            </c:strRef>
          </c:tx>
          <c:spPr>
            <a:solidFill>
              <a:schemeClr val="accent6"/>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Konkurser'!$C$12:$H$12</c:f>
              <c:numCache>
                <c:formatCode>_-* #\ ##0_-;\-* #\ ##0_-;_-* "-"??_-;_-@_-</c:formatCode>
                <c:ptCount val="6"/>
                <c:pt idx="0">
                  <c:v>18.259999999999998</c:v>
                </c:pt>
                <c:pt idx="1">
                  <c:v>12.59</c:v>
                </c:pt>
                <c:pt idx="2">
                  <c:v>18.130000000000003</c:v>
                </c:pt>
                <c:pt idx="3">
                  <c:v>14.510000000000002</c:v>
                </c:pt>
                <c:pt idx="4">
                  <c:v>15.93</c:v>
                </c:pt>
                <c:pt idx="5" formatCode="0">
                  <c:v>79.420000000000016</c:v>
                </c:pt>
              </c:numCache>
            </c:numRef>
          </c:val>
          <c:extLst>
            <c:ext xmlns:c16="http://schemas.microsoft.com/office/drawing/2014/chart" uri="{C3380CC4-5D6E-409C-BE32-E72D297353CC}">
              <c16:uniqueId val="{00000005-173C-4EFA-97A3-D7261A8E19A4}"/>
            </c:ext>
          </c:extLst>
        </c:ser>
        <c:ser>
          <c:idx val="6"/>
          <c:order val="6"/>
          <c:tx>
            <c:strRef>
              <c:f>'3. Konkurser'!$B$13</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Konkurser'!$C$13:$H$13</c:f>
              <c:numCache>
                <c:formatCode>_-* #\ ##0\ _k_r_-;\-* #\ ##0\ _k_r_-;_-* "-"??\ _k_r_-;_-@_-</c:formatCode>
                <c:ptCount val="6"/>
                <c:pt idx="0">
                  <c:v>18.71</c:v>
                </c:pt>
                <c:pt idx="1">
                  <c:v>14.03</c:v>
                </c:pt>
                <c:pt idx="2">
                  <c:v>17.54</c:v>
                </c:pt>
                <c:pt idx="3">
                  <c:v>18.829999999999998</c:v>
                </c:pt>
                <c:pt idx="4">
                  <c:v>15.03</c:v>
                </c:pt>
                <c:pt idx="5">
                  <c:v>84.14</c:v>
                </c:pt>
              </c:numCache>
            </c:numRef>
          </c:val>
          <c:extLst>
            <c:ext xmlns:c16="http://schemas.microsoft.com/office/drawing/2014/chart" uri="{C3380CC4-5D6E-409C-BE32-E72D297353CC}">
              <c16:uniqueId val="{00000006-173C-4EFA-97A3-D7261A8E19A4}"/>
            </c:ext>
          </c:extLst>
        </c:ser>
        <c:dLbls>
          <c:dLblPos val="outEnd"/>
          <c:showLegendKey val="0"/>
          <c:showVal val="1"/>
          <c:showCatName val="0"/>
          <c:showSerName val="0"/>
          <c:showPercent val="0"/>
          <c:showBubbleSize val="0"/>
        </c:dLbls>
        <c:gapWidth val="219"/>
        <c:overlap val="-27"/>
        <c:axId val="1004881416"/>
        <c:axId val="1004880696"/>
      </c:barChart>
      <c:catAx>
        <c:axId val="100488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880696"/>
        <c:crosses val="autoZero"/>
        <c:auto val="1"/>
        <c:lblAlgn val="ctr"/>
        <c:lblOffset val="100"/>
        <c:noMultiLvlLbl val="0"/>
      </c:catAx>
      <c:valAx>
        <c:axId val="1004880696"/>
        <c:scaling>
          <c:orientation val="minMax"/>
        </c:scaling>
        <c:delete val="0"/>
        <c:axPos val="l"/>
        <c:majorGridlines>
          <c:spPr>
            <a:ln w="9525" cap="flat" cmpd="sng" algn="ctr">
              <a:solidFill>
                <a:schemeClr val="tx1">
                  <a:lumMod val="15000"/>
                  <a:lumOff val="85000"/>
                </a:schemeClr>
              </a:solidFill>
              <a:round/>
            </a:ln>
            <a:effectLst/>
          </c:spPr>
        </c:majorGridlines>
        <c:numFmt formatCode="_-* #\ ##0\ _k_r_-;\-* #\ ##0\ _k_r_-;_-* &quot;-&quot;??\ _k_r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Blad1!$C$2</c:f>
              <c:strCache>
                <c:ptCount val="1"/>
                <c:pt idx="0">
                  <c:v>År 2022</c:v>
                </c:pt>
              </c:strCache>
            </c:strRef>
          </c:tx>
          <c:spPr>
            <a:solidFill>
              <a:schemeClr val="accent1"/>
            </a:solidFill>
            <a:ln>
              <a:noFill/>
            </a:ln>
            <a:effectLst/>
          </c:spPr>
          <c:invertIfNegative val="0"/>
          <c:cat>
            <c:strRef>
              <c:f>Blad1!$D$1:$I$1</c:f>
              <c:strCache>
                <c:ptCount val="6"/>
                <c:pt idx="0">
                  <c:v>Uppsala</c:v>
                </c:pt>
                <c:pt idx="1">
                  <c:v>Södermanland</c:v>
                </c:pt>
                <c:pt idx="2">
                  <c:v>Östergötland</c:v>
                </c:pt>
                <c:pt idx="3">
                  <c:v>Örebro</c:v>
                </c:pt>
                <c:pt idx="4">
                  <c:v>Västmanland</c:v>
                </c:pt>
                <c:pt idx="5">
                  <c:v>ÖMS</c:v>
                </c:pt>
              </c:strCache>
            </c:strRef>
          </c:cat>
          <c:val>
            <c:numRef>
              <c:f>Blad1!$D$2:$I$2</c:f>
              <c:numCache>
                <c:formatCode>0.00</c:formatCode>
                <c:ptCount val="6"/>
                <c:pt idx="0">
                  <c:v>1.6963800337324544</c:v>
                </c:pt>
                <c:pt idx="1">
                  <c:v>1.1902476483010176</c:v>
                </c:pt>
                <c:pt idx="2">
                  <c:v>1.4770984001753231</c:v>
                </c:pt>
                <c:pt idx="3">
                  <c:v>2.283928356773651</c:v>
                </c:pt>
                <c:pt idx="4">
                  <c:v>2.7547352412553576</c:v>
                </c:pt>
                <c:pt idx="5">
                  <c:v>1.8230420814562391</c:v>
                </c:pt>
              </c:numCache>
            </c:numRef>
          </c:val>
          <c:extLst>
            <c:ext xmlns:c16="http://schemas.microsoft.com/office/drawing/2014/chart" uri="{C3380CC4-5D6E-409C-BE32-E72D297353CC}">
              <c16:uniqueId val="{00000000-D153-4E1E-85D8-7691F8A12D88}"/>
            </c:ext>
          </c:extLst>
        </c:ser>
        <c:ser>
          <c:idx val="1"/>
          <c:order val="1"/>
          <c:tx>
            <c:strRef>
              <c:f>Blad1!$C$3</c:f>
              <c:strCache>
                <c:ptCount val="1"/>
                <c:pt idx="0">
                  <c:v>År 2023</c:v>
                </c:pt>
              </c:strCache>
            </c:strRef>
          </c:tx>
          <c:spPr>
            <a:solidFill>
              <a:schemeClr val="accent2"/>
            </a:solidFill>
            <a:ln>
              <a:noFill/>
            </a:ln>
            <a:effectLst/>
          </c:spPr>
          <c:invertIfNegative val="0"/>
          <c:cat>
            <c:strRef>
              <c:f>Blad1!$D$1:$I$1</c:f>
              <c:strCache>
                <c:ptCount val="6"/>
                <c:pt idx="0">
                  <c:v>Uppsala</c:v>
                </c:pt>
                <c:pt idx="1">
                  <c:v>Södermanland</c:v>
                </c:pt>
                <c:pt idx="2">
                  <c:v>Östergötland</c:v>
                </c:pt>
                <c:pt idx="3">
                  <c:v>Örebro</c:v>
                </c:pt>
                <c:pt idx="4">
                  <c:v>Västmanland</c:v>
                </c:pt>
                <c:pt idx="5">
                  <c:v>ÖMS</c:v>
                </c:pt>
              </c:strCache>
            </c:strRef>
          </c:cat>
          <c:val>
            <c:numRef>
              <c:f>Blad1!$D$3:$I$3</c:f>
              <c:numCache>
                <c:formatCode>0.00</c:formatCode>
                <c:ptCount val="6"/>
                <c:pt idx="0">
                  <c:v>2.6075284172045463</c:v>
                </c:pt>
                <c:pt idx="1">
                  <c:v>2.2661002915871702</c:v>
                </c:pt>
                <c:pt idx="2">
                  <c:v>2.030712709595762</c:v>
                </c:pt>
                <c:pt idx="3">
                  <c:v>2.9529081362692828</c:v>
                </c:pt>
                <c:pt idx="4">
                  <c:v>2.7700975533413326</c:v>
                </c:pt>
                <c:pt idx="5">
                  <c:v>2.4702186557183294</c:v>
                </c:pt>
              </c:numCache>
            </c:numRef>
          </c:val>
          <c:extLst>
            <c:ext xmlns:c16="http://schemas.microsoft.com/office/drawing/2014/chart" uri="{C3380CC4-5D6E-409C-BE32-E72D297353CC}">
              <c16:uniqueId val="{00000001-D153-4E1E-85D8-7691F8A12D88}"/>
            </c:ext>
          </c:extLst>
        </c:ser>
        <c:ser>
          <c:idx val="2"/>
          <c:order val="2"/>
          <c:tx>
            <c:strRef>
              <c:f>Blad1!$C$4</c:f>
              <c:strCache>
                <c:ptCount val="1"/>
                <c:pt idx="0">
                  <c:v>År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Blad1!$D$1:$I$1</c:f>
              <c:strCache>
                <c:ptCount val="6"/>
                <c:pt idx="0">
                  <c:v>Uppsala</c:v>
                </c:pt>
                <c:pt idx="1">
                  <c:v>Södermanland</c:v>
                </c:pt>
                <c:pt idx="2">
                  <c:v>Östergötland</c:v>
                </c:pt>
                <c:pt idx="3">
                  <c:v>Örebro</c:v>
                </c:pt>
                <c:pt idx="4">
                  <c:v>Västmanland</c:v>
                </c:pt>
                <c:pt idx="5">
                  <c:v>ÖMS</c:v>
                </c:pt>
              </c:strCache>
            </c:strRef>
          </c:cat>
          <c:val>
            <c:numRef>
              <c:f>Blad1!$D$4:$I$4</c:f>
              <c:numCache>
                <c:formatCode>0.00</c:formatCode>
                <c:ptCount val="6"/>
                <c:pt idx="0">
                  <c:v>2.6999336200178936</c:v>
                </c:pt>
                <c:pt idx="1">
                  <c:v>2.5891341256366722</c:v>
                </c:pt>
                <c:pt idx="2">
                  <c:v>2.0028775664009864</c:v>
                </c:pt>
                <c:pt idx="3">
                  <c:v>3.9129711982045636</c:v>
                </c:pt>
                <c:pt idx="4">
                  <c:v>2.7315849735565125</c:v>
                </c:pt>
                <c:pt idx="5">
                  <c:v>2.6778695437691948</c:v>
                </c:pt>
              </c:numCache>
            </c:numRef>
          </c:val>
          <c:extLst>
            <c:ext xmlns:c16="http://schemas.microsoft.com/office/drawing/2014/chart" uri="{C3380CC4-5D6E-409C-BE32-E72D297353CC}">
              <c16:uniqueId val="{00000002-D153-4E1E-85D8-7691F8A12D88}"/>
            </c:ext>
          </c:extLst>
        </c:ser>
        <c:dLbls>
          <c:showLegendKey val="0"/>
          <c:showVal val="0"/>
          <c:showCatName val="0"/>
          <c:showSerName val="0"/>
          <c:showPercent val="0"/>
          <c:showBubbleSize val="0"/>
        </c:dLbls>
        <c:gapWidth val="219"/>
        <c:overlap val="-27"/>
        <c:axId val="1162967759"/>
        <c:axId val="1162967279"/>
      </c:barChart>
      <c:catAx>
        <c:axId val="11629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2967279"/>
        <c:crosses val="autoZero"/>
        <c:auto val="1"/>
        <c:lblAlgn val="ctr"/>
        <c:lblOffset val="100"/>
        <c:noMultiLvlLbl val="0"/>
      </c:catAx>
      <c:valAx>
        <c:axId val="11629672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296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Tabell!$A$8</c:f>
              <c:strCache>
                <c:ptCount val="1"/>
                <c:pt idx="0">
                  <c:v>År 2018</c:v>
                </c:pt>
              </c:strCache>
            </c:strRef>
          </c:tx>
          <c:spPr>
            <a:solidFill>
              <a:schemeClr val="accent1"/>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Tabell!$B$8:$G$8</c:f>
              <c:numCache>
                <c:formatCode>#,##0</c:formatCode>
                <c:ptCount val="6"/>
                <c:pt idx="0">
                  <c:v>1128103</c:v>
                </c:pt>
                <c:pt idx="1">
                  <c:v>1197942</c:v>
                </c:pt>
                <c:pt idx="2">
                  <c:v>1825363</c:v>
                </c:pt>
                <c:pt idx="3">
                  <c:v>1295466</c:v>
                </c:pt>
                <c:pt idx="4">
                  <c:v>902452</c:v>
                </c:pt>
                <c:pt idx="5">
                  <c:v>6349326</c:v>
                </c:pt>
              </c:numCache>
            </c:numRef>
          </c:val>
          <c:extLst>
            <c:ext xmlns:c16="http://schemas.microsoft.com/office/drawing/2014/chart" uri="{C3380CC4-5D6E-409C-BE32-E72D297353CC}">
              <c16:uniqueId val="{00000000-E29F-4120-8BCB-40362F600858}"/>
            </c:ext>
          </c:extLst>
        </c:ser>
        <c:ser>
          <c:idx val="1"/>
          <c:order val="1"/>
          <c:tx>
            <c:strRef>
              <c:f>Tabell!$A$9</c:f>
              <c:strCache>
                <c:ptCount val="1"/>
                <c:pt idx="0">
                  <c:v>År 2019</c:v>
                </c:pt>
              </c:strCache>
            </c:strRef>
          </c:tx>
          <c:spPr>
            <a:solidFill>
              <a:schemeClr val="accent2"/>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Tabell!$B$9:$G$9</c:f>
              <c:numCache>
                <c:formatCode>#,##0</c:formatCode>
                <c:ptCount val="6"/>
                <c:pt idx="0">
                  <c:v>1131616</c:v>
                </c:pt>
                <c:pt idx="1">
                  <c:v>1158962</c:v>
                </c:pt>
                <c:pt idx="2">
                  <c:v>1941886</c:v>
                </c:pt>
                <c:pt idx="3">
                  <c:v>1293546</c:v>
                </c:pt>
                <c:pt idx="4">
                  <c:v>926138</c:v>
                </c:pt>
                <c:pt idx="5">
                  <c:v>6452148</c:v>
                </c:pt>
              </c:numCache>
            </c:numRef>
          </c:val>
          <c:extLst>
            <c:ext xmlns:c16="http://schemas.microsoft.com/office/drawing/2014/chart" uri="{C3380CC4-5D6E-409C-BE32-E72D297353CC}">
              <c16:uniqueId val="{00000001-E29F-4120-8BCB-40362F600858}"/>
            </c:ext>
          </c:extLst>
        </c:ser>
        <c:ser>
          <c:idx val="2"/>
          <c:order val="2"/>
          <c:tx>
            <c:strRef>
              <c:f>Tabell!$A$10</c:f>
              <c:strCache>
                <c:ptCount val="1"/>
                <c:pt idx="0">
                  <c:v>År 2020</c:v>
                </c:pt>
              </c:strCache>
            </c:strRef>
          </c:tx>
          <c:spPr>
            <a:solidFill>
              <a:schemeClr val="accent3"/>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Tabell!$B$10:$G$10</c:f>
              <c:numCache>
                <c:formatCode>#,##0</c:formatCode>
                <c:ptCount val="6"/>
                <c:pt idx="0">
                  <c:v>767896</c:v>
                </c:pt>
                <c:pt idx="1">
                  <c:v>857613</c:v>
                </c:pt>
                <c:pt idx="2">
                  <c:v>1454511</c:v>
                </c:pt>
                <c:pt idx="3">
                  <c:v>901309</c:v>
                </c:pt>
                <c:pt idx="4">
                  <c:v>732812</c:v>
                </c:pt>
                <c:pt idx="5">
                  <c:v>4714141</c:v>
                </c:pt>
              </c:numCache>
            </c:numRef>
          </c:val>
          <c:extLst>
            <c:ext xmlns:c16="http://schemas.microsoft.com/office/drawing/2014/chart" uri="{C3380CC4-5D6E-409C-BE32-E72D297353CC}">
              <c16:uniqueId val="{00000002-E29F-4120-8BCB-40362F600858}"/>
            </c:ext>
          </c:extLst>
        </c:ser>
        <c:ser>
          <c:idx val="3"/>
          <c:order val="3"/>
          <c:tx>
            <c:strRef>
              <c:f>Tabell!$A$11</c:f>
              <c:strCache>
                <c:ptCount val="1"/>
                <c:pt idx="0">
                  <c:v>År 2021</c:v>
                </c:pt>
              </c:strCache>
            </c:strRef>
          </c:tx>
          <c:spPr>
            <a:solidFill>
              <a:schemeClr val="accent4"/>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Tabell!$B$11:$G$11</c:f>
              <c:numCache>
                <c:formatCode>#,##0</c:formatCode>
                <c:ptCount val="6"/>
                <c:pt idx="0">
                  <c:v>947209</c:v>
                </c:pt>
                <c:pt idx="1">
                  <c:v>988624</c:v>
                </c:pt>
                <c:pt idx="2">
                  <c:v>1770085</c:v>
                </c:pt>
                <c:pt idx="3">
                  <c:v>1028398</c:v>
                </c:pt>
                <c:pt idx="4">
                  <c:v>853489</c:v>
                </c:pt>
                <c:pt idx="5">
                  <c:v>5587805</c:v>
                </c:pt>
              </c:numCache>
            </c:numRef>
          </c:val>
          <c:extLst>
            <c:ext xmlns:c16="http://schemas.microsoft.com/office/drawing/2014/chart" uri="{C3380CC4-5D6E-409C-BE32-E72D297353CC}">
              <c16:uniqueId val="{00000003-E29F-4120-8BCB-40362F600858}"/>
            </c:ext>
          </c:extLst>
        </c:ser>
        <c:ser>
          <c:idx val="4"/>
          <c:order val="4"/>
          <c:tx>
            <c:strRef>
              <c:f>Tabell!$A$12</c:f>
              <c:strCache>
                <c:ptCount val="1"/>
                <c:pt idx="0">
                  <c:v>År 2022</c:v>
                </c:pt>
              </c:strCache>
            </c:strRef>
          </c:tx>
          <c:spPr>
            <a:solidFill>
              <a:schemeClr val="accent5"/>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Tabell!$B$12:$G$12</c:f>
              <c:numCache>
                <c:formatCode>#,##0</c:formatCode>
                <c:ptCount val="6"/>
                <c:pt idx="0">
                  <c:v>1159432</c:v>
                </c:pt>
                <c:pt idx="1">
                  <c:v>1111416</c:v>
                </c:pt>
                <c:pt idx="2">
                  <c:v>2037188</c:v>
                </c:pt>
                <c:pt idx="3">
                  <c:v>1287069</c:v>
                </c:pt>
                <c:pt idx="4">
                  <c:v>1004452</c:v>
                </c:pt>
                <c:pt idx="5">
                  <c:v>6599557</c:v>
                </c:pt>
              </c:numCache>
            </c:numRef>
          </c:val>
          <c:extLst>
            <c:ext xmlns:c16="http://schemas.microsoft.com/office/drawing/2014/chart" uri="{C3380CC4-5D6E-409C-BE32-E72D297353CC}">
              <c16:uniqueId val="{00000004-E29F-4120-8BCB-40362F600858}"/>
            </c:ext>
          </c:extLst>
        </c:ser>
        <c:ser>
          <c:idx val="5"/>
          <c:order val="5"/>
          <c:tx>
            <c:strRef>
              <c:f>Tabell!$A$13</c:f>
              <c:strCache>
                <c:ptCount val="1"/>
                <c:pt idx="0">
                  <c:v>År 2023</c:v>
                </c:pt>
              </c:strCache>
            </c:strRef>
          </c:tx>
          <c:spPr>
            <a:solidFill>
              <a:schemeClr val="accent6"/>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Tabell!$B$13:$G$13</c:f>
              <c:numCache>
                <c:formatCode>#,##0</c:formatCode>
                <c:ptCount val="6"/>
                <c:pt idx="0">
                  <c:v>1199449</c:v>
                </c:pt>
                <c:pt idx="1">
                  <c:v>1180641</c:v>
                </c:pt>
                <c:pt idx="2">
                  <c:v>2073317</c:v>
                </c:pt>
                <c:pt idx="3">
                  <c:v>1284553</c:v>
                </c:pt>
                <c:pt idx="4">
                  <c:v>966099</c:v>
                </c:pt>
                <c:pt idx="5">
                  <c:v>6704059</c:v>
                </c:pt>
              </c:numCache>
            </c:numRef>
          </c:val>
          <c:extLst>
            <c:ext xmlns:c16="http://schemas.microsoft.com/office/drawing/2014/chart" uri="{C3380CC4-5D6E-409C-BE32-E72D297353CC}">
              <c16:uniqueId val="{00000005-E29F-4120-8BCB-40362F600858}"/>
            </c:ext>
          </c:extLst>
        </c:ser>
        <c:ser>
          <c:idx val="6"/>
          <c:order val="6"/>
          <c:tx>
            <c:strRef>
              <c:f>Tabell!$A$14</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Tabell!$B$3:$G$3</c:f>
              <c:strCache>
                <c:ptCount val="6"/>
                <c:pt idx="0">
                  <c:v>Uppsala</c:v>
                </c:pt>
                <c:pt idx="1">
                  <c:v>Södermanland</c:v>
                </c:pt>
                <c:pt idx="2">
                  <c:v>Östergötland</c:v>
                </c:pt>
                <c:pt idx="3">
                  <c:v>Örebro</c:v>
                </c:pt>
                <c:pt idx="4">
                  <c:v>Västmanland</c:v>
                </c:pt>
                <c:pt idx="5">
                  <c:v>ÖMS</c:v>
                </c:pt>
              </c:strCache>
            </c:strRef>
          </c:cat>
          <c:val>
            <c:numRef>
              <c:f>Tabell!$B$14:$G$14</c:f>
              <c:numCache>
                <c:formatCode>#\ ###</c:formatCode>
                <c:ptCount val="6"/>
                <c:pt idx="0">
                  <c:v>1184093</c:v>
                </c:pt>
                <c:pt idx="1">
                  <c:v>1155506</c:v>
                </c:pt>
                <c:pt idx="2">
                  <c:v>2035252</c:v>
                </c:pt>
                <c:pt idx="3">
                  <c:v>1263174</c:v>
                </c:pt>
                <c:pt idx="4">
                  <c:v>967410</c:v>
                </c:pt>
                <c:pt idx="5" formatCode="#,##0">
                  <c:v>6605435</c:v>
                </c:pt>
              </c:numCache>
            </c:numRef>
          </c:val>
          <c:extLst>
            <c:ext xmlns:c16="http://schemas.microsoft.com/office/drawing/2014/chart" uri="{C3380CC4-5D6E-409C-BE32-E72D297353CC}">
              <c16:uniqueId val="{00000006-E29F-4120-8BCB-40362F600858}"/>
            </c:ext>
          </c:extLst>
        </c:ser>
        <c:dLbls>
          <c:dLblPos val="outEnd"/>
          <c:showLegendKey val="0"/>
          <c:showVal val="1"/>
          <c:showCatName val="0"/>
          <c:showSerName val="0"/>
          <c:showPercent val="0"/>
          <c:showBubbleSize val="0"/>
        </c:dLbls>
        <c:gapWidth val="219"/>
        <c:overlap val="-27"/>
        <c:axId val="1046608352"/>
        <c:axId val="1046610512"/>
      </c:barChart>
      <c:catAx>
        <c:axId val="104660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6610512"/>
        <c:crosses val="autoZero"/>
        <c:auto val="1"/>
        <c:lblAlgn val="ctr"/>
        <c:lblOffset val="100"/>
        <c:noMultiLvlLbl val="0"/>
      </c:catAx>
      <c:valAx>
        <c:axId val="104661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660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Blad1!$B$3</c:f>
              <c:strCache>
                <c:ptCount val="1"/>
                <c:pt idx="0">
                  <c:v>År 2018</c:v>
                </c:pt>
              </c:strCache>
            </c:strRef>
          </c:tx>
          <c:spPr>
            <a:solidFill>
              <a:schemeClr val="accent1"/>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Blad1!$C$3:$H$3</c:f>
              <c:numCache>
                <c:formatCode>0%</c:formatCode>
                <c:ptCount val="6"/>
                <c:pt idx="0">
                  <c:v>0.11756373309883938</c:v>
                </c:pt>
                <c:pt idx="1">
                  <c:v>0.11284937000288829</c:v>
                </c:pt>
                <c:pt idx="2">
                  <c:v>0.15532088685921649</c:v>
                </c:pt>
                <c:pt idx="3">
                  <c:v>0.21283692509104832</c:v>
                </c:pt>
                <c:pt idx="4">
                  <c:v>0.11476843089715574</c:v>
                </c:pt>
                <c:pt idx="5">
                  <c:v>0.14657051787859057</c:v>
                </c:pt>
              </c:numCache>
            </c:numRef>
          </c:val>
          <c:extLst>
            <c:ext xmlns:c16="http://schemas.microsoft.com/office/drawing/2014/chart" uri="{C3380CC4-5D6E-409C-BE32-E72D297353CC}">
              <c16:uniqueId val="{00000000-21A4-4A9A-919D-B12EC3451EE8}"/>
            </c:ext>
          </c:extLst>
        </c:ser>
        <c:ser>
          <c:idx val="1"/>
          <c:order val="1"/>
          <c:tx>
            <c:strRef>
              <c:f>Blad1!$B$4</c:f>
              <c:strCache>
                <c:ptCount val="1"/>
                <c:pt idx="0">
                  <c:v>År 2019</c:v>
                </c:pt>
              </c:strCache>
            </c:strRef>
          </c:tx>
          <c:spPr>
            <a:solidFill>
              <a:schemeClr val="accent2"/>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Blad1!$C$4:$H$4</c:f>
              <c:numCache>
                <c:formatCode>0%</c:formatCode>
                <c:ptCount val="6"/>
                <c:pt idx="0">
                  <c:v>0.12885024601985126</c:v>
                </c:pt>
                <c:pt idx="1">
                  <c:v>0.13117254922939664</c:v>
                </c:pt>
                <c:pt idx="2">
                  <c:v>0.16133748325081904</c:v>
                </c:pt>
                <c:pt idx="3">
                  <c:v>0.18919389028298955</c:v>
                </c:pt>
                <c:pt idx="4">
                  <c:v>0.10164144004457219</c:v>
                </c:pt>
                <c:pt idx="5">
                  <c:v>0.14723732313641907</c:v>
                </c:pt>
              </c:numCache>
            </c:numRef>
          </c:val>
          <c:extLst>
            <c:ext xmlns:c16="http://schemas.microsoft.com/office/drawing/2014/chart" uri="{C3380CC4-5D6E-409C-BE32-E72D297353CC}">
              <c16:uniqueId val="{00000001-21A4-4A9A-919D-B12EC3451EE8}"/>
            </c:ext>
          </c:extLst>
        </c:ser>
        <c:ser>
          <c:idx val="2"/>
          <c:order val="2"/>
          <c:tx>
            <c:strRef>
              <c:f>Blad1!$B$5</c:f>
              <c:strCache>
                <c:ptCount val="1"/>
                <c:pt idx="0">
                  <c:v>År 2020</c:v>
                </c:pt>
              </c:strCache>
            </c:strRef>
          </c:tx>
          <c:spPr>
            <a:solidFill>
              <a:schemeClr val="accent3"/>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Blad1!$C$5:$H$5</c:f>
              <c:numCache>
                <c:formatCode>0%</c:formatCode>
                <c:ptCount val="6"/>
                <c:pt idx="0">
                  <c:v>4.9582235094335694E-2</c:v>
                </c:pt>
                <c:pt idx="1">
                  <c:v>6.5443271032505343E-2</c:v>
                </c:pt>
                <c:pt idx="2">
                  <c:v>6.8830005410753167E-2</c:v>
                </c:pt>
                <c:pt idx="3">
                  <c:v>5.5884274982275779E-2</c:v>
                </c:pt>
                <c:pt idx="4">
                  <c:v>4.5367706860695516E-2</c:v>
                </c:pt>
                <c:pt idx="5">
                  <c:v>5.895623402015341E-2</c:v>
                </c:pt>
              </c:numCache>
            </c:numRef>
          </c:val>
          <c:extLst>
            <c:ext xmlns:c16="http://schemas.microsoft.com/office/drawing/2014/chart" uri="{C3380CC4-5D6E-409C-BE32-E72D297353CC}">
              <c16:uniqueId val="{00000002-21A4-4A9A-919D-B12EC3451EE8}"/>
            </c:ext>
          </c:extLst>
        </c:ser>
        <c:ser>
          <c:idx val="3"/>
          <c:order val="3"/>
          <c:tx>
            <c:strRef>
              <c:f>Blad1!$B$6</c:f>
              <c:strCache>
                <c:ptCount val="1"/>
                <c:pt idx="0">
                  <c:v>År 2021</c:v>
                </c:pt>
              </c:strCache>
            </c:strRef>
          </c:tx>
          <c:spPr>
            <a:solidFill>
              <a:schemeClr val="accent4"/>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Blad1!$C$6:$H$6</c:f>
              <c:numCache>
                <c:formatCode>0%</c:formatCode>
                <c:ptCount val="6"/>
                <c:pt idx="0">
                  <c:v>6.7521529039525602E-2</c:v>
                </c:pt>
                <c:pt idx="1">
                  <c:v>8.0566524785965141E-2</c:v>
                </c:pt>
                <c:pt idx="2">
                  <c:v>8.8813814025880108E-2</c:v>
                </c:pt>
                <c:pt idx="3">
                  <c:v>9.1557937685604218E-2</c:v>
                </c:pt>
                <c:pt idx="4">
                  <c:v>5.3365655562051764E-2</c:v>
                </c:pt>
                <c:pt idx="5">
                  <c:v>7.8835965106155273E-2</c:v>
                </c:pt>
              </c:numCache>
            </c:numRef>
          </c:val>
          <c:extLst>
            <c:ext xmlns:c16="http://schemas.microsoft.com/office/drawing/2014/chart" uri="{C3380CC4-5D6E-409C-BE32-E72D297353CC}">
              <c16:uniqueId val="{00000003-21A4-4A9A-919D-B12EC3451EE8}"/>
            </c:ext>
          </c:extLst>
        </c:ser>
        <c:ser>
          <c:idx val="4"/>
          <c:order val="4"/>
          <c:tx>
            <c:strRef>
              <c:f>Blad1!$B$7</c:f>
              <c:strCache>
                <c:ptCount val="1"/>
                <c:pt idx="0">
                  <c:v>År 2022</c:v>
                </c:pt>
              </c:strCache>
            </c:strRef>
          </c:tx>
          <c:spPr>
            <a:solidFill>
              <a:schemeClr val="accent5"/>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Blad1!$C$7:$H$7</c:f>
              <c:numCache>
                <c:formatCode>0%</c:formatCode>
                <c:ptCount val="6"/>
                <c:pt idx="0">
                  <c:v>0.1029443727618351</c:v>
                </c:pt>
                <c:pt idx="1">
                  <c:v>0.11210293895355114</c:v>
                </c:pt>
                <c:pt idx="2">
                  <c:v>0.1335605746745023</c:v>
                </c:pt>
                <c:pt idx="3">
                  <c:v>0.16093309682697665</c:v>
                </c:pt>
                <c:pt idx="4">
                  <c:v>6.8949038878911087E-2</c:v>
                </c:pt>
                <c:pt idx="5">
                  <c:v>0.1200726048733271</c:v>
                </c:pt>
              </c:numCache>
            </c:numRef>
          </c:val>
          <c:extLst>
            <c:ext xmlns:c16="http://schemas.microsoft.com/office/drawing/2014/chart" uri="{C3380CC4-5D6E-409C-BE32-E72D297353CC}">
              <c16:uniqueId val="{00000004-21A4-4A9A-919D-B12EC3451EE8}"/>
            </c:ext>
          </c:extLst>
        </c:ser>
        <c:ser>
          <c:idx val="5"/>
          <c:order val="5"/>
          <c:tx>
            <c:strRef>
              <c:f>Blad1!$B$8</c:f>
              <c:strCache>
                <c:ptCount val="1"/>
                <c:pt idx="0">
                  <c:v>År 2023</c:v>
                </c:pt>
              </c:strCache>
            </c:strRef>
          </c:tx>
          <c:spPr>
            <a:solidFill>
              <a:schemeClr val="accent6"/>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Blad1!$C$8:$H$8</c:f>
              <c:numCache>
                <c:formatCode>0%</c:formatCode>
                <c:ptCount val="6"/>
                <c:pt idx="0">
                  <c:v>0.11392564419162465</c:v>
                </c:pt>
                <c:pt idx="1">
                  <c:v>0.10690379209260055</c:v>
                </c:pt>
                <c:pt idx="2">
                  <c:v>0.14255851854781493</c:v>
                </c:pt>
                <c:pt idx="3">
                  <c:v>0.16986064413068203</c:v>
                </c:pt>
                <c:pt idx="4">
                  <c:v>8.1451279837780596E-2</c:v>
                </c:pt>
                <c:pt idx="5">
                  <c:v>0.1275819619129247</c:v>
                </c:pt>
              </c:numCache>
            </c:numRef>
          </c:val>
          <c:extLst>
            <c:ext xmlns:c16="http://schemas.microsoft.com/office/drawing/2014/chart" uri="{C3380CC4-5D6E-409C-BE32-E72D297353CC}">
              <c16:uniqueId val="{00000005-21A4-4A9A-919D-B12EC3451EE8}"/>
            </c:ext>
          </c:extLst>
        </c:ser>
        <c:ser>
          <c:idx val="6"/>
          <c:order val="6"/>
          <c:tx>
            <c:strRef>
              <c:f>Blad1!$B$9</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Blad1!$C$2:$H$2</c:f>
              <c:strCache>
                <c:ptCount val="6"/>
                <c:pt idx="0">
                  <c:v>Uppsala</c:v>
                </c:pt>
                <c:pt idx="1">
                  <c:v>Södermanland</c:v>
                </c:pt>
                <c:pt idx="2">
                  <c:v>Östergötland</c:v>
                </c:pt>
                <c:pt idx="3">
                  <c:v>Örebro</c:v>
                </c:pt>
                <c:pt idx="4">
                  <c:v>Västmanland</c:v>
                </c:pt>
                <c:pt idx="5">
                  <c:v>ÖMS</c:v>
                </c:pt>
              </c:strCache>
            </c:strRef>
          </c:cat>
          <c:val>
            <c:numRef>
              <c:f>Blad1!$C$9:$H$9</c:f>
              <c:numCache>
                <c:formatCode>0%</c:formatCode>
                <c:ptCount val="6"/>
                <c:pt idx="0">
                  <c:v>0.14964280677277883</c:v>
                </c:pt>
                <c:pt idx="1">
                  <c:v>0.11508118521236584</c:v>
                </c:pt>
                <c:pt idx="2">
                  <c:v>0.13857399476821544</c:v>
                </c:pt>
                <c:pt idx="3">
                  <c:v>0.16048066220489021</c:v>
                </c:pt>
                <c:pt idx="4">
                  <c:v>7.6796807971800995E-2</c:v>
                </c:pt>
                <c:pt idx="5">
                  <c:v>0.13159012237649753</c:v>
                </c:pt>
              </c:numCache>
            </c:numRef>
          </c:val>
          <c:extLst>
            <c:ext xmlns:c16="http://schemas.microsoft.com/office/drawing/2014/chart" uri="{C3380CC4-5D6E-409C-BE32-E72D297353CC}">
              <c16:uniqueId val="{00000006-21A4-4A9A-919D-B12EC3451EE8}"/>
            </c:ext>
          </c:extLst>
        </c:ser>
        <c:dLbls>
          <c:dLblPos val="outEnd"/>
          <c:showLegendKey val="0"/>
          <c:showVal val="1"/>
          <c:showCatName val="0"/>
          <c:showSerName val="0"/>
          <c:showPercent val="0"/>
          <c:showBubbleSize val="0"/>
        </c:dLbls>
        <c:gapWidth val="219"/>
        <c:overlap val="-27"/>
        <c:axId val="865862048"/>
        <c:axId val="865862408"/>
      </c:barChart>
      <c:catAx>
        <c:axId val="86586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65862408"/>
        <c:crosses val="autoZero"/>
        <c:auto val="1"/>
        <c:lblAlgn val="ctr"/>
        <c:lblOffset val="100"/>
        <c:noMultiLvlLbl val="0"/>
      </c:catAx>
      <c:valAx>
        <c:axId val="865862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6586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ED728C-49AD-4D69-BB5D-3B31897CD2A8}" type="datetimeFigureOut">
              <a:rPr lang="en-US" smtClean="0"/>
              <a:t>8/14/2025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E9193-B337-4E1F-A788-4C0EEA4B41D0}" type="slidenum">
              <a:rPr lang="en-US" smtClean="0"/>
              <a:t>‹#›</a:t>
            </a:fld>
            <a:endParaRPr lang="en-US" dirty="0"/>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CF385-4583-448F-8705-34129DF5B2C4}" type="datetimeFigureOut">
              <a:rPr lang="en-US" smtClean="0"/>
              <a:t>8/14/2025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B2A13-6495-4AD3-9924-78B841E5777F}" type="slidenum">
              <a:rPr lang="en-US" smtClean="0"/>
              <a:t>‹#›</a:t>
            </a:fld>
            <a:endParaRPr lang="en-US" dirty="0"/>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C9AF11-9512-473E-87A9-64BADD7F7F47}" type="slidenum">
              <a:rPr lang="en-CA" smtClean="0"/>
              <a:t>1</a:t>
            </a:fld>
            <a:endParaRPr lang="en-CA" dirty="0"/>
          </a:p>
        </p:txBody>
      </p:sp>
    </p:spTree>
    <p:extLst>
      <p:ext uri="{BB962C8B-B14F-4D97-AF65-F5344CB8AC3E}">
        <p14:creationId xmlns:p14="http://schemas.microsoft.com/office/powerpoint/2010/main" val="58235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18</a:t>
            </a:fld>
            <a:endParaRPr lang="en-US" dirty="0"/>
          </a:p>
        </p:txBody>
      </p:sp>
    </p:spTree>
    <p:extLst>
      <p:ext uri="{BB962C8B-B14F-4D97-AF65-F5344CB8AC3E}">
        <p14:creationId xmlns:p14="http://schemas.microsoft.com/office/powerpoint/2010/main" val="86878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KIX (”kronindex) ett valutakursindex som beskriver den svenska kronans värde mot valutor i 32 länder som är viktiga handelspartners till Sverige. Indexet är en viktad sammanvägning av växelkurser mellan kronan och de 32 ländernas valutor.</a:t>
            </a:r>
          </a:p>
          <a:p>
            <a:r>
              <a:rPr lang="sv-SE" sz="1200" dirty="0"/>
              <a:t>Konjunkturinstitutet och Riksbanken ligger bakom beräkningarna. KIX stiger när kronan försvagas och tvärt om.  </a:t>
            </a:r>
          </a:p>
          <a:p>
            <a:r>
              <a:rPr lang="sv-SE" sz="1200" dirty="0"/>
              <a:t>En svag krona innebär (ett högt KIX-index) innebär att det blir billigare för utländska besökare att konsumera i Sverige. </a:t>
            </a:r>
          </a:p>
          <a:p>
            <a:endParaRPr lang="sv-SE" sz="1200" dirty="0"/>
          </a:p>
          <a:p>
            <a:r>
              <a:rPr lang="sv-SE" sz="1200" dirty="0"/>
              <a:t>Hypotesen är att ett stigande KIX-index påverkar antalet gästnätter positivt. Prövas detta statistiskt återfinns ett negativt samband – där stigande index innebär läge antal gästnätter. Sambandet som är signifikant, men svagt. </a:t>
            </a:r>
          </a:p>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19</a:t>
            </a:fld>
            <a:endParaRPr lang="en-US" dirty="0"/>
          </a:p>
        </p:txBody>
      </p:sp>
    </p:spTree>
    <p:extLst>
      <p:ext uri="{BB962C8B-B14F-4D97-AF65-F5344CB8AC3E}">
        <p14:creationId xmlns:p14="http://schemas.microsoft.com/office/powerpoint/2010/main" val="268621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3</a:t>
            </a:fld>
            <a:endParaRPr lang="en-US" dirty="0"/>
          </a:p>
        </p:txBody>
      </p:sp>
    </p:spTree>
    <p:extLst>
      <p:ext uri="{BB962C8B-B14F-4D97-AF65-F5344CB8AC3E}">
        <p14:creationId xmlns:p14="http://schemas.microsoft.com/office/powerpoint/2010/main" val="283833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Texter = </a:t>
            </a:r>
            <a:r>
              <a:rPr lang="sv-SE" dirty="0" err="1"/>
              <a:t>ofixade</a:t>
            </a:r>
            <a:r>
              <a:rPr lang="sv-SE" dirty="0"/>
              <a:t>, gamla. Tabeller o diagram = nya, fixade</a:t>
            </a:r>
          </a:p>
        </p:txBody>
      </p:sp>
      <p:sp>
        <p:nvSpPr>
          <p:cNvPr id="4" name="Platshållare för bildnummer 3"/>
          <p:cNvSpPr>
            <a:spLocks noGrp="1"/>
          </p:cNvSpPr>
          <p:nvPr>
            <p:ph type="sldNum" sz="quarter" idx="5"/>
          </p:nvPr>
        </p:nvSpPr>
        <p:spPr/>
        <p:txBody>
          <a:bodyPr/>
          <a:lstStyle/>
          <a:p>
            <a:fld id="{0DCB2A13-6495-4AD3-9924-78B841E5777F}" type="slidenum">
              <a:rPr lang="en-US" smtClean="0"/>
              <a:t>5</a:t>
            </a:fld>
            <a:endParaRPr lang="en-US" dirty="0"/>
          </a:p>
        </p:txBody>
      </p:sp>
    </p:spTree>
    <p:extLst>
      <p:ext uri="{BB962C8B-B14F-4D97-AF65-F5344CB8AC3E}">
        <p14:creationId xmlns:p14="http://schemas.microsoft.com/office/powerpoint/2010/main" val="17762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97F1-0ACD-E059-6E6B-B1C1DFD58B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790558-2CC1-ACD4-A729-2605DB7CC4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884403-1AFE-B29A-FFEC-855722B6933F}"/>
              </a:ext>
            </a:extLst>
          </p:cNvPr>
          <p:cNvSpPr>
            <a:spLocks noGrp="1"/>
          </p:cNvSpPr>
          <p:nvPr>
            <p:ph type="body" idx="1"/>
          </p:nvPr>
        </p:nvSpPr>
        <p:spPr/>
        <p:txBody>
          <a:bodyPr/>
          <a:lstStyle/>
          <a:p>
            <a:r>
              <a:rPr lang="sv-SE" dirty="0"/>
              <a:t>Texter = </a:t>
            </a:r>
            <a:r>
              <a:rPr lang="sv-SE" dirty="0" err="1"/>
              <a:t>ofixade</a:t>
            </a:r>
            <a:r>
              <a:rPr lang="sv-SE" dirty="0"/>
              <a:t>, gamla. Tabeller o diagram = nya, fixade</a:t>
            </a:r>
          </a:p>
        </p:txBody>
      </p:sp>
      <p:sp>
        <p:nvSpPr>
          <p:cNvPr id="4" name="Platshållare för bildnummer 3">
            <a:extLst>
              <a:ext uri="{FF2B5EF4-FFF2-40B4-BE49-F238E27FC236}">
                <a16:creationId xmlns:a16="http://schemas.microsoft.com/office/drawing/2014/main" id="{943075AD-755B-9714-7E3C-40265C05C2F6}"/>
              </a:ext>
            </a:extLst>
          </p:cNvPr>
          <p:cNvSpPr>
            <a:spLocks noGrp="1"/>
          </p:cNvSpPr>
          <p:nvPr>
            <p:ph type="sldNum" sz="quarter" idx="5"/>
          </p:nvPr>
        </p:nvSpPr>
        <p:spPr/>
        <p:txBody>
          <a:bodyPr/>
          <a:lstStyle/>
          <a:p>
            <a:fld id="{0DCB2A13-6495-4AD3-9924-78B841E5777F}" type="slidenum">
              <a:rPr lang="en-US" smtClean="0"/>
              <a:t>6</a:t>
            </a:fld>
            <a:endParaRPr lang="en-US" dirty="0"/>
          </a:p>
        </p:txBody>
      </p:sp>
    </p:spTree>
    <p:extLst>
      <p:ext uri="{BB962C8B-B14F-4D97-AF65-F5344CB8AC3E}">
        <p14:creationId xmlns:p14="http://schemas.microsoft.com/office/powerpoint/2010/main" val="279837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 Minus det gröna – är kvar från gamla sliden.</a:t>
            </a:r>
          </a:p>
        </p:txBody>
      </p:sp>
      <p:sp>
        <p:nvSpPr>
          <p:cNvPr id="4" name="Platshållare för bildnummer 3"/>
          <p:cNvSpPr>
            <a:spLocks noGrp="1"/>
          </p:cNvSpPr>
          <p:nvPr>
            <p:ph type="sldNum" sz="quarter" idx="5"/>
          </p:nvPr>
        </p:nvSpPr>
        <p:spPr/>
        <p:txBody>
          <a:bodyPr/>
          <a:lstStyle/>
          <a:p>
            <a:fld id="{0DCB2A13-6495-4AD3-9924-78B841E5777F}" type="slidenum">
              <a:rPr lang="en-US" smtClean="0"/>
              <a:t>9</a:t>
            </a:fld>
            <a:endParaRPr lang="en-US" dirty="0"/>
          </a:p>
        </p:txBody>
      </p:sp>
    </p:spTree>
    <p:extLst>
      <p:ext uri="{BB962C8B-B14F-4D97-AF65-F5344CB8AC3E}">
        <p14:creationId xmlns:p14="http://schemas.microsoft.com/office/powerpoint/2010/main" val="408367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10</a:t>
            </a:fld>
            <a:endParaRPr lang="en-US" dirty="0"/>
          </a:p>
        </p:txBody>
      </p:sp>
    </p:spTree>
    <p:extLst>
      <p:ext uri="{BB962C8B-B14F-4D97-AF65-F5344CB8AC3E}">
        <p14:creationId xmlns:p14="http://schemas.microsoft.com/office/powerpoint/2010/main" val="61225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ska väl inte viktas?! Har inte gjort det nu </a:t>
            </a:r>
            <a:r>
              <a:rPr lang="sv-SE" dirty="0" err="1"/>
              <a:t>iaf</a:t>
            </a:r>
            <a:r>
              <a:rPr lang="sv-SE" dirty="0"/>
              <a:t>. Klar.</a:t>
            </a:r>
          </a:p>
        </p:txBody>
      </p:sp>
      <p:sp>
        <p:nvSpPr>
          <p:cNvPr id="4" name="Platshållare för bildnummer 3"/>
          <p:cNvSpPr>
            <a:spLocks noGrp="1"/>
          </p:cNvSpPr>
          <p:nvPr>
            <p:ph type="sldNum" sz="quarter" idx="5"/>
          </p:nvPr>
        </p:nvSpPr>
        <p:spPr/>
        <p:txBody>
          <a:bodyPr/>
          <a:lstStyle/>
          <a:p>
            <a:fld id="{0DCB2A13-6495-4AD3-9924-78B841E5777F}" type="slidenum">
              <a:rPr lang="en-US" smtClean="0"/>
              <a:t>12</a:t>
            </a:fld>
            <a:endParaRPr lang="en-US" dirty="0"/>
          </a:p>
        </p:txBody>
      </p:sp>
    </p:spTree>
    <p:extLst>
      <p:ext uri="{BB962C8B-B14F-4D97-AF65-F5344CB8AC3E}">
        <p14:creationId xmlns:p14="http://schemas.microsoft.com/office/powerpoint/2010/main" val="127814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flagga för att vi i gamla </a:t>
            </a:r>
            <a:r>
              <a:rPr lang="sv-SE" dirty="0" err="1"/>
              <a:t>ppt</a:t>
            </a:r>
            <a:r>
              <a:rPr lang="sv-SE" dirty="0"/>
              <a:t> inte tydliggjorde det var i ”tkr” siffrorna skulle redovisas. Tydliggjorde det här. Klar.</a:t>
            </a:r>
          </a:p>
        </p:txBody>
      </p:sp>
      <p:sp>
        <p:nvSpPr>
          <p:cNvPr id="4" name="Platshållare för bildnummer 3"/>
          <p:cNvSpPr>
            <a:spLocks noGrp="1"/>
          </p:cNvSpPr>
          <p:nvPr>
            <p:ph type="sldNum" sz="quarter" idx="5"/>
          </p:nvPr>
        </p:nvSpPr>
        <p:spPr/>
        <p:txBody>
          <a:bodyPr/>
          <a:lstStyle/>
          <a:p>
            <a:fld id="{0DCB2A13-6495-4AD3-9924-78B841E5777F}" type="slidenum">
              <a:rPr lang="en-US" smtClean="0"/>
              <a:t>15</a:t>
            </a:fld>
            <a:endParaRPr lang="en-US" dirty="0"/>
          </a:p>
        </p:txBody>
      </p:sp>
    </p:spTree>
    <p:extLst>
      <p:ext uri="{BB962C8B-B14F-4D97-AF65-F5344CB8AC3E}">
        <p14:creationId xmlns:p14="http://schemas.microsoft.com/office/powerpoint/2010/main" val="21670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17</a:t>
            </a:fld>
            <a:endParaRPr lang="en-US" dirty="0"/>
          </a:p>
        </p:txBody>
      </p:sp>
    </p:spTree>
    <p:extLst>
      <p:ext uri="{BB962C8B-B14F-4D97-AF65-F5344CB8AC3E}">
        <p14:creationId xmlns:p14="http://schemas.microsoft.com/office/powerpoint/2010/main" val="34806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dirty="0"/>
              <a:t>YYYY/MM/DD</a:t>
            </a:r>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43814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noProof="0"/>
              <a:t>Insert slide title here</a:t>
            </a:r>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74FF6FD6-A16A-4786-8337-FBC0DFF01B12}"/>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46732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2C7DFF13-20BB-42B3-AA61-A491305E2B0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9274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1" name="Sous-titre 2">
            <a:extLst>
              <a:ext uri="{FF2B5EF4-FFF2-40B4-BE49-F238E27FC236}">
                <a16:creationId xmlns:a16="http://schemas.microsoft.com/office/drawing/2014/main" id="{B11A5A88-03CA-45BC-933E-19FF43AC43F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52144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293AABE2-98E6-43AB-9E96-F887F743BE5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062157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Sous-titre 2">
            <a:extLst>
              <a:ext uri="{FF2B5EF4-FFF2-40B4-BE49-F238E27FC236}">
                <a16:creationId xmlns:a16="http://schemas.microsoft.com/office/drawing/2014/main" id="{32D50D5F-BDEF-4AFC-BB40-55D74B8F5F4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498481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5" y="771948"/>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85071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atin typeface="Montserrat" panose="00000500000000000000" pitchFamily="2" charset="0"/>
              </a:defRPr>
            </a:lvl1pPr>
          </a:lstStyle>
          <a:p>
            <a:pPr lvl="0"/>
            <a:r>
              <a:rPr lang="en-CA" noProof="0"/>
              <a:t>Firstname Lastname, Title</a:t>
            </a:r>
          </a:p>
        </p:txBody>
      </p:sp>
    </p:spTree>
    <p:extLst>
      <p:ext uri="{BB962C8B-B14F-4D97-AF65-F5344CB8AC3E}">
        <p14:creationId xmlns:p14="http://schemas.microsoft.com/office/powerpoint/2010/main" val="402784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8" name="Sous-titre 2">
            <a:extLst>
              <a:ext uri="{FF2B5EF4-FFF2-40B4-BE49-F238E27FC236}">
                <a16:creationId xmlns:a16="http://schemas.microsoft.com/office/drawing/2014/main" id="{5FAFE4AF-C17A-44C4-B768-A582F59FC421}"/>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863653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C8B3B605-9539-4075-91F1-BC97B1537BE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139246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437D85EB-E4BC-42BB-B410-1AAEC369D85B}"/>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70121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5501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dirty="0"/>
              <a:t>YYYY/MM/DD</a:t>
            </a:r>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04762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Tree>
    <p:extLst>
      <p:ext uri="{BB962C8B-B14F-4D97-AF65-F5344CB8AC3E}">
        <p14:creationId xmlns:p14="http://schemas.microsoft.com/office/powerpoint/2010/main" val="286767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dirty="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6" name="Sous-titre 2">
            <a:extLst>
              <a:ext uri="{FF2B5EF4-FFF2-40B4-BE49-F238E27FC236}">
                <a16:creationId xmlns:a16="http://schemas.microsoft.com/office/drawing/2014/main" id="{C242A814-D713-4413-AE9C-D441C9A49273}"/>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13726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4" name="Sous-titre 2">
            <a:extLst>
              <a:ext uri="{FF2B5EF4-FFF2-40B4-BE49-F238E27FC236}">
                <a16:creationId xmlns:a16="http://schemas.microsoft.com/office/drawing/2014/main" id="{D71231C0-EF4D-4DD4-8040-80CE21D77B0A}"/>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87268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322320"/>
            <a:ext cx="12192000" cy="3535680"/>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4"/>
              </a:solidFill>
              <a:latin typeface="Montserrat" panose="00000500000000000000" pitchFamily="2" charset="0"/>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1" name="Sous-titre 2">
            <a:extLst>
              <a:ext uri="{FF2B5EF4-FFF2-40B4-BE49-F238E27FC236}">
                <a16:creationId xmlns:a16="http://schemas.microsoft.com/office/drawing/2014/main" id="{8D743891-5512-4904-B597-070F3F25D3E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72006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Sous-titre 2">
            <a:extLst>
              <a:ext uri="{FF2B5EF4-FFF2-40B4-BE49-F238E27FC236}">
                <a16:creationId xmlns:a16="http://schemas.microsoft.com/office/drawing/2014/main" id="{77DD202F-B4A6-41C1-A19C-7739CA115438}"/>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61591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3413760" y="1233488"/>
            <a:ext cx="3889145" cy="1800225"/>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3503704" y="766682"/>
            <a:ext cx="1080000" cy="230832"/>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204372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4" y="765175"/>
            <a:ext cx="1080000"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29874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753496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24451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 Title: Red left panel + 1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3E832-B60E-4744-ACE0-E8D302693B1F}"/>
              </a:ext>
            </a:extLst>
          </p:cNvPr>
          <p:cNvSpPr/>
          <p:nvPr userDrawn="1"/>
        </p:nvSpPr>
        <p:spPr>
          <a:xfrm>
            <a:off x="0" y="0"/>
            <a:ext cx="3179763" cy="6858000"/>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latin typeface="Montserrat" panose="02000505000000020004" pitchFamily="2" charset="77"/>
            </a:endParaRPr>
          </a:p>
        </p:txBody>
      </p:sp>
      <p:sp>
        <p:nvSpPr>
          <p:cNvPr id="10" name="Titre 3"/>
          <p:cNvSpPr>
            <a:spLocks noGrp="1"/>
          </p:cNvSpPr>
          <p:nvPr>
            <p:ph type="title" hasCustomPrompt="1"/>
          </p:nvPr>
        </p:nvSpPr>
        <p:spPr>
          <a:xfrm>
            <a:off x="227013" y="815975"/>
            <a:ext cx="2681787" cy="3109413"/>
          </a:xfrm>
          <a:prstGeom prst="rect">
            <a:avLst/>
          </a:prstGeom>
        </p:spPr>
        <p:txBody>
          <a:bodyPr anchor="b"/>
          <a:lstStyle>
            <a:lvl1pPr>
              <a:defRPr b="1">
                <a:solidFill>
                  <a:schemeClr val="bg1"/>
                </a:solidFill>
                <a:latin typeface="Montserrat" panose="02000505000000020004" pitchFamily="2" charset="77"/>
              </a:defRPr>
            </a:lvl1pPr>
          </a:lstStyle>
          <a:p>
            <a:r>
              <a:rPr lang="en-CA" dirty="0"/>
              <a:t>Insert</a:t>
            </a:r>
            <a:br>
              <a:rPr lang="en-CA" dirty="0"/>
            </a:br>
            <a:r>
              <a:rPr lang="en-CA" dirty="0"/>
              <a:t>presentation</a:t>
            </a:r>
            <a:br>
              <a:rPr lang="en-CA" dirty="0"/>
            </a:br>
            <a:r>
              <a:rPr lang="en-CA" dirty="0"/>
              <a:t>title here </a:t>
            </a:r>
          </a:p>
        </p:txBody>
      </p:sp>
      <p:sp>
        <p:nvSpPr>
          <p:cNvPr id="8" name="Espace réservé de la date 3">
            <a:extLst>
              <a:ext uri="{FF2B5EF4-FFF2-40B4-BE49-F238E27FC236}">
                <a16:creationId xmlns:a16="http://schemas.microsoft.com/office/drawing/2014/main" id="{CCCF2BBE-F9FE-3642-B634-BDC90F35B8AD}"/>
              </a:ext>
            </a:extLst>
          </p:cNvPr>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stStyle>
          <a:p>
            <a:fld id="{20476CAD-7DF2-8F4C-88BB-5308CA72850F}" type="datetime3">
              <a:rPr lang="fr-CA" smtClean="0"/>
              <a:pPr/>
              <a:t>25/08/14</a:t>
            </a:fld>
            <a:endParaRPr lang="en-CA" dirty="0"/>
          </a:p>
        </p:txBody>
      </p:sp>
      <p:sp>
        <p:nvSpPr>
          <p:cNvPr id="14" name="Sous-titre 2">
            <a:extLst>
              <a:ext uri="{FF2B5EF4-FFF2-40B4-BE49-F238E27FC236}">
                <a16:creationId xmlns:a16="http://schemas.microsoft.com/office/drawing/2014/main" id="{479D6392-B039-D244-B280-C2F3F6298C01}"/>
              </a:ext>
            </a:extLst>
          </p:cNvPr>
          <p:cNvSpPr>
            <a:spLocks noGrp="1"/>
          </p:cNvSpPr>
          <p:nvPr>
            <p:ph type="subTitle" idx="1" hasCustomPrompt="1"/>
          </p:nvPr>
        </p:nvSpPr>
        <p:spPr>
          <a:xfrm>
            <a:off x="227013" y="4127862"/>
            <a:ext cx="2681787" cy="1821332"/>
          </a:xfrm>
          <a:prstGeom prst="rect">
            <a:avLst/>
          </a:prstGeom>
        </p:spPr>
        <p:txBody>
          <a:bodyPr anchor="t">
            <a:normAutofit/>
          </a:bodyPr>
          <a:lstStyle>
            <a:lvl1pPr marL="0" indent="0" algn="l">
              <a:buNone/>
              <a:defRPr sz="1600" b="0" i="1">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3" name="Espace réservé pour une image  5">
            <a:extLst>
              <a:ext uri="{FF2B5EF4-FFF2-40B4-BE49-F238E27FC236}">
                <a16:creationId xmlns:a16="http://schemas.microsoft.com/office/drawing/2014/main" id="{939A5394-AC2C-DA4D-BF6D-9EB50FDB6B5B}"/>
              </a:ext>
            </a:extLst>
          </p:cNvPr>
          <p:cNvSpPr>
            <a:spLocks noGrp="1"/>
          </p:cNvSpPr>
          <p:nvPr>
            <p:ph type="pic" sz="quarter" idx="13" hasCustomPrompt="1"/>
          </p:nvPr>
        </p:nvSpPr>
        <p:spPr>
          <a:xfrm>
            <a:off x="3179763" y="0"/>
            <a:ext cx="9012237"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latin typeface="Montserrat" panose="02000505000000020004" pitchFamily="2" charset="77"/>
              </a:defRPr>
            </a:lvl1pPr>
          </a:lstStyle>
          <a:p>
            <a:pPr marL="0" lvl="0" indent="0">
              <a:buNone/>
            </a:pPr>
            <a:r>
              <a:rPr lang="en-CA" dirty="0"/>
              <a:t>Insert hero image here</a:t>
            </a:r>
          </a:p>
        </p:txBody>
      </p:sp>
      <p:pic>
        <p:nvPicPr>
          <p:cNvPr id="9" name="Image 8">
            <a:extLst>
              <a:ext uri="{FF2B5EF4-FFF2-40B4-BE49-F238E27FC236}">
                <a16:creationId xmlns:a16="http://schemas.microsoft.com/office/drawing/2014/main" id="{C52C8CA8-0363-E04D-8BD6-2697749196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pic>
        <p:nvPicPr>
          <p:cNvPr id="11" name="Image 10">
            <a:extLst>
              <a:ext uri="{FF2B5EF4-FFF2-40B4-BE49-F238E27FC236}">
                <a16:creationId xmlns:a16="http://schemas.microsoft.com/office/drawing/2014/main" id="{E409750E-23BF-164C-9668-FF141713BB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756" y="6190438"/>
            <a:ext cx="896400" cy="426317"/>
          </a:xfrm>
          <a:prstGeom prst="rect">
            <a:avLst/>
          </a:prstGeom>
        </p:spPr>
      </p:pic>
    </p:spTree>
    <p:extLst>
      <p:ext uri="{BB962C8B-B14F-4D97-AF65-F5344CB8AC3E}">
        <p14:creationId xmlns:p14="http://schemas.microsoft.com/office/powerpoint/2010/main" val="24933361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Montserrat" panose="00000500000000000000" pitchFamily="2" charset="0"/>
              </a:defRPr>
            </a:lvl1pPr>
          </a:lstStyle>
          <a:p>
            <a:r>
              <a:rPr lang="en-CA" dirty="0"/>
              <a:t>YYYY/MM/DD</a:t>
            </a:r>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633795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anose="00000500000000000000" pitchFamily="2" charset="0"/>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Montserrat" panose="00000500000000000000" pitchFamily="2" charset="0"/>
              </a:defRPr>
            </a:lvl1pPr>
          </a:lstStyle>
          <a:p>
            <a:r>
              <a:rPr lang="en-CA" dirty="0"/>
              <a:t>YYYY/MM/DD</a:t>
            </a:r>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4085766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anose="00000500000000000000" pitchFamily="2" charset="0"/>
              </a:defRPr>
            </a:lvl1pPr>
          </a:lstStyle>
          <a:p>
            <a:pPr lvl="0"/>
            <a:r>
              <a:rPr lang="en-CA" noProof="0" dirty="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Tree>
    <p:extLst>
      <p:ext uri="{BB962C8B-B14F-4D97-AF65-F5344CB8AC3E}">
        <p14:creationId xmlns:p14="http://schemas.microsoft.com/office/powerpoint/2010/main" val="319619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439387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89496" y="6781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38683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E445F-746C-8841-B636-7A15F976B9AB}"/>
              </a:ext>
            </a:extLst>
          </p:cNvPr>
          <p:cNvSpPr/>
          <p:nvPr userDrawn="1"/>
        </p:nvSpPr>
        <p:spPr>
          <a:xfrm>
            <a:off x="351156" y="9144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anose="00000500000000000000" pitchFamily="2" charset="0"/>
              </a:defRPr>
            </a:lvl1pPr>
          </a:lstStyle>
          <a:p>
            <a:r>
              <a:rPr lang="en-CA" noProof="0"/>
              <a:t>Insert slide title here</a:t>
            </a:r>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wsp.com</a:t>
            </a: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8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42354003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C4960BFC-347B-1048-8E1E-34CC881E5E46}"/>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77056" y="315724"/>
            <a:ext cx="550409" cy="261444"/>
          </a:xfrm>
          <a:prstGeom prst="rect">
            <a:avLst/>
          </a:prstGeom>
        </p:spPr>
      </p:pic>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en-CA" noProof="0" dirty="0"/>
              <a:t>Click here to modify master title style</a:t>
            </a: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en-CA" noProof="0"/>
              <a:t>Click here to modify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anose="000005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400" b="0" i="0" u="none" strike="noStrike" kern="1200" cap="none" spc="0" normalizeH="0" baseline="0" noProof="0" dirty="0">
              <a:ln>
                <a:noFill/>
              </a:ln>
              <a:solidFill>
                <a:schemeClr val="tx2"/>
              </a:solidFill>
              <a:effectLst/>
              <a:uLnTx/>
              <a:uFillTx/>
              <a:latin typeface="Montserrat" panose="00000500000000000000" pitchFamily="2" charset="0"/>
              <a:cs typeface="Arial" panose="020B0604020202020204" pitchFamily="34" charset="0"/>
            </a:endParaRPr>
          </a:p>
        </p:txBody>
      </p:sp>
      <p:sp>
        <p:nvSpPr>
          <p:cNvPr id="7" name="Espace réservé de la date 20">
            <a:extLst>
              <a:ext uri="{FF2B5EF4-FFF2-40B4-BE49-F238E27FC236}">
                <a16:creationId xmlns:a16="http://schemas.microsoft.com/office/drawing/2014/main" id="{2A134D50-1BFB-4D06-A204-B43948B93948}"/>
              </a:ext>
            </a:extLst>
          </p:cNvPr>
          <p:cNvSpPr>
            <a:spLocks noGrp="1"/>
          </p:cNvSpPr>
          <p:nvPr>
            <p:ph type="dt" sz="half" idx="2"/>
          </p:nvPr>
        </p:nvSpPr>
        <p:spPr>
          <a:xfrm>
            <a:off x="1774825" y="6092826"/>
            <a:ext cx="2808288"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sv-SE" noProof="1"/>
          </a:p>
        </p:txBody>
      </p:sp>
    </p:spTree>
    <p:extLst>
      <p:ext uri="{BB962C8B-B14F-4D97-AF65-F5344CB8AC3E}">
        <p14:creationId xmlns:p14="http://schemas.microsoft.com/office/powerpoint/2010/main" val="3213862609"/>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81" r:id="rId3"/>
    <p:sldLayoutId id="2147483876" r:id="rId4"/>
    <p:sldLayoutId id="2147483869" r:id="rId5"/>
    <p:sldLayoutId id="2147483883" r:id="rId6"/>
    <p:sldLayoutId id="2147483877" r:id="rId7"/>
    <p:sldLayoutId id="2147483906" r:id="rId8"/>
    <p:sldLayoutId id="2147483880" r:id="rId9"/>
    <p:sldLayoutId id="2147483878" r:id="rId10"/>
    <p:sldLayoutId id="2147483884" r:id="rId11"/>
    <p:sldLayoutId id="2147483882" r:id="rId12"/>
    <p:sldLayoutId id="2147483870" r:id="rId13"/>
    <p:sldLayoutId id="2147483912" r:id="rId14"/>
    <p:sldLayoutId id="2147483871" r:id="rId15"/>
    <p:sldLayoutId id="2147483897" r:id="rId16"/>
    <p:sldLayoutId id="2147483898" r:id="rId17"/>
    <p:sldLayoutId id="2147483891" r:id="rId18"/>
    <p:sldLayoutId id="2147483913" r:id="rId19"/>
    <p:sldLayoutId id="2147483873" r:id="rId20"/>
    <p:sldLayoutId id="2147483890" r:id="rId21"/>
    <p:sldLayoutId id="2147483872" r:id="rId22"/>
    <p:sldLayoutId id="2147483892" r:id="rId23"/>
    <p:sldLayoutId id="2147483889" r:id="rId24"/>
    <p:sldLayoutId id="2147483908" r:id="rId25"/>
    <p:sldLayoutId id="2147483909" r:id="rId26"/>
    <p:sldLayoutId id="2147483910" r:id="rId27"/>
    <p:sldLayoutId id="2147483911" r:id="rId28"/>
    <p:sldLayoutId id="2147483914" r:id="rId29"/>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anose="00000500000000000000"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anose="00000400000000000000" pitchFamily="2" charset="0"/>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userDrawn="1">
          <p15:clr>
            <a:srgbClr val="F26B43"/>
          </p15:clr>
        </p15:guide>
        <p15:guide id="7" orient="horz" pos="3838" userDrawn="1">
          <p15:clr>
            <a:srgbClr val="F26B43"/>
          </p15:clr>
        </p15:guide>
        <p15:guide id="8" pos="3840" userDrawn="1">
          <p15:clr>
            <a:srgbClr val="F26B43"/>
          </p15:clr>
        </p15:guide>
        <p15:guide id="9" pos="4815" userDrawn="1">
          <p15:clr>
            <a:srgbClr val="F26B43"/>
          </p15:clr>
        </p15:guide>
        <p15:guide id="10" pos="5768" userDrawn="1">
          <p15:clr>
            <a:srgbClr val="F26B43"/>
          </p15:clr>
        </p15:guide>
        <p15:guide id="11" pos="6720" userDrawn="1">
          <p15:clr>
            <a:srgbClr val="F26B43"/>
          </p15:clr>
        </p15:guide>
        <p15:guide id="12" pos="2887" userDrawn="1">
          <p15:clr>
            <a:srgbClr val="F26B43"/>
          </p15:clr>
        </p15:guide>
        <p15:guide id="13" pos="1912" userDrawn="1">
          <p15:clr>
            <a:srgbClr val="F26B43"/>
          </p15:clr>
        </p15:guide>
        <p15:guide id="14" pos="960" userDrawn="1">
          <p15:clr>
            <a:srgbClr val="F26B43"/>
          </p15:clr>
        </p15:guide>
        <p15:guide id="15" pos="1118" userDrawn="1">
          <p15:clr>
            <a:srgbClr val="F26B43"/>
          </p15:clr>
        </p15:guide>
        <p15:guide id="16" pos="1186" userDrawn="1">
          <p15:clr>
            <a:srgbClr val="F26B43"/>
          </p15:clr>
        </p15:guide>
        <p15:guide id="17" orient="horz" pos="777" userDrawn="1">
          <p15:clr>
            <a:srgbClr val="F26B43"/>
          </p15:clr>
        </p15:guide>
        <p15:guide id="18" orient="horz" pos="4042" userDrawn="1">
          <p15:clr>
            <a:srgbClr val="F26B43"/>
          </p15:clr>
        </p15:guide>
        <p15:guide id="19" orient="horz" pos="1321" userDrawn="1">
          <p15:clr>
            <a:srgbClr val="F26B43"/>
          </p15:clr>
        </p15:guide>
        <p15:guide id="20" orient="horz" pos="1480" userDrawn="1">
          <p15:clr>
            <a:srgbClr val="F26B43"/>
          </p15:clr>
        </p15:guide>
        <p15:guide id="21" orient="horz" pos="1911" userDrawn="1">
          <p15:clr>
            <a:srgbClr val="F26B43"/>
          </p15:clr>
        </p15:guide>
        <p15:guide id="22" orient="horz" pos="20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WSPglobal/" TargetMode="External"/><Relationship Id="rId13"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hyperlink" Target="http://www.linkedin.com/company/WSP" TargetMode="External"/><Relationship Id="rId16"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hyperlink" Target="https://www.instagram.com/wspglobal/" TargetMode="External"/><Relationship Id="rId5" Type="http://schemas.openxmlformats.org/officeDocument/2006/relationships/hyperlink" Target="https://twitter.com/wsp" TargetMode="External"/><Relationship Id="rId1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 Id="rId14" Type="http://schemas.openxmlformats.org/officeDocument/2006/relationships/hyperlink" Target="https://www.youtube.com/c/WSPGlob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1AB68C-8FE0-7540-BFDE-C74F169D0A69}"/>
              </a:ext>
            </a:extLst>
          </p:cNvPr>
          <p:cNvSpPr>
            <a:spLocks noGrp="1"/>
          </p:cNvSpPr>
          <p:nvPr>
            <p:ph type="title"/>
          </p:nvPr>
        </p:nvSpPr>
        <p:spPr>
          <a:xfrm>
            <a:off x="227013" y="815975"/>
            <a:ext cx="2681787" cy="3109413"/>
          </a:xfrm>
        </p:spPr>
        <p:txBody>
          <a:bodyPr anchor="b">
            <a:normAutofit/>
          </a:bodyPr>
          <a:lstStyle/>
          <a:p>
            <a:r>
              <a:rPr lang="sv-SE" sz="2200" dirty="0"/>
              <a:t>Indikatorer för besöksnäringen i Östra Mellansverige </a:t>
            </a:r>
            <a:endParaRPr lang="en-CA" sz="2200" b="0" noProof="0" dirty="0"/>
          </a:p>
        </p:txBody>
      </p:sp>
      <p:sp>
        <p:nvSpPr>
          <p:cNvPr id="14" name="Date Placeholder 2">
            <a:extLst>
              <a:ext uri="{FF2B5EF4-FFF2-40B4-BE49-F238E27FC236}">
                <a16:creationId xmlns:a16="http://schemas.microsoft.com/office/drawing/2014/main" id="{135F7224-4C85-61C6-3586-FB7CAD4C041C}"/>
              </a:ext>
            </a:extLst>
          </p:cNvPr>
          <p:cNvSpPr>
            <a:spLocks noGrp="1"/>
          </p:cNvSpPr>
          <p:nvPr>
            <p:ph type="dt" sz="half" idx="10"/>
          </p:nvPr>
        </p:nvSpPr>
        <p:spPr>
          <a:xfrm>
            <a:off x="227013" y="225425"/>
            <a:ext cx="2743200" cy="365125"/>
          </a:xfrm>
        </p:spPr>
        <p:txBody>
          <a:bodyPr/>
          <a:lstStyle/>
          <a:p>
            <a:pPr>
              <a:spcAft>
                <a:spcPts val="600"/>
              </a:spcAft>
            </a:pPr>
            <a:fld id="{20476CAD-7DF2-8F4C-88BB-5308CA72850F}" type="datetime3">
              <a:rPr lang="fr-CA" smtClean="0"/>
              <a:pPr>
                <a:spcAft>
                  <a:spcPts val="600"/>
                </a:spcAft>
              </a:pPr>
              <a:t>25/08/14</a:t>
            </a:fld>
            <a:endParaRPr lang="en-CA" dirty="0"/>
          </a:p>
        </p:txBody>
      </p:sp>
      <p:sp>
        <p:nvSpPr>
          <p:cNvPr id="8" name="Sous-titre 7">
            <a:extLst>
              <a:ext uri="{FF2B5EF4-FFF2-40B4-BE49-F238E27FC236}">
                <a16:creationId xmlns:a16="http://schemas.microsoft.com/office/drawing/2014/main" id="{04AB1297-7362-1B43-930E-BB27F46615B7}"/>
              </a:ext>
            </a:extLst>
          </p:cNvPr>
          <p:cNvSpPr>
            <a:spLocks noGrp="1"/>
          </p:cNvSpPr>
          <p:nvPr>
            <p:ph type="subTitle" idx="1"/>
          </p:nvPr>
        </p:nvSpPr>
        <p:spPr>
          <a:xfrm>
            <a:off x="227013" y="4127862"/>
            <a:ext cx="2681787" cy="1821332"/>
          </a:xfrm>
        </p:spPr>
        <p:txBody>
          <a:bodyPr anchor="t">
            <a:normAutofit/>
          </a:bodyPr>
          <a:lstStyle/>
          <a:p>
            <a:pPr lvl="0">
              <a:defRPr/>
            </a:pPr>
            <a:r>
              <a:rPr lang="en-CA" noProof="0" dirty="0"/>
              <a:t>Juni, 2025</a:t>
            </a:r>
          </a:p>
        </p:txBody>
      </p:sp>
      <p:pic>
        <p:nvPicPr>
          <p:cNvPr id="10" name="Picture 9" descr="Siffror för aktiekurser">
            <a:extLst>
              <a:ext uri="{FF2B5EF4-FFF2-40B4-BE49-F238E27FC236}">
                <a16:creationId xmlns:a16="http://schemas.microsoft.com/office/drawing/2014/main" id="{54C627A5-B2B6-B912-AE1F-EED98EC71052}"/>
              </a:ext>
            </a:extLst>
          </p:cNvPr>
          <p:cNvPicPr>
            <a:picLocks noChangeAspect="1"/>
          </p:cNvPicPr>
          <p:nvPr/>
        </p:nvPicPr>
        <p:blipFill rotWithShape="1">
          <a:blip r:embed="rId3"/>
          <a:srcRect l="6881" r="5400" b="-1"/>
          <a:stretch/>
        </p:blipFill>
        <p:spPr>
          <a:xfrm>
            <a:off x="3179763" y="10"/>
            <a:ext cx="9012237" cy="6857990"/>
          </a:xfrm>
          <a:prstGeom prst="rect">
            <a:avLst/>
          </a:prstGeom>
          <a:noFill/>
        </p:spPr>
      </p:pic>
      <p:sp>
        <p:nvSpPr>
          <p:cNvPr id="3" name="AutoShape 28" descr="7 ways you can help your kids learn how to run - Active For Life ...">
            <a:extLst>
              <a:ext uri="{FF2B5EF4-FFF2-40B4-BE49-F238E27FC236}">
                <a16:creationId xmlns:a16="http://schemas.microsoft.com/office/drawing/2014/main" id="{4A99BF5E-19D7-7E29-1494-38D10AA48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6722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ADE9F-33EA-3ADF-9F98-213441FCF955}"/>
              </a:ext>
            </a:extLst>
          </p:cNvPr>
          <p:cNvSpPr>
            <a:spLocks noGrp="1"/>
          </p:cNvSpPr>
          <p:nvPr>
            <p:ph type="title"/>
          </p:nvPr>
        </p:nvSpPr>
        <p:spPr>
          <a:xfrm>
            <a:off x="2208214" y="620712"/>
            <a:ext cx="9251949" cy="814797"/>
          </a:xfrm>
        </p:spPr>
        <p:txBody>
          <a:bodyPr lIns="45720" rIns="45720">
            <a:noAutofit/>
          </a:bodyPr>
          <a:lstStyle/>
          <a:p>
            <a:r>
              <a:rPr lang="sv-SE" dirty="0">
                <a:solidFill>
                  <a:schemeClr val="accent1"/>
                </a:solidFill>
              </a:rPr>
              <a:t>5. Antal företagskonkurser</a:t>
            </a:r>
            <a:endParaRPr lang="en-US" dirty="0">
              <a:solidFill>
                <a:schemeClr val="accent1"/>
              </a:solidFill>
              <a:highlight>
                <a:srgbClr val="FFFF00"/>
              </a:highlight>
            </a:endParaRPr>
          </a:p>
        </p:txBody>
      </p:sp>
      <p:sp>
        <p:nvSpPr>
          <p:cNvPr id="8" name="Rectangle 3">
            <a:extLst>
              <a:ext uri="{FF2B5EF4-FFF2-40B4-BE49-F238E27FC236}">
                <a16:creationId xmlns:a16="http://schemas.microsoft.com/office/drawing/2014/main" id="{0FD098C5-256B-7E69-2A30-CE44C23DE82E}"/>
              </a:ext>
            </a:extLst>
          </p:cNvPr>
          <p:cNvSpPr/>
          <p:nvPr/>
        </p:nvSpPr>
        <p:spPr>
          <a:xfrm>
            <a:off x="9104671" y="1253906"/>
            <a:ext cx="2355491" cy="232905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konkurser per 100 befintliga arbetsställen (nedre diagrammet) samt totala antalet konkurser (övre diagrammet)</a:t>
            </a:r>
          </a:p>
          <a:p>
            <a:pPr>
              <a:spcBef>
                <a:spcPts val="300"/>
              </a:spcBef>
              <a:spcAft>
                <a:spcPts val="300"/>
              </a:spcAft>
            </a:pPr>
            <a:r>
              <a:rPr lang="sv-SE" sz="900" dirty="0">
                <a:solidFill>
                  <a:schemeClr val="tx1"/>
                </a:solidFill>
                <a:latin typeface="Montserrat" panose="00000500000000000000" pitchFamily="2" charset="0"/>
              </a:rPr>
              <a:t>Data omfattar de SNI-koder som definierats som besöksnäring. Respektive SNI-kod har andelsberäknats efter turistkronan.</a:t>
            </a:r>
          </a:p>
          <a:p>
            <a:pPr>
              <a:spcBef>
                <a:spcPts val="300"/>
              </a:spcBef>
              <a:spcAft>
                <a:spcPts val="300"/>
              </a:spcAft>
            </a:pPr>
            <a:r>
              <a:rPr lang="sv-SE" sz="900" dirty="0">
                <a:solidFill>
                  <a:schemeClr val="tx1"/>
                </a:solidFill>
                <a:latin typeface="Montserrat" panose="00000500000000000000" pitchFamily="2" charset="0"/>
              </a:rPr>
              <a:t>Statistiken hämtas från Myndigheten för Tillväxtanalys och är ett uttag från den officiella statistiken avseende företagskonkurser.</a:t>
            </a:r>
          </a:p>
          <a:p>
            <a:pPr>
              <a:spcBef>
                <a:spcPts val="300"/>
              </a:spcBef>
              <a:spcAft>
                <a:spcPts val="300"/>
              </a:spcAft>
            </a:pPr>
            <a:r>
              <a:rPr lang="sv-SE" sz="900" dirty="0">
                <a:solidFill>
                  <a:schemeClr val="tx1"/>
                </a:solidFill>
                <a:latin typeface="Montserrat" panose="00000500000000000000" pitchFamily="2" charset="0"/>
              </a:rPr>
              <a:t>Statistiken rymmer samtliga företagsformer.</a:t>
            </a:r>
            <a:endParaRPr lang="sv-SE" sz="900" dirty="0"/>
          </a:p>
        </p:txBody>
      </p:sp>
      <p:sp>
        <p:nvSpPr>
          <p:cNvPr id="9" name="Rectangle 5">
            <a:extLst>
              <a:ext uri="{FF2B5EF4-FFF2-40B4-BE49-F238E27FC236}">
                <a16:creationId xmlns:a16="http://schemas.microsoft.com/office/drawing/2014/main" id="{D40073E5-021F-1E04-7720-4FFB628C4565}"/>
              </a:ext>
            </a:extLst>
          </p:cNvPr>
          <p:cNvSpPr/>
          <p:nvPr/>
        </p:nvSpPr>
        <p:spPr>
          <a:xfrm>
            <a:off x="9104671" y="3732244"/>
            <a:ext cx="2355491" cy="250504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400"/>
              </a:spcBef>
              <a:spcAft>
                <a:spcPts val="400"/>
              </a:spcAft>
            </a:pPr>
            <a:r>
              <a:rPr lang="sv-SE" sz="900" dirty="0">
                <a:solidFill>
                  <a:schemeClr val="tx1"/>
                </a:solidFill>
                <a:latin typeface="Montserrat" panose="00000500000000000000" pitchFamily="2" charset="0"/>
              </a:rPr>
              <a:t>Genom att beräkningen av antalet arbetsställen ändrats är det inte relevant att jämföra längre bak än år 2022.. </a:t>
            </a:r>
          </a:p>
          <a:p>
            <a:pPr>
              <a:lnSpc>
                <a:spcPct val="110000"/>
              </a:lnSpc>
              <a:spcBef>
                <a:spcPts val="400"/>
              </a:spcBef>
              <a:spcAft>
                <a:spcPts val="400"/>
              </a:spcAft>
            </a:pPr>
            <a:r>
              <a:rPr lang="sv-SE" sz="900" dirty="0">
                <a:solidFill>
                  <a:schemeClr val="tx1"/>
                </a:solidFill>
                <a:latin typeface="Montserrat" panose="00000500000000000000" pitchFamily="2" charset="0"/>
              </a:rPr>
              <a:t>Förändringen har inneburit färre arbetsställen i statistiken vilket gör att kvoten mellan andelen konkurser och befintliga arbetsställen ökat. </a:t>
            </a:r>
          </a:p>
          <a:p>
            <a:pPr>
              <a:lnSpc>
                <a:spcPct val="110000"/>
              </a:lnSpc>
              <a:spcBef>
                <a:spcPts val="400"/>
              </a:spcBef>
              <a:spcAft>
                <a:spcPts val="400"/>
              </a:spcAft>
            </a:pPr>
            <a:r>
              <a:rPr lang="sv-SE" sz="900" dirty="0">
                <a:solidFill>
                  <a:schemeClr val="tx1"/>
                </a:solidFill>
                <a:latin typeface="Montserrat" panose="00000500000000000000" pitchFamily="2" charset="0"/>
              </a:rPr>
              <a:t>Högst andel återfinns i Örebro, följt av Västmanland och Uppsala. Lägst andel finner vi i Östergötland. </a:t>
            </a:r>
          </a:p>
        </p:txBody>
      </p:sp>
      <p:sp>
        <p:nvSpPr>
          <p:cNvPr id="10" name="Title 6">
            <a:extLst>
              <a:ext uri="{FF2B5EF4-FFF2-40B4-BE49-F238E27FC236}">
                <a16:creationId xmlns:a16="http://schemas.microsoft.com/office/drawing/2014/main" id="{9ACC6642-A3DE-88F8-C37D-99FCAAC66F10}"/>
              </a:ext>
            </a:extLst>
          </p:cNvPr>
          <p:cNvSpPr txBox="1">
            <a:spLocks/>
          </p:cNvSpPr>
          <p:nvPr/>
        </p:nvSpPr>
        <p:spPr>
          <a:xfrm>
            <a:off x="2258439" y="3826490"/>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per 100 befintliga arbetsställen</a:t>
            </a:r>
          </a:p>
        </p:txBody>
      </p:sp>
      <p:sp>
        <p:nvSpPr>
          <p:cNvPr id="11" name="Title 6">
            <a:extLst>
              <a:ext uri="{FF2B5EF4-FFF2-40B4-BE49-F238E27FC236}">
                <a16:creationId xmlns:a16="http://schemas.microsoft.com/office/drawing/2014/main" id="{67CE6CD1-39DD-E61C-AB80-EF9DB88A0836}"/>
              </a:ext>
            </a:extLst>
          </p:cNvPr>
          <p:cNvSpPr txBox="1">
            <a:spLocks/>
          </p:cNvSpPr>
          <p:nvPr/>
        </p:nvSpPr>
        <p:spPr>
          <a:xfrm>
            <a:off x="2207643" y="1363249"/>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(absoluta tal)</a:t>
            </a:r>
          </a:p>
        </p:txBody>
      </p:sp>
      <p:graphicFrame>
        <p:nvGraphicFramePr>
          <p:cNvPr id="6" name="Diagram 5">
            <a:extLst>
              <a:ext uri="{FF2B5EF4-FFF2-40B4-BE49-F238E27FC236}">
                <a16:creationId xmlns:a16="http://schemas.microsoft.com/office/drawing/2014/main" id="{373C8C08-5114-4010-96B6-3EB6485BBBD5}"/>
              </a:ext>
            </a:extLst>
          </p:cNvPr>
          <p:cNvGraphicFramePr>
            <a:graphicFrameLocks/>
          </p:cNvGraphicFramePr>
          <p:nvPr>
            <p:extLst>
              <p:ext uri="{D42A27DB-BD31-4B8C-83A1-F6EECF244321}">
                <p14:modId xmlns:p14="http://schemas.microsoft.com/office/powerpoint/2010/main" val="3683835567"/>
              </p:ext>
            </p:extLst>
          </p:nvPr>
        </p:nvGraphicFramePr>
        <p:xfrm>
          <a:off x="2207639" y="1696264"/>
          <a:ext cx="6537960" cy="2035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2C2B73BE-9EB8-B633-8B00-B5D28342AAD1}"/>
              </a:ext>
            </a:extLst>
          </p:cNvPr>
          <p:cNvGraphicFramePr>
            <a:graphicFrameLocks/>
          </p:cNvGraphicFramePr>
          <p:nvPr>
            <p:extLst>
              <p:ext uri="{D42A27DB-BD31-4B8C-83A1-F6EECF244321}">
                <p14:modId xmlns:p14="http://schemas.microsoft.com/office/powerpoint/2010/main" val="188457634"/>
              </p:ext>
            </p:extLst>
          </p:nvPr>
        </p:nvGraphicFramePr>
        <p:xfrm>
          <a:off x="2092535" y="4253752"/>
          <a:ext cx="6653064" cy="2296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288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lottbron i Gagnef.">
            <a:extLst>
              <a:ext uri="{FF2B5EF4-FFF2-40B4-BE49-F238E27FC236}">
                <a16:creationId xmlns:a16="http://schemas.microsoft.com/office/drawing/2014/main" id="{FA0A7E38-79AF-5D88-A2DC-F341BCBFE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5">
            <a:extLst>
              <a:ext uri="{FF2B5EF4-FFF2-40B4-BE49-F238E27FC236}">
                <a16:creationId xmlns:a16="http://schemas.microsoft.com/office/drawing/2014/main" id="{237D57DE-02F8-9443-8DBD-892A3F05924E}"/>
              </a:ext>
            </a:extLst>
          </p:cNvPr>
          <p:cNvSpPr txBox="1">
            <a:spLocks/>
          </p:cNvSpPr>
          <p:nvPr/>
        </p:nvSpPr>
        <p:spPr>
          <a:xfrm>
            <a:off x="1" y="4667091"/>
            <a:ext cx="686863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Branschens volym</a:t>
            </a:r>
          </a:p>
        </p:txBody>
      </p:sp>
    </p:spTree>
    <p:extLst>
      <p:ext uri="{BB962C8B-B14F-4D97-AF65-F5344CB8AC3E}">
        <p14:creationId xmlns:p14="http://schemas.microsoft.com/office/powerpoint/2010/main" val="3448060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6. Antal gästnätter</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573307" y="1610041"/>
            <a:ext cx="1983110" cy="1489295"/>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Avser totalt antal gästnätter i hotell, stugbyar, vandrarhem, campingar,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Uppgifter har hämtats från Tillväxtverkets officiella gästnattsstatistik.</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1554440637"/>
              </p:ext>
            </p:extLst>
          </p:nvPr>
        </p:nvGraphicFramePr>
        <p:xfrm>
          <a:off x="1645556" y="4240461"/>
          <a:ext cx="7690950" cy="2170227"/>
        </p:xfrm>
        <a:graphic>
          <a:graphicData uri="http://schemas.openxmlformats.org/drawingml/2006/table">
            <a:tbl>
              <a:tblPr firstRow="1" bandRow="1">
                <a:tableStyleId>{5C22544A-7EE6-4342-B048-85BDC9FD1C3A}</a:tableStyleId>
              </a:tblPr>
              <a:tblGrid>
                <a:gridCol w="3059218">
                  <a:extLst>
                    <a:ext uri="{9D8B030D-6E8A-4147-A177-3AD203B41FA5}">
                      <a16:colId xmlns:a16="http://schemas.microsoft.com/office/drawing/2014/main" val="2769935946"/>
                    </a:ext>
                  </a:extLst>
                </a:gridCol>
                <a:gridCol w="2350376">
                  <a:extLst>
                    <a:ext uri="{9D8B030D-6E8A-4147-A177-3AD203B41FA5}">
                      <a16:colId xmlns:a16="http://schemas.microsoft.com/office/drawing/2014/main" val="1762256151"/>
                    </a:ext>
                  </a:extLst>
                </a:gridCol>
                <a:gridCol w="2281356">
                  <a:extLst>
                    <a:ext uri="{9D8B030D-6E8A-4147-A177-3AD203B41FA5}">
                      <a16:colId xmlns:a16="http://schemas.microsoft.com/office/drawing/2014/main" val="2356549298"/>
                    </a:ext>
                  </a:extLst>
                </a:gridCol>
              </a:tblGrid>
              <a:tr h="41373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b="1" kern="1200" dirty="0">
                          <a:solidFill>
                            <a:schemeClr val="bg1"/>
                          </a:solidFill>
                          <a:latin typeface="Montserrat" panose="00000500000000000000" pitchFamily="2" charset="0"/>
                          <a:ea typeface="+mn-ea"/>
                          <a:cs typeface="+mn-cs"/>
                        </a:rPr>
                        <a:t>%-förändring 2018-2024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2023-2024</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5%</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7%</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0%</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573307" y="3374637"/>
            <a:ext cx="2313893" cy="318979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Antalet gästnätter var år 2024 totalt ca 6,6 miljoner i ÖMS, vilket är en minskning med 1 procent jämfört med föregående år. </a:t>
            </a:r>
          </a:p>
          <a:p>
            <a:pPr>
              <a:spcBef>
                <a:spcPts val="300"/>
              </a:spcBef>
              <a:spcAft>
                <a:spcPts val="300"/>
              </a:spcAft>
            </a:pPr>
            <a:r>
              <a:rPr lang="sv-SE" sz="1000" dirty="0">
                <a:solidFill>
                  <a:schemeClr val="tx1"/>
                </a:solidFill>
                <a:latin typeface="Montserrat" panose="00000500000000000000" pitchFamily="2" charset="0"/>
              </a:rPr>
              <a:t>Sett till antalet gästnätter spenderades flest nätter i Östergötland (strax över 2 miljoner) och Örebro (ca 1,3 miljoner). Västmanland uppvisar lägst antalet gästnätter ).   </a:t>
            </a:r>
          </a:p>
          <a:p>
            <a:pPr>
              <a:spcBef>
                <a:spcPts val="300"/>
              </a:spcBef>
              <a:spcAft>
                <a:spcPts val="300"/>
              </a:spcAft>
            </a:pPr>
            <a:r>
              <a:rPr lang="sv-SE" sz="1000" dirty="0">
                <a:solidFill>
                  <a:schemeClr val="tx1"/>
                </a:solidFill>
                <a:latin typeface="Montserrat" panose="00000500000000000000" pitchFamily="2" charset="0"/>
              </a:rPr>
              <a:t>Mellan år 2023 och 2024 har det skett en svag minskning i länen. </a:t>
            </a:r>
          </a:p>
          <a:p>
            <a:pPr>
              <a:spcBef>
                <a:spcPts val="300"/>
              </a:spcBef>
              <a:spcAft>
                <a:spcPts val="300"/>
              </a:spcAft>
            </a:pPr>
            <a:r>
              <a:rPr lang="sv-SE" sz="1000" dirty="0">
                <a:solidFill>
                  <a:schemeClr val="tx1"/>
                </a:solidFill>
                <a:latin typeface="Montserrat" panose="00000500000000000000" pitchFamily="2" charset="0"/>
              </a:rPr>
              <a:t>Antalet är i det närmaste oförändrat.</a:t>
            </a:r>
          </a:p>
        </p:txBody>
      </p:sp>
      <p:graphicFrame>
        <p:nvGraphicFramePr>
          <p:cNvPr id="2" name="Diagram 1">
            <a:extLst>
              <a:ext uri="{FF2B5EF4-FFF2-40B4-BE49-F238E27FC236}">
                <a16:creationId xmlns:a16="http://schemas.microsoft.com/office/drawing/2014/main" id="{30D6A4B6-4F6A-E26B-D7B2-CD29625473A1}"/>
              </a:ext>
            </a:extLst>
          </p:cNvPr>
          <p:cNvGraphicFramePr>
            <a:graphicFrameLocks/>
          </p:cNvGraphicFramePr>
          <p:nvPr>
            <p:extLst>
              <p:ext uri="{D42A27DB-BD31-4B8C-83A1-F6EECF244321}">
                <p14:modId xmlns:p14="http://schemas.microsoft.com/office/powerpoint/2010/main" val="3102117441"/>
              </p:ext>
            </p:extLst>
          </p:nvPr>
        </p:nvGraphicFramePr>
        <p:xfrm>
          <a:off x="1495626" y="1117601"/>
          <a:ext cx="7990810" cy="2986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534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7. Andel utländska övernattningar av totala antalet övernattningar</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9496577" y="1972590"/>
            <a:ext cx="2155877" cy="1232623"/>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utländska övernattningar som andel av totala antalet övernattningar</a:t>
            </a:r>
          </a:p>
          <a:p>
            <a:pPr>
              <a:spcBef>
                <a:spcPts val="300"/>
              </a:spcBef>
              <a:spcAft>
                <a:spcPts val="300"/>
              </a:spcAft>
            </a:pPr>
            <a:r>
              <a:rPr lang="sv-SE" sz="900" dirty="0">
                <a:solidFill>
                  <a:schemeClr val="tx1"/>
                </a:solidFill>
                <a:latin typeface="Montserrat" panose="00000500000000000000" pitchFamily="2" charset="0"/>
              </a:rPr>
              <a:t>. </a:t>
            </a:r>
          </a:p>
          <a:p>
            <a:pPr>
              <a:spcBef>
                <a:spcPts val="300"/>
              </a:spcBef>
              <a:spcAft>
                <a:spcPts val="300"/>
              </a:spcAft>
            </a:pPr>
            <a:r>
              <a:rPr lang="sv-SE" sz="900" dirty="0">
                <a:solidFill>
                  <a:schemeClr val="tx1"/>
                </a:solidFill>
                <a:latin typeface="Montserrat" panose="00000500000000000000" pitchFamily="2" charset="0"/>
              </a:rPr>
              <a:t>Uppgifterna hämtas från Tillväxt-verkets inkvarteringsstatistik.</a:t>
            </a:r>
          </a:p>
        </p:txBody>
      </p:sp>
      <p:sp>
        <p:nvSpPr>
          <p:cNvPr id="9" name="Rectangle 5">
            <a:extLst>
              <a:ext uri="{FF2B5EF4-FFF2-40B4-BE49-F238E27FC236}">
                <a16:creationId xmlns:a16="http://schemas.microsoft.com/office/drawing/2014/main" id="{F3FD84F8-0AFA-768E-1981-665A2D76B095}"/>
              </a:ext>
            </a:extLst>
          </p:cNvPr>
          <p:cNvSpPr/>
          <p:nvPr/>
        </p:nvSpPr>
        <p:spPr>
          <a:xfrm>
            <a:off x="9496578" y="3559241"/>
            <a:ext cx="2236618" cy="30743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Andelen utländska övernattningar är oförändrat mellan år 2023 och 2024 (13 procent av det totala antalet). Utveckling har varit snarlik i samtliga län,  med undantag för Uppsala, där andelen ökat med 4 procentenheter.</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Totalt antal övernattningar år 2024 var 6,6 miljoner i ÖMS, och av dessa härrörde 869 000 från utländska besökare . </a:t>
            </a:r>
          </a:p>
        </p:txBody>
      </p:sp>
      <p:graphicFrame>
        <p:nvGraphicFramePr>
          <p:cNvPr id="4" name="Tabell 1">
            <a:extLst>
              <a:ext uri="{FF2B5EF4-FFF2-40B4-BE49-F238E27FC236}">
                <a16:creationId xmlns:a16="http://schemas.microsoft.com/office/drawing/2014/main" id="{0403C894-8D66-FF80-8CBF-34C7E6DA311C}"/>
              </a:ext>
            </a:extLst>
          </p:cNvPr>
          <p:cNvGraphicFramePr>
            <a:graphicFrameLocks noGrp="1"/>
          </p:cNvGraphicFramePr>
          <p:nvPr>
            <p:extLst>
              <p:ext uri="{D42A27DB-BD31-4B8C-83A1-F6EECF244321}">
                <p14:modId xmlns:p14="http://schemas.microsoft.com/office/powerpoint/2010/main" val="1758788562"/>
              </p:ext>
            </p:extLst>
          </p:nvPr>
        </p:nvGraphicFramePr>
        <p:xfrm>
          <a:off x="1943100" y="4533900"/>
          <a:ext cx="7315200" cy="2119493"/>
        </p:xfrm>
        <a:graphic>
          <a:graphicData uri="http://schemas.openxmlformats.org/drawingml/2006/table">
            <a:tbl>
              <a:tblPr firstRow="1" bandRow="1">
                <a:tableStyleId>{5C22544A-7EE6-4342-B048-85BDC9FD1C3A}</a:tableStyleId>
              </a:tblPr>
              <a:tblGrid>
                <a:gridCol w="3023536">
                  <a:extLst>
                    <a:ext uri="{9D8B030D-6E8A-4147-A177-3AD203B41FA5}">
                      <a16:colId xmlns:a16="http://schemas.microsoft.com/office/drawing/2014/main" val="2769935946"/>
                    </a:ext>
                  </a:extLst>
                </a:gridCol>
                <a:gridCol w="2348564">
                  <a:extLst>
                    <a:ext uri="{9D8B030D-6E8A-4147-A177-3AD203B41FA5}">
                      <a16:colId xmlns:a16="http://schemas.microsoft.com/office/drawing/2014/main" val="1762256151"/>
                    </a:ext>
                  </a:extLst>
                </a:gridCol>
                <a:gridCol w="1943100">
                  <a:extLst>
                    <a:ext uri="{9D8B030D-6E8A-4147-A177-3AD203B41FA5}">
                      <a16:colId xmlns:a16="http://schemas.microsoft.com/office/drawing/2014/main" val="2356549298"/>
                    </a:ext>
                  </a:extLst>
                </a:gridCol>
              </a:tblGrid>
              <a:tr h="384008">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b="1" kern="1200" dirty="0">
                          <a:solidFill>
                            <a:schemeClr val="bg1"/>
                          </a:solidFill>
                          <a:latin typeface="Montserrat" panose="00000500000000000000" pitchFamily="2" charset="0"/>
                          <a:ea typeface="+mn-ea"/>
                          <a:cs typeface="+mn-cs"/>
                        </a:rPr>
                        <a:t>Förändring 2018-2024 (PE)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2023-2024 (PE)</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96378">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3</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4</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7171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-2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-5</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-4</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graphicFrame>
        <p:nvGraphicFramePr>
          <p:cNvPr id="2" name="Diagram 1">
            <a:extLst>
              <a:ext uri="{FF2B5EF4-FFF2-40B4-BE49-F238E27FC236}">
                <a16:creationId xmlns:a16="http://schemas.microsoft.com/office/drawing/2014/main" id="{851276D1-4879-EEAB-4E91-3E52770001CE}"/>
              </a:ext>
            </a:extLst>
          </p:cNvPr>
          <p:cNvGraphicFramePr>
            <a:graphicFrameLocks/>
          </p:cNvGraphicFramePr>
          <p:nvPr>
            <p:extLst>
              <p:ext uri="{D42A27DB-BD31-4B8C-83A1-F6EECF244321}">
                <p14:modId xmlns:p14="http://schemas.microsoft.com/office/powerpoint/2010/main" val="4017517595"/>
              </p:ext>
            </p:extLst>
          </p:nvPr>
        </p:nvGraphicFramePr>
        <p:xfrm>
          <a:off x="1943100" y="1193800"/>
          <a:ext cx="7315200" cy="3268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409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8. Stanntider (ej uppdaterat)</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317612" y="1001027"/>
            <a:ext cx="2367458" cy="2427973"/>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Diagrammet visar relationen mellan antalet resor och antalet gästnätter. Värdet beskriver hur många gästnätter som varje resa ”genererar”. </a:t>
            </a:r>
          </a:p>
          <a:p>
            <a:pPr>
              <a:spcBef>
                <a:spcPts val="300"/>
              </a:spcBef>
              <a:spcAft>
                <a:spcPts val="300"/>
              </a:spcAft>
            </a:pPr>
            <a:r>
              <a:rPr lang="sv-SE" sz="1000" dirty="0">
                <a:solidFill>
                  <a:schemeClr val="tx1"/>
                </a:solidFill>
                <a:latin typeface="Montserrat" panose="00000500000000000000" pitchFamily="2" charset="0"/>
              </a:rPr>
              <a:t>Ett värde högre än 1 innebär fler gästnätter än resor (tolkas som längre stanntid) och ett värde lägre än 1 indikerar fler resor än gästnätter (tolkas som kortare stanntid).</a:t>
            </a:r>
          </a:p>
          <a:p>
            <a:pPr>
              <a:spcBef>
                <a:spcPts val="300"/>
              </a:spcBef>
              <a:spcAft>
                <a:spcPts val="300"/>
              </a:spcAft>
            </a:pPr>
            <a:r>
              <a:rPr lang="sv-SE" sz="1000" dirty="0">
                <a:solidFill>
                  <a:schemeClr val="tx1"/>
                </a:solidFill>
                <a:latin typeface="Montserrat" panose="00000500000000000000" pitchFamily="2" charset="0"/>
              </a:rPr>
              <a:t>Data hämtas från Tillväxtverkets undersökning Svenskar resande samt från inkvarteringsstatistiken</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2981713226"/>
              </p:ext>
            </p:extLst>
          </p:nvPr>
        </p:nvGraphicFramePr>
        <p:xfrm>
          <a:off x="1638298" y="4176743"/>
          <a:ext cx="7197694" cy="2060545"/>
        </p:xfrm>
        <a:graphic>
          <a:graphicData uri="http://schemas.openxmlformats.org/drawingml/2006/table">
            <a:tbl>
              <a:tblPr firstRow="1" bandRow="1">
                <a:tableStyleId>{5C22544A-7EE6-4342-B048-85BDC9FD1C3A}</a:tableStyleId>
              </a:tblPr>
              <a:tblGrid>
                <a:gridCol w="5087576">
                  <a:extLst>
                    <a:ext uri="{9D8B030D-6E8A-4147-A177-3AD203B41FA5}">
                      <a16:colId xmlns:a16="http://schemas.microsoft.com/office/drawing/2014/main" val="2769935946"/>
                    </a:ext>
                  </a:extLst>
                </a:gridCol>
                <a:gridCol w="2110118">
                  <a:extLst>
                    <a:ext uri="{9D8B030D-6E8A-4147-A177-3AD203B41FA5}">
                      <a16:colId xmlns:a16="http://schemas.microsoft.com/office/drawing/2014/main" val="2356549298"/>
                    </a:ext>
                  </a:extLst>
                </a:gridCol>
              </a:tblGrid>
              <a:tr h="37834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 Förändring 2020-2021 </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28%</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19%</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39%</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21%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48%</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30%</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317610" y="3632199"/>
            <a:ext cx="2367459" cy="265336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Detta mått är med för första gången i sammanställningen och är tänkt att ge en indikation om i  vilken utsträckning resande till regionen väljer att övernatta.</a:t>
            </a:r>
          </a:p>
          <a:p>
            <a:pPr>
              <a:spcBef>
                <a:spcPts val="300"/>
              </a:spcBef>
              <a:spcAft>
                <a:spcPts val="300"/>
              </a:spcAft>
            </a:pPr>
            <a:r>
              <a:rPr lang="sv-SE" sz="1000" dirty="0">
                <a:solidFill>
                  <a:schemeClr val="tx1"/>
                </a:solidFill>
                <a:latin typeface="Montserrat" panose="00000500000000000000" pitchFamily="2" charset="0"/>
              </a:rPr>
              <a:t>Måttet kan vara intressant att följa som en indikator på  besöksnäringens förmåga att få besökare att förlänga sin vistelse. </a:t>
            </a:r>
          </a:p>
          <a:p>
            <a:pPr>
              <a:spcBef>
                <a:spcPts val="300"/>
              </a:spcBef>
              <a:spcAft>
                <a:spcPts val="300"/>
              </a:spcAft>
            </a:pPr>
            <a:r>
              <a:rPr lang="sv-SE" sz="1000" dirty="0">
                <a:solidFill>
                  <a:schemeClr val="tx1"/>
                </a:solidFill>
                <a:latin typeface="Montserrat" panose="00000500000000000000" pitchFamily="2" charset="0"/>
              </a:rPr>
              <a:t>Måttet är av störst värde att följa över tid – och bör för och främst  ses som en trend.</a:t>
            </a:r>
          </a:p>
        </p:txBody>
      </p:sp>
      <p:graphicFrame>
        <p:nvGraphicFramePr>
          <p:cNvPr id="2" name="Diagram 1">
            <a:extLst>
              <a:ext uri="{FF2B5EF4-FFF2-40B4-BE49-F238E27FC236}">
                <a16:creationId xmlns:a16="http://schemas.microsoft.com/office/drawing/2014/main" id="{A377924C-7CC4-2AE7-4ADF-6F941B8E0166}"/>
              </a:ext>
            </a:extLst>
          </p:cNvPr>
          <p:cNvGraphicFramePr>
            <a:graphicFrameLocks/>
          </p:cNvGraphicFramePr>
          <p:nvPr>
            <p:extLst>
              <p:ext uri="{D42A27DB-BD31-4B8C-83A1-F6EECF244321}">
                <p14:modId xmlns:p14="http://schemas.microsoft.com/office/powerpoint/2010/main" val="2244238435"/>
              </p:ext>
            </p:extLst>
          </p:nvPr>
        </p:nvGraphicFramePr>
        <p:xfrm>
          <a:off x="1538568" y="1435509"/>
          <a:ext cx="7393676" cy="256499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a:extLst>
              <a:ext uri="{FF2B5EF4-FFF2-40B4-BE49-F238E27FC236}">
                <a16:creationId xmlns:a16="http://schemas.microsoft.com/office/drawing/2014/main" id="{C0B3286A-2B5B-670C-7FC8-5688FD5E8B2A}"/>
              </a:ext>
            </a:extLst>
          </p:cNvPr>
          <p:cNvSpPr txBox="1"/>
          <p:nvPr/>
        </p:nvSpPr>
        <p:spPr>
          <a:xfrm>
            <a:off x="1638300" y="6255179"/>
            <a:ext cx="914400" cy="914400"/>
          </a:xfrm>
          <a:prstGeom prst="rect">
            <a:avLst/>
          </a:prstGeom>
        </p:spPr>
        <p:txBody>
          <a:bodyPr vert="horz" wrap="none" lIns="91440" tIns="45720" rIns="91440" bIns="45720" rtlCol="0" anchor="t">
            <a:noAutofit/>
          </a:bodyPr>
          <a:lstStyle/>
          <a:p>
            <a:pPr algn="l">
              <a:lnSpc>
                <a:spcPct val="120000"/>
              </a:lnSpc>
              <a:spcBef>
                <a:spcPts val="1200"/>
              </a:spcBef>
            </a:pPr>
            <a:r>
              <a:rPr lang="sv-SE" sz="1000" b="0" dirty="0">
                <a:solidFill>
                  <a:prstClr val="black"/>
                </a:solidFill>
                <a:latin typeface="Montserrat" pitchFamily="2" charset="77"/>
              </a:rPr>
              <a:t>*Den stor förändringen mellan år 2019 och år 2020  beror sannolikt på förändrad mätmetodik i ”Svenskars resande”.</a:t>
            </a:r>
          </a:p>
        </p:txBody>
      </p:sp>
    </p:spTree>
    <p:extLst>
      <p:ext uri="{BB962C8B-B14F-4D97-AF65-F5344CB8AC3E}">
        <p14:creationId xmlns:p14="http://schemas.microsoft.com/office/powerpoint/2010/main" val="1213992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9. Logiintäkter (tkr)</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317612" y="1001027"/>
            <a:ext cx="2367458" cy="1593317"/>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Visar logiintäkter på hotell, stugbyar, vandrarhem samt kommersiellt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Redovisas i fasta priser. Data är hämtas från Tillväxtverket.</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1226968699"/>
              </p:ext>
            </p:extLst>
          </p:nvPr>
        </p:nvGraphicFramePr>
        <p:xfrm>
          <a:off x="1638298" y="4176743"/>
          <a:ext cx="7197694" cy="2078436"/>
        </p:xfrm>
        <a:graphic>
          <a:graphicData uri="http://schemas.openxmlformats.org/drawingml/2006/table">
            <a:tbl>
              <a:tblPr firstRow="1" bandRow="1">
                <a:tableStyleId>{5C22544A-7EE6-4342-B048-85BDC9FD1C3A}</a:tableStyleId>
              </a:tblPr>
              <a:tblGrid>
                <a:gridCol w="4103283">
                  <a:extLst>
                    <a:ext uri="{9D8B030D-6E8A-4147-A177-3AD203B41FA5}">
                      <a16:colId xmlns:a16="http://schemas.microsoft.com/office/drawing/2014/main" val="2769935946"/>
                    </a:ext>
                  </a:extLst>
                </a:gridCol>
                <a:gridCol w="1462665">
                  <a:extLst>
                    <a:ext uri="{9D8B030D-6E8A-4147-A177-3AD203B41FA5}">
                      <a16:colId xmlns:a16="http://schemas.microsoft.com/office/drawing/2014/main" val="2821033173"/>
                    </a:ext>
                  </a:extLst>
                </a:gridCol>
                <a:gridCol w="1631746">
                  <a:extLst>
                    <a:ext uri="{9D8B030D-6E8A-4147-A177-3AD203B41FA5}">
                      <a16:colId xmlns:a16="http://schemas.microsoft.com/office/drawing/2014/main" val="2356549298"/>
                    </a:ext>
                  </a:extLst>
                </a:gridCol>
              </a:tblGrid>
              <a:tr h="37834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 Förändring 2018-2024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 Förändring 2023-2024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-5%</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29%</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38%</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44%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36%</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317610" y="2974659"/>
            <a:ext cx="2367459" cy="331090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Logiintäkterna år 2024 uppgick till ca 3,6 miljarder i ÖMS. Högst värden återfanns i Östergötland, som stod för cirka 30 procent de samlade intäkterna i ÖMS. </a:t>
            </a:r>
          </a:p>
          <a:p>
            <a:pPr>
              <a:spcBef>
                <a:spcPts val="300"/>
              </a:spcBef>
              <a:spcAft>
                <a:spcPts val="300"/>
              </a:spcAft>
            </a:pPr>
            <a:r>
              <a:rPr lang="sv-SE" sz="1000" dirty="0">
                <a:solidFill>
                  <a:schemeClr val="tx1"/>
                </a:solidFill>
                <a:latin typeface="Montserrat" panose="00000500000000000000" pitchFamily="2" charset="0"/>
              </a:rPr>
              <a:t>Mellan år 2023 och 2024 skedde ingen nämnvärd förändring i ÖMS som helhet. </a:t>
            </a:r>
          </a:p>
          <a:p>
            <a:pPr>
              <a:spcBef>
                <a:spcPts val="300"/>
              </a:spcBef>
              <a:spcAft>
                <a:spcPts val="300"/>
              </a:spcAft>
            </a:pPr>
            <a:r>
              <a:rPr lang="sv-SE" sz="1000" dirty="0">
                <a:solidFill>
                  <a:schemeClr val="tx1"/>
                </a:solidFill>
                <a:latin typeface="Montserrat" panose="00000500000000000000" pitchFamily="2" charset="0"/>
              </a:rPr>
              <a:t>Störst ökning föregående år skedde i Östergötland och Västmanland, störst minskning skedde i Uppsala. </a:t>
            </a:r>
          </a:p>
          <a:p>
            <a:pPr>
              <a:spcBef>
                <a:spcPts val="300"/>
              </a:spcBef>
              <a:spcAft>
                <a:spcPts val="300"/>
              </a:spcAft>
            </a:pPr>
            <a:r>
              <a:rPr lang="sv-SE" sz="1000" dirty="0">
                <a:solidFill>
                  <a:schemeClr val="tx1"/>
                </a:solidFill>
                <a:latin typeface="Montserrat" panose="00000500000000000000" pitchFamily="2" charset="0"/>
              </a:rPr>
              <a:t>Örebro har haft starkast utveckling sedan år 2018.  </a:t>
            </a:r>
          </a:p>
          <a:p>
            <a:pPr>
              <a:spcBef>
                <a:spcPts val="300"/>
              </a:spcBef>
              <a:spcAft>
                <a:spcPts val="300"/>
              </a:spcAft>
            </a:pPr>
            <a:endParaRPr lang="sv-SE" dirty="0"/>
          </a:p>
        </p:txBody>
      </p:sp>
      <p:graphicFrame>
        <p:nvGraphicFramePr>
          <p:cNvPr id="2" name="Diagram 1">
            <a:extLst>
              <a:ext uri="{FF2B5EF4-FFF2-40B4-BE49-F238E27FC236}">
                <a16:creationId xmlns:a16="http://schemas.microsoft.com/office/drawing/2014/main" id="{86284A0E-8774-B609-1918-970B63CCF131}"/>
              </a:ext>
            </a:extLst>
          </p:cNvPr>
          <p:cNvGraphicFramePr>
            <a:graphicFrameLocks/>
          </p:cNvGraphicFramePr>
          <p:nvPr>
            <p:extLst>
              <p:ext uri="{D42A27DB-BD31-4B8C-83A1-F6EECF244321}">
                <p14:modId xmlns:p14="http://schemas.microsoft.com/office/powerpoint/2010/main" val="2383843992"/>
              </p:ext>
            </p:extLst>
          </p:nvPr>
        </p:nvGraphicFramePr>
        <p:xfrm>
          <a:off x="1629831" y="1084024"/>
          <a:ext cx="7197694" cy="3020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2438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tora och små pilar">
            <a:extLst>
              <a:ext uri="{FF2B5EF4-FFF2-40B4-BE49-F238E27FC236}">
                <a16:creationId xmlns:a16="http://schemas.microsoft.com/office/drawing/2014/main" id="{F1E1D084-782B-E115-6C1C-796DFC0355F1}"/>
              </a:ext>
            </a:extLst>
          </p:cNvPr>
          <p:cNvPicPr>
            <a:picLocks noChangeAspect="1"/>
          </p:cNvPicPr>
          <p:nvPr/>
        </p:nvPicPr>
        <p:blipFill>
          <a:blip r:embed="rId2" cstate="print">
            <a:alphaModFix amt="83000"/>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8" name="Titre 5">
            <a:extLst>
              <a:ext uri="{FF2B5EF4-FFF2-40B4-BE49-F238E27FC236}">
                <a16:creationId xmlns:a16="http://schemas.microsoft.com/office/drawing/2014/main" id="{8CE8EF5A-1361-12B2-C2E9-1F2FA1927220}"/>
              </a:ext>
            </a:extLst>
          </p:cNvPr>
          <p:cNvSpPr txBox="1">
            <a:spLocks/>
          </p:cNvSpPr>
          <p:nvPr/>
        </p:nvSpPr>
        <p:spPr>
          <a:xfrm>
            <a:off x="1" y="4667091"/>
            <a:ext cx="786809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Framåtblick</a:t>
            </a:r>
            <a:endParaRPr lang="en-CA" sz="4000" dirty="0">
              <a:solidFill>
                <a:schemeClr val="bg2"/>
              </a:solidFill>
            </a:endParaRPr>
          </a:p>
        </p:txBody>
      </p:sp>
    </p:spTree>
    <p:extLst>
      <p:ext uri="{BB962C8B-B14F-4D97-AF65-F5344CB8AC3E}">
        <p14:creationId xmlns:p14="http://schemas.microsoft.com/office/powerpoint/2010/main" val="2324334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10. Hur bedömer företagen utvecklingen avseende antalet besökare under det kommande året?</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8855243" y="1116531"/>
            <a:ext cx="2916454" cy="2182228"/>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är hämtade från Besöksnäringsbarometern för Östra Mellansverige för åren 2022. 2023 och 2024.</a:t>
            </a:r>
          </a:p>
          <a:p>
            <a:pPr>
              <a:spcBef>
                <a:spcPts val="300"/>
              </a:spcBef>
              <a:spcAft>
                <a:spcPts val="300"/>
              </a:spcAft>
            </a:pPr>
            <a:r>
              <a:rPr lang="sv-SE" sz="900" dirty="0">
                <a:solidFill>
                  <a:schemeClr val="tx1"/>
                </a:solidFill>
                <a:latin typeface="Montserrat" panose="00000500000000000000" pitchFamily="2" charset="0"/>
              </a:rPr>
              <a:t>Visar andelen svarade som bedömer att antalet inhemska respektive utländska besökare kommer att öka. </a:t>
            </a:r>
          </a:p>
          <a:p>
            <a:pPr>
              <a:spcBef>
                <a:spcPts val="300"/>
              </a:spcBef>
              <a:spcAft>
                <a:spcPts val="300"/>
              </a:spcAft>
            </a:pPr>
            <a:r>
              <a:rPr lang="sv-SE" sz="900" dirty="0">
                <a:solidFill>
                  <a:schemeClr val="tx1"/>
                </a:solidFill>
                <a:latin typeface="Montserrat" panose="00000500000000000000" pitchFamily="2" charset="0"/>
              </a:rPr>
              <a:t>Svaren är insamlade hösten respektive år och avser det nästkommande året. </a:t>
            </a:r>
          </a:p>
          <a:p>
            <a:pPr>
              <a:spcBef>
                <a:spcPts val="300"/>
              </a:spcBef>
              <a:spcAft>
                <a:spcPts val="300"/>
              </a:spcAft>
            </a:pPr>
            <a:r>
              <a:rPr lang="sv-SE" sz="900" dirty="0">
                <a:solidFill>
                  <a:schemeClr val="tx1"/>
                </a:solidFill>
                <a:latin typeface="Montserrat" panose="00000500000000000000" pitchFamily="2" charset="0"/>
              </a:rPr>
              <a:t>År 2022 besvarade </a:t>
            </a:r>
            <a:r>
              <a:rPr lang="sv-SE" sz="900" b="1" dirty="0">
                <a:solidFill>
                  <a:schemeClr val="tx1"/>
                </a:solidFill>
                <a:latin typeface="Montserrat" panose="00000500000000000000" pitchFamily="2" charset="0"/>
              </a:rPr>
              <a:t>401</a:t>
            </a:r>
            <a:r>
              <a:rPr lang="sv-SE" sz="900" dirty="0">
                <a:solidFill>
                  <a:schemeClr val="tx1"/>
                </a:solidFill>
                <a:latin typeface="Montserrat" panose="00000500000000000000" pitchFamily="2" charset="0"/>
              </a:rPr>
              <a:t> företag enkäten,</a:t>
            </a:r>
          </a:p>
          <a:p>
            <a:pPr>
              <a:spcBef>
                <a:spcPts val="300"/>
              </a:spcBef>
              <a:spcAft>
                <a:spcPts val="300"/>
              </a:spcAft>
            </a:pPr>
            <a:r>
              <a:rPr lang="sv-SE" sz="900" dirty="0">
                <a:solidFill>
                  <a:schemeClr val="tx1"/>
                </a:solidFill>
                <a:latin typeface="Montserrat" panose="00000500000000000000" pitchFamily="2" charset="0"/>
              </a:rPr>
              <a:t>År 2023 besvarades den av </a:t>
            </a:r>
            <a:r>
              <a:rPr lang="sv-SE" sz="900" b="1" dirty="0">
                <a:solidFill>
                  <a:schemeClr val="tx1"/>
                </a:solidFill>
                <a:latin typeface="Montserrat" panose="00000500000000000000" pitchFamily="2" charset="0"/>
              </a:rPr>
              <a:t>497</a:t>
            </a:r>
            <a:r>
              <a:rPr lang="sv-SE" sz="900" dirty="0">
                <a:solidFill>
                  <a:schemeClr val="tx1"/>
                </a:solidFill>
                <a:latin typeface="Montserrat" panose="00000500000000000000" pitchFamily="2" charset="0"/>
              </a:rPr>
              <a:t> företag. </a:t>
            </a:r>
          </a:p>
          <a:p>
            <a:pPr>
              <a:spcBef>
                <a:spcPts val="300"/>
              </a:spcBef>
              <a:spcAft>
                <a:spcPts val="300"/>
              </a:spcAft>
            </a:pPr>
            <a:r>
              <a:rPr lang="sv-SE" sz="900" dirty="0">
                <a:solidFill>
                  <a:schemeClr val="tx1"/>
                </a:solidFill>
                <a:latin typeface="Montserrat" panose="00000500000000000000" pitchFamily="2" charset="0"/>
              </a:rPr>
              <a:t>År 2024 bevarades den av </a:t>
            </a:r>
            <a:r>
              <a:rPr lang="sv-SE" sz="900" b="1" dirty="0">
                <a:solidFill>
                  <a:schemeClr val="tx1"/>
                </a:solidFill>
                <a:latin typeface="Montserrat" panose="00000500000000000000" pitchFamily="2" charset="0"/>
              </a:rPr>
              <a:t>298 </a:t>
            </a:r>
            <a:r>
              <a:rPr lang="sv-SE" sz="900" dirty="0">
                <a:solidFill>
                  <a:schemeClr val="tx1"/>
                </a:solidFill>
                <a:latin typeface="Montserrat" panose="00000500000000000000" pitchFamily="2" charset="0"/>
              </a:rPr>
              <a:t>företag*	</a:t>
            </a:r>
          </a:p>
        </p:txBody>
      </p:sp>
      <p:sp>
        <p:nvSpPr>
          <p:cNvPr id="9" name="Rectangle 5">
            <a:extLst>
              <a:ext uri="{FF2B5EF4-FFF2-40B4-BE49-F238E27FC236}">
                <a16:creationId xmlns:a16="http://schemas.microsoft.com/office/drawing/2014/main" id="{F3FD84F8-0AFA-768E-1981-665A2D76B095}"/>
              </a:ext>
            </a:extLst>
          </p:cNvPr>
          <p:cNvSpPr/>
          <p:nvPr/>
        </p:nvSpPr>
        <p:spPr>
          <a:xfrm>
            <a:off x="8855243" y="3465396"/>
            <a:ext cx="3185962" cy="25431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Svaren visar på  en stigande trend kring förväntningar på att antalet inhemska besökare ska öka. Nära 4 av 10 företag bedömer att det kommer ske en ökning av denna grupp. </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Mellan 2022 och 2024 har det skett en tydlig ökning av förväntningarna kring inhemska besökare (+ 5 procentenheter).  Det har skett ven viss ökning avseende antalet utländska besökare  (+ 1 procentenhet)</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Besöksnärings barometern genomförs av Regionalt forum för turismanalys årligen. </a:t>
            </a:r>
          </a:p>
          <a:p>
            <a:pPr>
              <a:spcBef>
                <a:spcPts val="300"/>
              </a:spcBef>
              <a:spcAft>
                <a:spcPts val="300"/>
              </a:spcAft>
            </a:pPr>
            <a:endParaRPr lang="sv-SE" sz="900" dirty="0">
              <a:solidFill>
                <a:schemeClr val="tx1"/>
              </a:solidFill>
              <a:latin typeface="Montserrat" panose="00000500000000000000" pitchFamily="2" charset="0"/>
            </a:endParaRPr>
          </a:p>
        </p:txBody>
      </p:sp>
      <p:graphicFrame>
        <p:nvGraphicFramePr>
          <p:cNvPr id="2" name="Diagram 1">
            <a:extLst>
              <a:ext uri="{FF2B5EF4-FFF2-40B4-BE49-F238E27FC236}">
                <a16:creationId xmlns:a16="http://schemas.microsoft.com/office/drawing/2014/main" id="{59388B19-5AC6-E21D-DC0E-FD84E84C3B26}"/>
              </a:ext>
            </a:extLst>
          </p:cNvPr>
          <p:cNvGraphicFramePr>
            <a:graphicFrameLocks/>
          </p:cNvGraphicFramePr>
          <p:nvPr/>
        </p:nvGraphicFramePr>
        <p:xfrm>
          <a:off x="1722499" y="1511300"/>
          <a:ext cx="6938901" cy="490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7318123A-1773-5054-B71F-DC3BD4A6D225}"/>
              </a:ext>
            </a:extLst>
          </p:cNvPr>
          <p:cNvSpPr txBox="1"/>
          <p:nvPr/>
        </p:nvSpPr>
        <p:spPr>
          <a:xfrm>
            <a:off x="9135263" y="6506678"/>
            <a:ext cx="2636434" cy="490762"/>
          </a:xfrm>
          <a:prstGeom prst="rect">
            <a:avLst/>
          </a:prstGeom>
        </p:spPr>
        <p:txBody>
          <a:bodyPr vert="horz" wrap="none" lIns="91440" tIns="45720" rIns="91440" bIns="45720" rtlCol="0" anchor="t">
            <a:noAutofit/>
          </a:bodyPr>
          <a:lstStyle/>
          <a:p>
            <a:pPr algn="l">
              <a:lnSpc>
                <a:spcPct val="120000"/>
              </a:lnSpc>
              <a:spcBef>
                <a:spcPts val="1200"/>
              </a:spcBef>
            </a:pPr>
            <a:r>
              <a:rPr lang="sv-SE" sz="1000" b="0" dirty="0">
                <a:solidFill>
                  <a:prstClr val="black"/>
                </a:solidFill>
                <a:latin typeface="Montserrat" pitchFamily="2" charset="77"/>
              </a:rPr>
              <a:t>* </a:t>
            </a:r>
            <a:r>
              <a:rPr lang="sv-SE" sz="1000" dirty="0">
                <a:solidFill>
                  <a:prstClr val="black"/>
                </a:solidFill>
                <a:latin typeface="Montserrat" pitchFamily="2" charset="77"/>
              </a:rPr>
              <a:t>2024 deltog inte Uppsala i undersökningen</a:t>
            </a:r>
          </a:p>
        </p:txBody>
      </p:sp>
    </p:spTree>
    <p:extLst>
      <p:ext uri="{BB962C8B-B14F-4D97-AF65-F5344CB8AC3E}">
        <p14:creationId xmlns:p14="http://schemas.microsoft.com/office/powerpoint/2010/main" val="1715735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11. Hur bedömer företagen utvecklingen det kommande året?</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9095875" y="1039222"/>
            <a:ext cx="2775628" cy="2259537"/>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är hämtade från Besöksnäringsbarometern för Östra Mellansverige för åren 2022. 2023 och 2024.</a:t>
            </a:r>
          </a:p>
          <a:p>
            <a:pPr>
              <a:spcBef>
                <a:spcPts val="300"/>
              </a:spcBef>
              <a:spcAft>
                <a:spcPts val="300"/>
              </a:spcAft>
            </a:pPr>
            <a:r>
              <a:rPr lang="sv-SE" sz="900" dirty="0">
                <a:solidFill>
                  <a:schemeClr val="tx1"/>
                </a:solidFill>
                <a:latin typeface="Montserrat" panose="00000500000000000000" pitchFamily="2" charset="0"/>
              </a:rPr>
              <a:t>Visar andelen svarade som bedömer att antalet inhemska respektive utländska besökare kommer att öka. </a:t>
            </a:r>
          </a:p>
          <a:p>
            <a:pPr>
              <a:spcBef>
                <a:spcPts val="300"/>
              </a:spcBef>
              <a:spcAft>
                <a:spcPts val="300"/>
              </a:spcAft>
            </a:pPr>
            <a:r>
              <a:rPr lang="sv-SE" sz="900" dirty="0">
                <a:solidFill>
                  <a:schemeClr val="tx1"/>
                </a:solidFill>
                <a:latin typeface="Montserrat" panose="00000500000000000000" pitchFamily="2" charset="0"/>
              </a:rPr>
              <a:t>Svaren är insamlade hösten respektive år och avser det nästkommande året. </a:t>
            </a:r>
          </a:p>
          <a:p>
            <a:pPr>
              <a:spcBef>
                <a:spcPts val="300"/>
              </a:spcBef>
              <a:spcAft>
                <a:spcPts val="300"/>
              </a:spcAft>
            </a:pPr>
            <a:r>
              <a:rPr lang="sv-SE" sz="900" dirty="0">
                <a:solidFill>
                  <a:schemeClr val="tx1"/>
                </a:solidFill>
                <a:latin typeface="Montserrat" panose="00000500000000000000" pitchFamily="2" charset="0"/>
              </a:rPr>
              <a:t>År 2022 besvarade </a:t>
            </a:r>
            <a:r>
              <a:rPr lang="sv-SE" sz="900" b="1" dirty="0">
                <a:solidFill>
                  <a:schemeClr val="tx1"/>
                </a:solidFill>
                <a:latin typeface="Montserrat" panose="00000500000000000000" pitchFamily="2" charset="0"/>
              </a:rPr>
              <a:t>401</a:t>
            </a:r>
            <a:r>
              <a:rPr lang="sv-SE" sz="900" dirty="0">
                <a:solidFill>
                  <a:schemeClr val="tx1"/>
                </a:solidFill>
                <a:latin typeface="Montserrat" panose="00000500000000000000" pitchFamily="2" charset="0"/>
              </a:rPr>
              <a:t> företag enkäten,</a:t>
            </a:r>
          </a:p>
          <a:p>
            <a:pPr>
              <a:spcBef>
                <a:spcPts val="300"/>
              </a:spcBef>
              <a:spcAft>
                <a:spcPts val="300"/>
              </a:spcAft>
            </a:pPr>
            <a:r>
              <a:rPr lang="sv-SE" sz="900" dirty="0">
                <a:solidFill>
                  <a:schemeClr val="tx1"/>
                </a:solidFill>
                <a:latin typeface="Montserrat" panose="00000500000000000000" pitchFamily="2" charset="0"/>
              </a:rPr>
              <a:t>År 2023 besvarades den av </a:t>
            </a:r>
            <a:r>
              <a:rPr lang="sv-SE" sz="900" b="1" dirty="0">
                <a:solidFill>
                  <a:schemeClr val="tx1"/>
                </a:solidFill>
                <a:latin typeface="Montserrat" panose="00000500000000000000" pitchFamily="2" charset="0"/>
              </a:rPr>
              <a:t>497</a:t>
            </a:r>
            <a:r>
              <a:rPr lang="sv-SE" sz="900" dirty="0">
                <a:solidFill>
                  <a:schemeClr val="tx1"/>
                </a:solidFill>
                <a:latin typeface="Montserrat" panose="00000500000000000000" pitchFamily="2" charset="0"/>
              </a:rPr>
              <a:t> företag. </a:t>
            </a:r>
          </a:p>
          <a:p>
            <a:pPr>
              <a:spcBef>
                <a:spcPts val="300"/>
              </a:spcBef>
              <a:spcAft>
                <a:spcPts val="300"/>
              </a:spcAft>
            </a:pPr>
            <a:r>
              <a:rPr lang="sv-SE" sz="900" dirty="0">
                <a:solidFill>
                  <a:schemeClr val="tx1"/>
                </a:solidFill>
                <a:latin typeface="Montserrat" panose="00000500000000000000" pitchFamily="2" charset="0"/>
              </a:rPr>
              <a:t>År 2024 bevarades den av </a:t>
            </a:r>
            <a:r>
              <a:rPr lang="sv-SE" sz="900" b="1" dirty="0">
                <a:solidFill>
                  <a:schemeClr val="tx1"/>
                </a:solidFill>
                <a:latin typeface="Montserrat" panose="00000500000000000000" pitchFamily="2" charset="0"/>
              </a:rPr>
              <a:t>298 </a:t>
            </a:r>
            <a:r>
              <a:rPr lang="sv-SE" sz="900" dirty="0">
                <a:solidFill>
                  <a:schemeClr val="tx1"/>
                </a:solidFill>
                <a:latin typeface="Montserrat" panose="00000500000000000000" pitchFamily="2" charset="0"/>
              </a:rPr>
              <a:t>företag</a:t>
            </a:r>
          </a:p>
          <a:p>
            <a:pPr>
              <a:spcBef>
                <a:spcPts val="300"/>
              </a:spcBef>
              <a:spcAft>
                <a:spcPts val="300"/>
              </a:spcAft>
            </a:pPr>
            <a:endParaRPr lang="sv-SE" sz="900" dirty="0">
              <a:solidFill>
                <a:schemeClr val="tx1"/>
              </a:solidFill>
              <a:latin typeface="Montserrat" panose="00000500000000000000" pitchFamily="2" charset="0"/>
            </a:endParaRPr>
          </a:p>
        </p:txBody>
      </p:sp>
      <p:sp>
        <p:nvSpPr>
          <p:cNvPr id="9" name="Rectangle 5">
            <a:extLst>
              <a:ext uri="{FF2B5EF4-FFF2-40B4-BE49-F238E27FC236}">
                <a16:creationId xmlns:a16="http://schemas.microsoft.com/office/drawing/2014/main" id="{F3FD84F8-0AFA-768E-1981-665A2D76B095}"/>
              </a:ext>
            </a:extLst>
          </p:cNvPr>
          <p:cNvSpPr/>
          <p:nvPr/>
        </p:nvSpPr>
        <p:spPr>
          <a:xfrm>
            <a:off x="9095874" y="3559241"/>
            <a:ext cx="2775629" cy="288968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Svaren indikerar en av andelen företag som bedömer att det kommer ske en ökning i investeringar(- 2,1 procentenheter) respektive antal anställda (-2,9 procentenheter). </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En något högre andel bedömer att omsättningen kommer att öka kommande år (+ 2,6 procentenheter).</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Besöksnärings barometern genomförs av Regionalt forum för turismanalys.</a:t>
            </a:r>
          </a:p>
          <a:p>
            <a:pPr>
              <a:spcBef>
                <a:spcPts val="300"/>
              </a:spcBef>
              <a:spcAft>
                <a:spcPts val="300"/>
              </a:spcAft>
            </a:pPr>
            <a:r>
              <a:rPr lang="sv-SE" sz="1000" dirty="0">
                <a:solidFill>
                  <a:schemeClr val="tx1"/>
                </a:solidFill>
                <a:latin typeface="Montserrat" panose="00000500000000000000" pitchFamily="2" charset="0"/>
              </a:rPr>
              <a:t>År 2022 besvarade 401 företag enkäten, och år 2023 497 företag</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 </a:t>
            </a:r>
          </a:p>
        </p:txBody>
      </p:sp>
      <p:graphicFrame>
        <p:nvGraphicFramePr>
          <p:cNvPr id="2" name="Diagram 1">
            <a:extLst>
              <a:ext uri="{FF2B5EF4-FFF2-40B4-BE49-F238E27FC236}">
                <a16:creationId xmlns:a16="http://schemas.microsoft.com/office/drawing/2014/main" id="{FCFB05D0-F6F6-9395-9658-14BE0084F320}"/>
              </a:ext>
            </a:extLst>
          </p:cNvPr>
          <p:cNvGraphicFramePr>
            <a:graphicFrameLocks/>
          </p:cNvGraphicFramePr>
          <p:nvPr/>
        </p:nvGraphicFramePr>
        <p:xfrm>
          <a:off x="1976642" y="1523999"/>
          <a:ext cx="7002258" cy="5109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7399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197B089-0D68-E252-895E-E706B8BCDA63}"/>
              </a:ext>
            </a:extLst>
          </p:cNvPr>
          <p:cNvGraphicFramePr>
            <a:graphicFrameLocks/>
          </p:cNvGraphicFramePr>
          <p:nvPr/>
        </p:nvGraphicFramePr>
        <p:xfrm>
          <a:off x="1610436" y="1663094"/>
          <a:ext cx="7720921" cy="4574194"/>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4ACF939F-B358-2AAB-FEE4-332B8FA8356A}"/>
              </a:ext>
            </a:extLst>
          </p:cNvPr>
          <p:cNvSpPr/>
          <p:nvPr/>
        </p:nvSpPr>
        <p:spPr>
          <a:xfrm>
            <a:off x="7277100" y="1663094"/>
            <a:ext cx="2016157" cy="3659533"/>
          </a:xfrm>
          <a:prstGeom prst="rect">
            <a:avLst/>
          </a:prstGeom>
          <a:solidFill>
            <a:schemeClr val="accent1">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highlight>
                  <a:srgbClr val="FFFFFF"/>
                </a:highlight>
              </a:rPr>
              <a:t>12. Prognos för kronkursen</a:t>
            </a:r>
            <a:endParaRPr lang="en-US" dirty="0">
              <a:solidFill>
                <a:schemeClr val="tx2"/>
              </a:solidFill>
              <a:highlight>
                <a:srgbClr val="FFFFFF"/>
              </a:highlight>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573306" y="1028110"/>
            <a:ext cx="2457178" cy="1824106"/>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00" dirty="0"/>
              <a:t>KIX (”kronindex) ett valutakursindex som beskriver den svenska kronans värde mot valutor i 32 länder som är viktiga handelspartners till Sverige. Indexet är en viktad sammanvägning av växelkurser mellan kronan och de 32 ländernas valutor.</a:t>
            </a:r>
          </a:p>
          <a:p>
            <a:endParaRPr lang="sv-SE" sz="1000" dirty="0"/>
          </a:p>
          <a:p>
            <a:r>
              <a:rPr lang="sv-SE" sz="1000" dirty="0"/>
              <a:t>Konjunkturinstitutet och Riksbanken ligger bakom beräkningarna.</a:t>
            </a:r>
          </a:p>
          <a:p>
            <a:endParaRPr lang="sv-SE" sz="1000" dirty="0"/>
          </a:p>
        </p:txBody>
      </p:sp>
      <p:sp>
        <p:nvSpPr>
          <p:cNvPr id="11" name="Rectangle 5">
            <a:extLst>
              <a:ext uri="{FF2B5EF4-FFF2-40B4-BE49-F238E27FC236}">
                <a16:creationId xmlns:a16="http://schemas.microsoft.com/office/drawing/2014/main" id="{16FF0F34-AE84-8D91-362E-32214D940985}"/>
              </a:ext>
            </a:extLst>
          </p:cNvPr>
          <p:cNvSpPr/>
          <p:nvPr/>
        </p:nvSpPr>
        <p:spPr>
          <a:xfrm>
            <a:off x="9573307" y="3081429"/>
            <a:ext cx="2457177" cy="34830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50" dirty="0"/>
              <a:t>KIX stiger när kronan försvagas och tvärt om. En svag krona innebär (ett högt KIX-index) innebär att det blir billigare för utländska besökare att konsumera i Sverige. </a:t>
            </a:r>
          </a:p>
          <a:p>
            <a:endParaRPr lang="sv-SE" sz="1050" dirty="0"/>
          </a:p>
          <a:p>
            <a:r>
              <a:rPr lang="sv-SE" sz="1050" dirty="0"/>
              <a:t>Diagrammet visar det faktiska värdet 2013 – 2024 samt KI prognos för utvecklingen framåt (streckad linje). </a:t>
            </a:r>
          </a:p>
          <a:p>
            <a:endParaRPr lang="sv-SE" sz="1050" dirty="0"/>
          </a:p>
          <a:p>
            <a:r>
              <a:rPr lang="sv-SE" sz="1050" dirty="0"/>
              <a:t>I diagrammet har även utvecklingen av utländska och inhemska gästnätter lagts in.  </a:t>
            </a:r>
          </a:p>
          <a:p>
            <a:endParaRPr lang="sv-SE" sz="1050" dirty="0"/>
          </a:p>
          <a:p>
            <a:r>
              <a:rPr lang="sv-SE" sz="1050" dirty="0"/>
              <a:t>Om dessa fortsätter att följa valutakursen på samma sätt som tidigare, indikerar prognosen en svag minskning av gästnätter över tid.</a:t>
            </a:r>
          </a:p>
        </p:txBody>
      </p:sp>
    </p:spTree>
    <p:extLst>
      <p:ext uri="{BB962C8B-B14F-4D97-AF65-F5344CB8AC3E}">
        <p14:creationId xmlns:p14="http://schemas.microsoft.com/office/powerpoint/2010/main" val="3976641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B78EF000-D3B7-9A09-9350-6A9BDC004A2C}"/>
              </a:ext>
            </a:extLst>
          </p:cNvPr>
          <p:cNvSpPr>
            <a:spLocks noGrp="1"/>
          </p:cNvSpPr>
          <p:nvPr>
            <p:ph type="title"/>
          </p:nvPr>
        </p:nvSpPr>
        <p:spPr>
          <a:xfrm>
            <a:off x="2208214" y="620713"/>
            <a:ext cx="9251949" cy="438912"/>
          </a:xfrm>
        </p:spPr>
        <p:txBody>
          <a:bodyPr lIns="45720" rIns="45720">
            <a:noAutofit/>
          </a:bodyPr>
          <a:lstStyle/>
          <a:p>
            <a:r>
              <a:rPr lang="en-US" dirty="0"/>
              <a:t>Bakgrund</a:t>
            </a:r>
          </a:p>
        </p:txBody>
      </p:sp>
      <p:sp>
        <p:nvSpPr>
          <p:cNvPr id="9" name="Title 6">
            <a:extLst>
              <a:ext uri="{FF2B5EF4-FFF2-40B4-BE49-F238E27FC236}">
                <a16:creationId xmlns:a16="http://schemas.microsoft.com/office/drawing/2014/main" id="{28573A7B-36A9-02A8-1CC5-6C8930D86F91}"/>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Syfte</a:t>
            </a:r>
          </a:p>
        </p:txBody>
      </p:sp>
      <p:sp>
        <p:nvSpPr>
          <p:cNvPr id="10" name="Title 6">
            <a:extLst>
              <a:ext uri="{FF2B5EF4-FFF2-40B4-BE49-F238E27FC236}">
                <a16:creationId xmlns:a16="http://schemas.microsoft.com/office/drawing/2014/main" id="{84444B68-77EE-D8FD-03AC-FC293519467F}"/>
              </a:ext>
            </a:extLst>
          </p:cNvPr>
          <p:cNvSpPr txBox="1">
            <a:spLocks/>
          </p:cNvSpPr>
          <p:nvPr/>
        </p:nvSpPr>
        <p:spPr>
          <a:xfrm>
            <a:off x="6913616" y="2222850"/>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40" dirty="0">
                <a:latin typeface="Montserrat SemiBold" panose="020B0604020202020204" charset="0"/>
              </a:rPr>
              <a:t>Vägledande principer för urval av indikatorer</a:t>
            </a:r>
          </a:p>
        </p:txBody>
      </p:sp>
      <p:pic>
        <p:nvPicPr>
          <p:cNvPr id="11" name="Picture 11">
            <a:extLst>
              <a:ext uri="{FF2B5EF4-FFF2-40B4-BE49-F238E27FC236}">
                <a16:creationId xmlns:a16="http://schemas.microsoft.com/office/drawing/2014/main" id="{8D1AE854-EA82-8123-C13F-0C1B9AEED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2" name="Picture 13">
            <a:extLst>
              <a:ext uri="{FF2B5EF4-FFF2-40B4-BE49-F238E27FC236}">
                <a16:creationId xmlns:a16="http://schemas.microsoft.com/office/drawing/2014/main" id="{3068BF56-0BB6-BA9E-6D21-85B55FE67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616" y="1661646"/>
            <a:ext cx="502920" cy="502920"/>
          </a:xfrm>
          <a:prstGeom prst="rect">
            <a:avLst/>
          </a:prstGeom>
        </p:spPr>
      </p:pic>
      <p:sp>
        <p:nvSpPr>
          <p:cNvPr id="13" name="Titre 1">
            <a:extLst>
              <a:ext uri="{FF2B5EF4-FFF2-40B4-BE49-F238E27FC236}">
                <a16:creationId xmlns:a16="http://schemas.microsoft.com/office/drawing/2014/main" id="{4B06A683-FE16-E298-3FA3-A63D28E276C6}"/>
              </a:ext>
            </a:extLst>
          </p:cNvPr>
          <p:cNvSpPr txBox="1">
            <a:spLocks/>
          </p:cNvSpPr>
          <p:nvPr/>
        </p:nvSpPr>
        <p:spPr>
          <a:xfrm>
            <a:off x="22082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Att belysa besöksnäringen i Östra Mellansverige och de fem länen utifrån ett antal olika perspektiv.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Statistiken ska ge en överblick över utvecklingen i Östra Mellansverige – balansera behovet av överblick mot att förenkla/ vara för översiktligt.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Är tänkt att vara ett underlag för diskussion och bidra till tankar om fördjupad analys.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Redovisas i denna PPT med tabeller, källor samt kommentarer till data. </a:t>
            </a:r>
          </a:p>
        </p:txBody>
      </p:sp>
      <p:sp>
        <p:nvSpPr>
          <p:cNvPr id="14" name="Titre 1">
            <a:extLst>
              <a:ext uri="{FF2B5EF4-FFF2-40B4-BE49-F238E27FC236}">
                <a16:creationId xmlns:a16="http://schemas.microsoft.com/office/drawing/2014/main" id="{47AD54AA-0F7C-5970-B289-0E277FFE9E5E}"/>
              </a:ext>
            </a:extLst>
          </p:cNvPr>
          <p:cNvSpPr txBox="1">
            <a:spLocks/>
          </p:cNvSpPr>
          <p:nvPr/>
        </p:nvSpPr>
        <p:spPr>
          <a:xfrm>
            <a:off x="69136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342900" indent="-342900">
              <a:lnSpc>
                <a:spcPct val="120000"/>
              </a:lnSpc>
              <a:spcBef>
                <a:spcPts val="500"/>
              </a:spcBef>
              <a:spcAft>
                <a:spcPts val="500"/>
              </a:spcAft>
              <a:buClr>
                <a:schemeClr val="accent1"/>
              </a:buClr>
              <a:buFont typeface="+mj-lt"/>
              <a:buAutoNum type="arabicPeriod"/>
              <a:defRPr/>
            </a:pPr>
            <a:endParaRPr lang="sv-SE" sz="1300" b="0" dirty="0">
              <a:solidFill>
                <a:schemeClr val="tx1"/>
              </a:solidFill>
              <a:latin typeface="Montserrat" panose="00000500000000000000" pitchFamily="2" charset="0"/>
            </a:endParaRP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i största möjliga mån bygga på offentligt tillgänglig statistik.</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kunna tas fram till en låg kostnad för statistik och databearbetning.</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vara möjlig att uppdatera med en låg arbetsinsats (minska inlåsningseffekten) samt vara transparent i val av källor och beräkningsmetoder.</a:t>
            </a:r>
          </a:p>
        </p:txBody>
      </p:sp>
      <p:cxnSp>
        <p:nvCxnSpPr>
          <p:cNvPr id="15" name="Straight Connector 22">
            <a:extLst>
              <a:ext uri="{FF2B5EF4-FFF2-40B4-BE49-F238E27FC236}">
                <a16:creationId xmlns:a16="http://schemas.microsoft.com/office/drawing/2014/main" id="{051F9AF5-3ECB-CA88-71E5-BCE988D3835B}"/>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036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accent1"/>
          </a:fgClr>
          <a:bgClr>
            <a:schemeClr val="bg2"/>
          </a:bgClr>
        </a:patt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8FDBFE2-F6D9-2C4A-A42F-29A347D32582}"/>
              </a:ext>
            </a:extLst>
          </p:cNvPr>
          <p:cNvSpPr>
            <a:spLocks noGrp="1"/>
          </p:cNvSpPr>
          <p:nvPr>
            <p:ph type="title"/>
          </p:nvPr>
        </p:nvSpPr>
        <p:spPr/>
        <p:txBody>
          <a:bodyPr/>
          <a:lstStyle/>
          <a:p>
            <a:r>
              <a:rPr lang="sv-SE" dirty="0"/>
              <a:t>Tack!</a:t>
            </a:r>
          </a:p>
        </p:txBody>
      </p:sp>
      <p:sp>
        <p:nvSpPr>
          <p:cNvPr id="4" name="Sous-titre 3">
            <a:extLst>
              <a:ext uri="{FF2B5EF4-FFF2-40B4-BE49-F238E27FC236}">
                <a16:creationId xmlns:a16="http://schemas.microsoft.com/office/drawing/2014/main" id="{5AA3AC5F-0F0E-184F-ABCC-AB4439FE3E70}"/>
              </a:ext>
            </a:extLst>
          </p:cNvPr>
          <p:cNvSpPr>
            <a:spLocks noGrp="1"/>
          </p:cNvSpPr>
          <p:nvPr>
            <p:ph type="subTitle" idx="1"/>
          </p:nvPr>
        </p:nvSpPr>
        <p:spPr>
          <a:xfrm>
            <a:off x="1774825" y="6092824"/>
            <a:ext cx="6938219" cy="323851"/>
          </a:xfrm>
        </p:spPr>
        <p:txBody>
          <a:bodyPr anchor="ctr"/>
          <a:lstStyle/>
          <a:p>
            <a:r>
              <a:rPr lang="sv-SE" dirty="0">
                <a:latin typeface="Gentium Basic" panose="02000503060000020004" pitchFamily="2" charset="77"/>
              </a:rPr>
              <a:t>wsp.com</a:t>
            </a:r>
          </a:p>
        </p:txBody>
      </p:sp>
      <p:pic>
        <p:nvPicPr>
          <p:cNvPr id="11" name="Graphique 10">
            <a:hlinkClick r:id="rId2"/>
            <a:extLst>
              <a:ext uri="{FF2B5EF4-FFF2-40B4-BE49-F238E27FC236}">
                <a16:creationId xmlns:a16="http://schemas.microsoft.com/office/drawing/2014/main" id="{A9FB1307-8436-3844-B3ED-AECD5E909F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82775" y="5680075"/>
            <a:ext cx="171450" cy="171450"/>
          </a:xfrm>
          <a:prstGeom prst="rect">
            <a:avLst/>
          </a:prstGeom>
        </p:spPr>
      </p:pic>
      <p:pic>
        <p:nvPicPr>
          <p:cNvPr id="13" name="Graphique 12">
            <a:hlinkClick r:id="rId5"/>
            <a:extLst>
              <a:ext uri="{FF2B5EF4-FFF2-40B4-BE49-F238E27FC236}">
                <a16:creationId xmlns:a16="http://schemas.microsoft.com/office/drawing/2014/main" id="{F369ECC4-18BB-0944-99AD-68EBDF17606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12258" y="5694522"/>
            <a:ext cx="174447" cy="157002"/>
          </a:xfrm>
          <a:prstGeom prst="rect">
            <a:avLst/>
          </a:prstGeom>
        </p:spPr>
      </p:pic>
      <p:pic>
        <p:nvPicPr>
          <p:cNvPr id="15" name="Graphique 14">
            <a:hlinkClick r:id="rId8"/>
            <a:extLst>
              <a:ext uri="{FF2B5EF4-FFF2-40B4-BE49-F238E27FC236}">
                <a16:creationId xmlns:a16="http://schemas.microsoft.com/office/drawing/2014/main" id="{EFEC802C-55F9-0D48-9502-AFA2994A8B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60791" y="5689600"/>
            <a:ext cx="73297" cy="152400"/>
          </a:xfrm>
          <a:prstGeom prst="rect">
            <a:avLst/>
          </a:prstGeom>
        </p:spPr>
      </p:pic>
      <p:pic>
        <p:nvPicPr>
          <p:cNvPr id="21" name="Graphique 20">
            <a:hlinkClick r:id="rId11"/>
            <a:extLst>
              <a:ext uri="{FF2B5EF4-FFF2-40B4-BE49-F238E27FC236}">
                <a16:creationId xmlns:a16="http://schemas.microsoft.com/office/drawing/2014/main" id="{00CB14C2-E8C0-D34A-8C10-F64429ED9F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92122" y="5680076"/>
            <a:ext cx="171449" cy="171449"/>
          </a:xfrm>
          <a:prstGeom prst="rect">
            <a:avLst/>
          </a:prstGeom>
        </p:spPr>
      </p:pic>
      <p:pic>
        <p:nvPicPr>
          <p:cNvPr id="25" name="Graphique 24">
            <a:hlinkClick r:id="rId14"/>
            <a:extLst>
              <a:ext uri="{FF2B5EF4-FFF2-40B4-BE49-F238E27FC236}">
                <a16:creationId xmlns:a16="http://schemas.microsoft.com/office/drawing/2014/main" id="{2D1E61C4-DD77-D745-8508-E120314690CF}"/>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6658" y="5689600"/>
            <a:ext cx="235502" cy="157001"/>
          </a:xfrm>
          <a:prstGeom prst="rect">
            <a:avLst/>
          </a:prstGeom>
        </p:spPr>
      </p:pic>
    </p:spTree>
    <p:extLst>
      <p:ext uri="{BB962C8B-B14F-4D97-AF65-F5344CB8AC3E}">
        <p14:creationId xmlns:p14="http://schemas.microsoft.com/office/powerpoint/2010/main" val="4110729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C2C739E2-F36A-79B5-1FDE-C6B1B408D259}"/>
              </a:ext>
            </a:extLst>
          </p:cNvPr>
          <p:cNvSpPr txBox="1">
            <a:spLocks/>
          </p:cNvSpPr>
          <p:nvPr/>
        </p:nvSpPr>
        <p:spPr>
          <a:xfrm>
            <a:off x="2208214" y="620713"/>
            <a:ext cx="9251949" cy="438912"/>
          </a:xfrm>
          <a:prstGeom prst="rect">
            <a:avLst/>
          </a:prstGeom>
        </p:spPr>
        <p:txBody>
          <a:bodyPr vert="horz" lIns="45720" tIns="45720" rIns="45720" bIns="45720" rtlCol="0" anchor="t" anchorCtr="0">
            <a:noAutofit/>
          </a:bodyPr>
          <a:lstStyle>
            <a:lvl1pPr algn="l" defTabSz="914400" rtl="0" eaLnBrk="1" latinLnBrk="0" hangingPunct="1">
              <a:lnSpc>
                <a:spcPct val="100000"/>
              </a:lnSpc>
              <a:spcBef>
                <a:spcPct val="0"/>
              </a:spcBef>
              <a:buNone/>
              <a:defRPr sz="2400" b="1" i="0" kern="1200">
                <a:solidFill>
                  <a:schemeClr val="tx1"/>
                </a:solidFill>
                <a:latin typeface="Montserrat" pitchFamily="2" charset="77"/>
                <a:ea typeface="+mj-ea"/>
                <a:cs typeface="Arial" panose="020B0604020202020204" pitchFamily="34" charset="0"/>
              </a:defRPr>
            </a:lvl1pPr>
          </a:lstStyle>
          <a:p>
            <a:r>
              <a:rPr lang="en-US" dirty="0"/>
              <a:t>Urval av indikatorer</a:t>
            </a:r>
          </a:p>
        </p:txBody>
      </p:sp>
      <p:sp>
        <p:nvSpPr>
          <p:cNvPr id="6" name="Title 6">
            <a:extLst>
              <a:ext uri="{FF2B5EF4-FFF2-40B4-BE49-F238E27FC236}">
                <a16:creationId xmlns:a16="http://schemas.microsoft.com/office/drawing/2014/main" id="{592B9798-ACFE-76ED-F651-46CCCE27F85B}"/>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Uppbyggnad</a:t>
            </a:r>
          </a:p>
        </p:txBody>
      </p:sp>
      <p:sp>
        <p:nvSpPr>
          <p:cNvPr id="7" name="Title 6">
            <a:extLst>
              <a:ext uri="{FF2B5EF4-FFF2-40B4-BE49-F238E27FC236}">
                <a16:creationId xmlns:a16="http://schemas.microsoft.com/office/drawing/2014/main" id="{03A19E72-8507-A4E3-3141-2F8C486E44D6}"/>
              </a:ext>
            </a:extLst>
          </p:cNvPr>
          <p:cNvSpPr txBox="1">
            <a:spLocks/>
          </p:cNvSpPr>
          <p:nvPr/>
        </p:nvSpPr>
        <p:spPr>
          <a:xfrm>
            <a:off x="6834188" y="1813357"/>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dirty="0">
                <a:latin typeface="Montserrat SemiBold" panose="020B0604020202020204" charset="0"/>
              </a:rPr>
              <a:t>Indikatorer som mäts</a:t>
            </a:r>
          </a:p>
        </p:txBody>
      </p:sp>
      <p:sp>
        <p:nvSpPr>
          <p:cNvPr id="8" name="Titre 1">
            <a:extLst>
              <a:ext uri="{FF2B5EF4-FFF2-40B4-BE49-F238E27FC236}">
                <a16:creationId xmlns:a16="http://schemas.microsoft.com/office/drawing/2014/main" id="{183597E2-1E70-FA30-B467-D09C97B8EF9C}"/>
              </a:ext>
            </a:extLst>
          </p:cNvPr>
          <p:cNvSpPr txBox="1">
            <a:spLocks/>
          </p:cNvSpPr>
          <p:nvPr/>
        </p:nvSpPr>
        <p:spPr>
          <a:xfrm>
            <a:off x="22082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Data har delats in i tre block:</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Näringens utveckling </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Näringens volym </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Framåtblick</a:t>
            </a:r>
            <a:endParaRPr lang="sv-SE" sz="1200" b="0" dirty="0">
              <a:solidFill>
                <a:schemeClr val="tx1"/>
              </a:solidFill>
              <a:latin typeface="Montserrat" panose="00000500000000000000" pitchFamily="2" charset="0"/>
            </a:endParaRPr>
          </a:p>
          <a:p>
            <a:pPr marL="284163">
              <a:lnSpc>
                <a:spcPct val="120000"/>
              </a:lnSpc>
              <a:spcBef>
                <a:spcPts val="500"/>
              </a:spcBef>
              <a:spcAft>
                <a:spcPts val="500"/>
              </a:spcAft>
              <a:buClr>
                <a:schemeClr val="accent1"/>
              </a:buClr>
              <a:defRPr/>
            </a:pPr>
            <a:r>
              <a:rPr lang="sv-SE" sz="1200" b="0" dirty="0">
                <a:solidFill>
                  <a:schemeClr val="tx1"/>
                </a:solidFill>
                <a:latin typeface="Montserrat" panose="00000500000000000000" pitchFamily="2" charset="0"/>
              </a:rPr>
              <a:t>Data som presenteras är från år</a:t>
            </a:r>
            <a:r>
              <a:rPr lang="sv-SE" sz="1200" b="0" dirty="0">
                <a:solidFill>
                  <a:schemeClr val="tx1"/>
                </a:solidFill>
                <a:highlight>
                  <a:srgbClr val="FFFFFF"/>
                </a:highlight>
                <a:latin typeface="Montserrat" panose="00000500000000000000" pitchFamily="2" charset="0"/>
              </a:rPr>
              <a:t> 2018 </a:t>
            </a:r>
            <a:r>
              <a:rPr lang="sv-SE" sz="1200" b="0" dirty="0">
                <a:solidFill>
                  <a:schemeClr val="tx1"/>
                </a:solidFill>
                <a:latin typeface="Montserrat" panose="00000500000000000000" pitchFamily="2" charset="0"/>
              </a:rPr>
              <a:t>till år tillgängliga år (oftast 2023)</a:t>
            </a:r>
            <a:endParaRPr lang="sv-SE" sz="1300" b="0" dirty="0">
              <a:solidFill>
                <a:schemeClr val="tx1"/>
              </a:solidFill>
              <a:latin typeface="Montserrat" panose="00000500000000000000" pitchFamily="2" charset="0"/>
            </a:endParaRPr>
          </a:p>
        </p:txBody>
      </p:sp>
      <p:pic>
        <p:nvPicPr>
          <p:cNvPr id="9" name="Picture 23">
            <a:extLst>
              <a:ext uri="{FF2B5EF4-FFF2-40B4-BE49-F238E27FC236}">
                <a16:creationId xmlns:a16="http://schemas.microsoft.com/office/drawing/2014/main" id="{DD13AA01-09B7-AC72-5EF3-33F1B2BE4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0" name="Picture 25">
            <a:extLst>
              <a:ext uri="{FF2B5EF4-FFF2-40B4-BE49-F238E27FC236}">
                <a16:creationId xmlns:a16="http://schemas.microsoft.com/office/drawing/2014/main" id="{01FED7DA-5A24-6428-48A6-002AB37C5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188" y="1310437"/>
            <a:ext cx="502920" cy="502920"/>
          </a:xfrm>
          <a:prstGeom prst="rect">
            <a:avLst/>
          </a:prstGeom>
        </p:spPr>
      </p:pic>
      <p:cxnSp>
        <p:nvCxnSpPr>
          <p:cNvPr id="11" name="Straight Connector 27">
            <a:extLst>
              <a:ext uri="{FF2B5EF4-FFF2-40B4-BE49-F238E27FC236}">
                <a16:creationId xmlns:a16="http://schemas.microsoft.com/office/drawing/2014/main" id="{63CBC747-9EB4-AD2E-0BB3-908C3621AA1C}"/>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ell 3">
            <a:extLst>
              <a:ext uri="{FF2B5EF4-FFF2-40B4-BE49-F238E27FC236}">
                <a16:creationId xmlns:a16="http://schemas.microsoft.com/office/drawing/2014/main" id="{F7C8C533-9E9D-C827-92CA-3F1B6CDA4A1B}"/>
              </a:ext>
            </a:extLst>
          </p:cNvPr>
          <p:cNvGraphicFramePr>
            <a:graphicFrameLocks noGrp="1"/>
          </p:cNvGraphicFramePr>
          <p:nvPr>
            <p:extLst>
              <p:ext uri="{D42A27DB-BD31-4B8C-83A1-F6EECF244321}">
                <p14:modId xmlns:p14="http://schemas.microsoft.com/office/powerpoint/2010/main" val="2825730379"/>
              </p:ext>
            </p:extLst>
          </p:nvPr>
        </p:nvGraphicFramePr>
        <p:xfrm>
          <a:off x="6914514" y="2316276"/>
          <a:ext cx="4947283" cy="3805425"/>
        </p:xfrm>
        <a:graphic>
          <a:graphicData uri="http://schemas.openxmlformats.org/drawingml/2006/table">
            <a:tbl>
              <a:tblPr firstRow="1" bandRow="1">
                <a:tableStyleId>{5C22544A-7EE6-4342-B048-85BDC9FD1C3A}</a:tableStyleId>
              </a:tblPr>
              <a:tblGrid>
                <a:gridCol w="4947283">
                  <a:extLst>
                    <a:ext uri="{9D8B030D-6E8A-4147-A177-3AD203B41FA5}">
                      <a16:colId xmlns:a16="http://schemas.microsoft.com/office/drawing/2014/main" val="3126568737"/>
                    </a:ext>
                  </a:extLst>
                </a:gridCol>
              </a:tblGrid>
              <a:tr h="253695">
                <a:tc>
                  <a:txBody>
                    <a:bodyPr/>
                    <a:lstStyle/>
                    <a:p>
                      <a:pPr>
                        <a:lnSpc>
                          <a:spcPct val="115000"/>
                        </a:lnSpc>
                        <a:spcAft>
                          <a:spcPts val="800"/>
                        </a:spcAft>
                        <a:buNone/>
                      </a:pPr>
                      <a:r>
                        <a:rPr lang="sv-SE" sz="1200" kern="100" dirty="0">
                          <a:solidFill>
                            <a:schemeClr val="tx1"/>
                          </a:solidFill>
                          <a:effectLst/>
                        </a:rPr>
                        <a:t>Näringens utveckling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476194"/>
                  </a:ext>
                </a:extLst>
              </a:tr>
              <a:tr h="253695">
                <a:tc>
                  <a:txBody>
                    <a:bodyPr/>
                    <a:lstStyle/>
                    <a:p>
                      <a:pPr>
                        <a:lnSpc>
                          <a:spcPct val="115000"/>
                        </a:lnSpc>
                        <a:spcAft>
                          <a:spcPts val="800"/>
                        </a:spcAft>
                        <a:buNone/>
                      </a:pPr>
                      <a:r>
                        <a:rPr lang="sv-SE" sz="1200" kern="100" dirty="0">
                          <a:solidFill>
                            <a:schemeClr val="tx1"/>
                          </a:solidFill>
                          <a:effectLst/>
                        </a:rPr>
                        <a:t>1. Antal sysselsatta</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799606"/>
                  </a:ext>
                </a:extLst>
              </a:tr>
              <a:tr h="253695">
                <a:tc>
                  <a:txBody>
                    <a:bodyPr/>
                    <a:lstStyle/>
                    <a:p>
                      <a:pPr>
                        <a:lnSpc>
                          <a:spcPct val="115000"/>
                        </a:lnSpc>
                        <a:spcAft>
                          <a:spcPts val="800"/>
                        </a:spcAft>
                        <a:buNone/>
                      </a:pPr>
                      <a:r>
                        <a:rPr lang="sv-SE" sz="1200" kern="100" dirty="0">
                          <a:solidFill>
                            <a:schemeClr val="tx1"/>
                          </a:solidFill>
                          <a:effectLst/>
                        </a:rPr>
                        <a:t>2. Nettoomsättning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246644"/>
                  </a:ext>
                </a:extLst>
              </a:tr>
              <a:tr h="253695">
                <a:tc>
                  <a:txBody>
                    <a:bodyPr/>
                    <a:lstStyle/>
                    <a:p>
                      <a:pPr>
                        <a:lnSpc>
                          <a:spcPct val="115000"/>
                        </a:lnSpc>
                        <a:spcAft>
                          <a:spcPts val="800"/>
                        </a:spcAft>
                        <a:buNone/>
                      </a:pPr>
                      <a:r>
                        <a:rPr lang="sv-SE" sz="1200" kern="100" dirty="0">
                          <a:solidFill>
                            <a:schemeClr val="tx1"/>
                          </a:solidFill>
                          <a:effectLst/>
                        </a:rPr>
                        <a:t>3. Antal nystartade företag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260789"/>
                  </a:ext>
                </a:extLst>
              </a:tr>
              <a:tr h="253695">
                <a:tc>
                  <a:txBody>
                    <a:bodyPr/>
                    <a:lstStyle/>
                    <a:p>
                      <a:pPr>
                        <a:lnSpc>
                          <a:spcPct val="115000"/>
                        </a:lnSpc>
                        <a:spcAft>
                          <a:spcPts val="800"/>
                        </a:spcAft>
                        <a:buNone/>
                      </a:pPr>
                      <a:r>
                        <a:rPr lang="sv-SE" sz="1200" kern="100" dirty="0">
                          <a:solidFill>
                            <a:schemeClr val="tx1"/>
                          </a:solidFill>
                          <a:effectLst/>
                        </a:rPr>
                        <a:t>4. Antal företagskonkurser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29781"/>
                  </a:ext>
                </a:extLst>
              </a:tr>
              <a:tr h="253695">
                <a:tc>
                  <a:txBody>
                    <a:bodyPr/>
                    <a:lstStyle/>
                    <a:p>
                      <a:pPr>
                        <a:lnSpc>
                          <a:spcPct val="115000"/>
                        </a:lnSpc>
                        <a:spcAft>
                          <a:spcPts val="800"/>
                        </a:spcAft>
                        <a:buNone/>
                      </a:pPr>
                      <a:r>
                        <a:rPr lang="sv-SE" sz="1200" kern="100" dirty="0">
                          <a:solidFill>
                            <a:schemeClr val="tx1"/>
                          </a:solidFill>
                          <a:effectLst/>
                        </a:rPr>
                        <a:t>5. Antal arbetsställen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719505"/>
                  </a:ext>
                </a:extLst>
              </a:tr>
              <a:tr h="253695">
                <a:tc>
                  <a:txBody>
                    <a:bodyPr/>
                    <a:lstStyle/>
                    <a:p>
                      <a:pPr>
                        <a:lnSpc>
                          <a:spcPct val="115000"/>
                        </a:lnSpc>
                        <a:spcAft>
                          <a:spcPts val="800"/>
                        </a:spcAft>
                        <a:buNone/>
                      </a:pPr>
                      <a:r>
                        <a:rPr lang="sv-SE" sz="1200" b="1" kern="100" dirty="0">
                          <a:solidFill>
                            <a:schemeClr val="tx1"/>
                          </a:solidFill>
                          <a:effectLst/>
                          <a:latin typeface="+mn-lt"/>
                          <a:ea typeface="+mn-ea"/>
                          <a:cs typeface="+mn-cs"/>
                        </a:rPr>
                        <a:t>Näringens volym</a:t>
                      </a:r>
                    </a:p>
                  </a:txBody>
                  <a:tcPr marL="68580" marR="68580" marT="0" marB="0">
                    <a:solidFill>
                      <a:schemeClr val="tx2"/>
                    </a:solidFill>
                  </a:tcPr>
                </a:tc>
                <a:extLst>
                  <a:ext uri="{0D108BD9-81ED-4DB2-BD59-A6C34878D82A}">
                    <a16:rowId xmlns:a16="http://schemas.microsoft.com/office/drawing/2014/main" val="3794432200"/>
                  </a:ext>
                </a:extLst>
              </a:tr>
              <a:tr h="253695">
                <a:tc>
                  <a:txBody>
                    <a:bodyPr/>
                    <a:lstStyle/>
                    <a:p>
                      <a:pPr>
                        <a:lnSpc>
                          <a:spcPct val="115000"/>
                        </a:lnSpc>
                        <a:spcAft>
                          <a:spcPts val="800"/>
                        </a:spcAft>
                        <a:buNone/>
                      </a:pPr>
                      <a:r>
                        <a:rPr lang="sv-SE" sz="1200" kern="100" dirty="0">
                          <a:solidFill>
                            <a:schemeClr val="tx1"/>
                          </a:solidFill>
                          <a:effectLst/>
                        </a:rPr>
                        <a:t>6. Antal gästnätter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195935"/>
                  </a:ext>
                </a:extLst>
              </a:tr>
              <a:tr h="253695">
                <a:tc>
                  <a:txBody>
                    <a:bodyPr/>
                    <a:lstStyle/>
                    <a:p>
                      <a:pPr>
                        <a:lnSpc>
                          <a:spcPct val="115000"/>
                        </a:lnSpc>
                        <a:spcAft>
                          <a:spcPts val="800"/>
                        </a:spcAft>
                        <a:buNone/>
                      </a:pPr>
                      <a:r>
                        <a:rPr lang="sv-SE" sz="1200" kern="100" dirty="0">
                          <a:solidFill>
                            <a:schemeClr val="tx1"/>
                          </a:solidFill>
                          <a:effectLst/>
                        </a:rPr>
                        <a:t>7. Utländska / inhemska gästnätter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484312"/>
                  </a:ext>
                </a:extLst>
              </a:tr>
              <a:tr h="253695">
                <a:tc>
                  <a:txBody>
                    <a:bodyPr/>
                    <a:lstStyle/>
                    <a:p>
                      <a:pPr>
                        <a:lnSpc>
                          <a:spcPct val="115000"/>
                        </a:lnSpc>
                        <a:spcAft>
                          <a:spcPts val="800"/>
                        </a:spcAft>
                        <a:buNone/>
                      </a:pPr>
                      <a:r>
                        <a:rPr lang="sv-SE" sz="1200" kern="100" dirty="0">
                          <a:solidFill>
                            <a:schemeClr val="tx1"/>
                          </a:solidFill>
                          <a:effectLst/>
                        </a:rPr>
                        <a:t>8. Logiintäkter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649456"/>
                  </a:ext>
                </a:extLst>
              </a:tr>
              <a:tr h="253695">
                <a:tc>
                  <a:txBody>
                    <a:bodyPr/>
                    <a:lstStyle/>
                    <a:p>
                      <a:pPr>
                        <a:lnSpc>
                          <a:spcPct val="115000"/>
                        </a:lnSpc>
                        <a:spcAft>
                          <a:spcPts val="800"/>
                        </a:spcAft>
                        <a:buNone/>
                      </a:pPr>
                      <a:r>
                        <a:rPr lang="sv-SE" sz="1200" kern="100" dirty="0">
                          <a:solidFill>
                            <a:schemeClr val="tx1"/>
                          </a:solidFill>
                          <a:effectLst/>
                        </a:rPr>
                        <a:t>9. </a:t>
                      </a:r>
                      <a:r>
                        <a:rPr lang="sv-SE" sz="1200" kern="100" dirty="0" err="1">
                          <a:solidFill>
                            <a:schemeClr val="tx1"/>
                          </a:solidFill>
                          <a:effectLst/>
                        </a:rPr>
                        <a:t>Stanntid</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937982"/>
                  </a:ext>
                </a:extLst>
              </a:tr>
              <a:tr h="253695">
                <a:tc>
                  <a:txBody>
                    <a:bodyPr/>
                    <a:lstStyle/>
                    <a:p>
                      <a:pPr>
                        <a:lnSpc>
                          <a:spcPct val="115000"/>
                        </a:lnSpc>
                        <a:spcAft>
                          <a:spcPts val="800"/>
                        </a:spcAft>
                        <a:buNone/>
                      </a:pPr>
                      <a:r>
                        <a:rPr lang="sv-SE" sz="1200" b="1" kern="100" dirty="0">
                          <a:solidFill>
                            <a:schemeClr val="tx1"/>
                          </a:solidFill>
                          <a:effectLst/>
                        </a:rPr>
                        <a:t>Framåtblick</a:t>
                      </a:r>
                      <a:endParaRPr lang="sv-SE" sz="1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61853554"/>
                  </a:ext>
                </a:extLst>
              </a:tr>
              <a:tr h="253695">
                <a:tc>
                  <a:txBody>
                    <a:bodyPr/>
                    <a:lstStyle/>
                    <a:p>
                      <a:pPr>
                        <a:lnSpc>
                          <a:spcPct val="115000"/>
                        </a:lnSpc>
                        <a:spcAft>
                          <a:spcPts val="800"/>
                        </a:spcAft>
                        <a:buNone/>
                      </a:pPr>
                      <a:r>
                        <a:rPr lang="sv-SE" sz="1200" kern="100" dirty="0">
                          <a:solidFill>
                            <a:schemeClr val="tx1"/>
                          </a:solidFill>
                          <a:effectLst/>
                        </a:rPr>
                        <a:t>10. Företagens bedömning av ekonomin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7750624"/>
                  </a:ext>
                </a:extLst>
              </a:tr>
              <a:tr h="253695">
                <a:tc>
                  <a:txBody>
                    <a:bodyPr/>
                    <a:lstStyle/>
                    <a:p>
                      <a:pPr>
                        <a:lnSpc>
                          <a:spcPct val="115000"/>
                        </a:lnSpc>
                        <a:spcAft>
                          <a:spcPts val="800"/>
                        </a:spcAft>
                        <a:buNone/>
                      </a:pPr>
                      <a:r>
                        <a:rPr lang="sv-SE" sz="1200" kern="100" dirty="0">
                          <a:solidFill>
                            <a:schemeClr val="tx1"/>
                          </a:solidFill>
                          <a:effectLst/>
                        </a:rPr>
                        <a:t>11. Bedömning av marknaden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994288"/>
                  </a:ext>
                </a:extLst>
              </a:tr>
              <a:tr h="253695">
                <a:tc>
                  <a:txBody>
                    <a:bodyPr/>
                    <a:lstStyle/>
                    <a:p>
                      <a:pPr>
                        <a:lnSpc>
                          <a:spcPct val="115000"/>
                        </a:lnSpc>
                        <a:spcAft>
                          <a:spcPts val="800"/>
                        </a:spcAft>
                        <a:buNone/>
                      </a:pPr>
                      <a:r>
                        <a:rPr lang="sv-SE" sz="1200" kern="100">
                          <a:solidFill>
                            <a:schemeClr val="tx1"/>
                          </a:solidFill>
                          <a:effectLst/>
                        </a:rPr>
                        <a:t>12. </a:t>
                      </a:r>
                      <a:r>
                        <a:rPr lang="sv-SE" sz="1200" kern="100" dirty="0">
                          <a:solidFill>
                            <a:schemeClr val="tx1"/>
                          </a:solidFill>
                          <a:effectLst/>
                        </a:rPr>
                        <a:t>Valutaprognos</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915803"/>
                  </a:ext>
                </a:extLst>
              </a:tr>
            </a:tbl>
          </a:graphicData>
        </a:graphic>
      </p:graphicFrame>
    </p:spTree>
    <p:extLst>
      <p:ext uri="{BB962C8B-B14F-4D97-AF65-F5344CB8AC3E}">
        <p14:creationId xmlns:p14="http://schemas.microsoft.com/office/powerpoint/2010/main" val="2525806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ratis bilder av Fotgängare">
            <a:extLst>
              <a:ext uri="{FF2B5EF4-FFF2-40B4-BE49-F238E27FC236}">
                <a16:creationId xmlns:a16="http://schemas.microsoft.com/office/drawing/2014/main" id="{2FEF42CF-BDDF-8F74-D428-4626D9456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0"/>
          <a:stretch/>
        </p:blipFill>
        <p:spPr bwMode="auto">
          <a:xfrm>
            <a:off x="0" y="190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5">
            <a:extLst>
              <a:ext uri="{FF2B5EF4-FFF2-40B4-BE49-F238E27FC236}">
                <a16:creationId xmlns:a16="http://schemas.microsoft.com/office/drawing/2014/main" id="{0A1E5967-DAFF-766A-3DA7-0B77C600DB33}"/>
              </a:ext>
            </a:extLst>
          </p:cNvPr>
          <p:cNvSpPr txBox="1">
            <a:spLocks/>
          </p:cNvSpPr>
          <p:nvPr/>
        </p:nvSpPr>
        <p:spPr>
          <a:xfrm>
            <a:off x="0" y="4667091"/>
            <a:ext cx="9715499"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Branschens utveckling</a:t>
            </a:r>
            <a:endParaRPr lang="en-CA" sz="4000" dirty="0">
              <a:solidFill>
                <a:schemeClr val="bg2"/>
              </a:solidFill>
            </a:endParaRPr>
          </a:p>
        </p:txBody>
      </p:sp>
    </p:spTree>
    <p:extLst>
      <p:ext uri="{BB962C8B-B14F-4D97-AF65-F5344CB8AC3E}">
        <p14:creationId xmlns:p14="http://schemas.microsoft.com/office/powerpoint/2010/main" val="189091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a:extLst>
              <a:ext uri="{FF2B5EF4-FFF2-40B4-BE49-F238E27FC236}">
                <a16:creationId xmlns:a16="http://schemas.microsoft.com/office/drawing/2014/main" id="{62E6A3AF-F0D7-7747-35D1-3DC8E46B82A7}"/>
              </a:ext>
            </a:extLst>
          </p:cNvPr>
          <p:cNvSpPr>
            <a:spLocks noGrp="1"/>
          </p:cNvSpPr>
          <p:nvPr>
            <p:ph type="title"/>
          </p:nvPr>
        </p:nvSpPr>
        <p:spPr>
          <a:xfrm>
            <a:off x="1665172" y="247505"/>
            <a:ext cx="6773860" cy="618197"/>
          </a:xfrm>
        </p:spPr>
        <p:txBody>
          <a:bodyPr lIns="45720" rIns="45720">
            <a:noAutofit/>
          </a:bodyPr>
          <a:lstStyle/>
          <a:p>
            <a:r>
              <a:rPr lang="sv-SE" dirty="0">
                <a:solidFill>
                  <a:schemeClr val="accent1"/>
                </a:solidFill>
              </a:rPr>
              <a:t>1. Utveckling av antal sysselsatta – (tidigare beräkningssätt, RAMS)</a:t>
            </a:r>
            <a:endParaRPr lang="en-US" u="sng" dirty="0">
              <a:solidFill>
                <a:schemeClr val="accent1"/>
              </a:solidFill>
            </a:endParaRPr>
          </a:p>
        </p:txBody>
      </p:sp>
      <p:sp>
        <p:nvSpPr>
          <p:cNvPr id="16" name="Rectangle 3">
            <a:extLst>
              <a:ext uri="{FF2B5EF4-FFF2-40B4-BE49-F238E27FC236}">
                <a16:creationId xmlns:a16="http://schemas.microsoft.com/office/drawing/2014/main" id="{0232493B-59E5-5F0C-58B0-4DCD3B0E2B51}"/>
              </a:ext>
            </a:extLst>
          </p:cNvPr>
          <p:cNvSpPr/>
          <p:nvPr/>
        </p:nvSpPr>
        <p:spPr>
          <a:xfrm>
            <a:off x="9361846" y="1105024"/>
            <a:ext cx="2406822" cy="247557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antalet novembersysselsatta i dagbefolkningen.  Det senaste årets data är hämtat från SCB:s Befolkningens arbetsmarknadsstatus, BAS. </a:t>
            </a:r>
          </a:p>
          <a:p>
            <a:pPr>
              <a:spcBef>
                <a:spcPts val="300"/>
              </a:spcBef>
              <a:spcAft>
                <a:spcPts val="300"/>
              </a:spcAft>
            </a:pPr>
            <a:r>
              <a:rPr lang="sv-SE" sz="900" dirty="0">
                <a:solidFill>
                  <a:schemeClr val="tx1"/>
                </a:solidFill>
                <a:latin typeface="Montserrat" panose="00000500000000000000" pitchFamily="2" charset="0"/>
              </a:rPr>
              <a:t>SCB har övergår succesivt till BAS och det kommer användas som sysselsättningsmått framåt. Detta innebär att jämförelse bakåt över längre tid bör göras med viss försiktighet. </a:t>
            </a:r>
          </a:p>
          <a:p>
            <a:pPr>
              <a:spcBef>
                <a:spcPts val="300"/>
              </a:spcBef>
              <a:spcAft>
                <a:spcPts val="300"/>
              </a:spcAft>
            </a:pPr>
            <a:r>
              <a:rPr lang="sv-SE" sz="900" dirty="0">
                <a:solidFill>
                  <a:schemeClr val="tx1"/>
                </a:solidFill>
                <a:latin typeface="Montserrat" panose="00000500000000000000" pitchFamily="2" charset="0"/>
              </a:rPr>
              <a:t>Urvalet har gjorts efter SNI-koder där besöksnäringens andel har viktats baserat på turistkronans.</a:t>
            </a:r>
          </a:p>
        </p:txBody>
      </p:sp>
      <p:sp>
        <p:nvSpPr>
          <p:cNvPr id="17" name="Rectangle 5">
            <a:extLst>
              <a:ext uri="{FF2B5EF4-FFF2-40B4-BE49-F238E27FC236}">
                <a16:creationId xmlns:a16="http://schemas.microsoft.com/office/drawing/2014/main" id="{6B57AAD1-0B7D-347E-F4C0-D07DBF80D59D}"/>
              </a:ext>
            </a:extLst>
          </p:cNvPr>
          <p:cNvSpPr/>
          <p:nvPr/>
        </p:nvSpPr>
        <p:spPr>
          <a:xfrm>
            <a:off x="9361846" y="3806700"/>
            <a:ext cx="2406822" cy="278611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2018 2023 ökade antalet sysselsatta i ÖMS med 15 procent.</a:t>
            </a:r>
          </a:p>
          <a:p>
            <a:pPr>
              <a:spcBef>
                <a:spcPts val="300"/>
              </a:spcBef>
              <a:spcAft>
                <a:spcPts val="300"/>
              </a:spcAft>
            </a:pPr>
            <a:r>
              <a:rPr lang="sv-SE" sz="900" dirty="0">
                <a:solidFill>
                  <a:schemeClr val="tx1"/>
                </a:solidFill>
                <a:latin typeface="Montserrat" panose="00000500000000000000" pitchFamily="2" charset="0"/>
              </a:rPr>
              <a:t>Sysselsättningen ökade starkast i Uppsala (19 procent) följt av Östergötland och Örebro (18 procent). </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Mellan åren 2022- 2023 visar samtliga länen en minskad sysselsättning – där Västmanland, och Uppsala uppvisar den svagaste utvecklingen med en minskning  om 17  respektive 16  procent. </a:t>
            </a:r>
          </a:p>
        </p:txBody>
      </p:sp>
      <p:graphicFrame>
        <p:nvGraphicFramePr>
          <p:cNvPr id="3" name="Tabell 2">
            <a:extLst>
              <a:ext uri="{FF2B5EF4-FFF2-40B4-BE49-F238E27FC236}">
                <a16:creationId xmlns:a16="http://schemas.microsoft.com/office/drawing/2014/main" id="{C16F86E9-BBE6-97FB-6499-288CEA35FB1D}"/>
              </a:ext>
            </a:extLst>
          </p:cNvPr>
          <p:cNvGraphicFramePr>
            <a:graphicFrameLocks noGrp="1"/>
          </p:cNvGraphicFramePr>
          <p:nvPr>
            <p:extLst>
              <p:ext uri="{D42A27DB-BD31-4B8C-83A1-F6EECF244321}">
                <p14:modId xmlns:p14="http://schemas.microsoft.com/office/powerpoint/2010/main" val="1047180972"/>
              </p:ext>
            </p:extLst>
          </p:nvPr>
        </p:nvGraphicFramePr>
        <p:xfrm>
          <a:off x="1665172" y="4615546"/>
          <a:ext cx="7218946" cy="1977267"/>
        </p:xfrm>
        <a:graphic>
          <a:graphicData uri="http://schemas.openxmlformats.org/drawingml/2006/table">
            <a:tbl>
              <a:tblPr firstRow="1" bandRow="1"/>
              <a:tblGrid>
                <a:gridCol w="2982268">
                  <a:extLst>
                    <a:ext uri="{9D8B030D-6E8A-4147-A177-3AD203B41FA5}">
                      <a16:colId xmlns:a16="http://schemas.microsoft.com/office/drawing/2014/main" val="796038292"/>
                    </a:ext>
                  </a:extLst>
                </a:gridCol>
                <a:gridCol w="2346034">
                  <a:extLst>
                    <a:ext uri="{9D8B030D-6E8A-4147-A177-3AD203B41FA5}">
                      <a16:colId xmlns:a16="http://schemas.microsoft.com/office/drawing/2014/main" val="3166955190"/>
                    </a:ext>
                  </a:extLst>
                </a:gridCol>
                <a:gridCol w="1890644">
                  <a:extLst>
                    <a:ext uri="{9D8B030D-6E8A-4147-A177-3AD203B41FA5}">
                      <a16:colId xmlns:a16="http://schemas.microsoft.com/office/drawing/2014/main" val="1900620765"/>
                    </a:ext>
                  </a:extLst>
                </a:gridCol>
              </a:tblGrid>
              <a:tr h="364440">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1980416263"/>
                  </a:ext>
                </a:extLst>
              </a:tr>
              <a:tr h="210081">
                <a:tc>
                  <a:txBody>
                    <a:bodyPr/>
                    <a:lstStyle/>
                    <a:p>
                      <a:pPr algn="l" rtl="0" fontAlgn="ctr"/>
                      <a:r>
                        <a:rPr lang="sv-SE" sz="1000" b="0" i="0" u="none" strike="noStrike" dirty="0">
                          <a:solidFill>
                            <a:srgbClr val="000000"/>
                          </a:solidFill>
                          <a:effectLst/>
                          <a:latin typeface="Montserrat" panose="00000500000000000000" pitchFamily="2" charset="0"/>
                        </a:rPr>
                        <a:t>Upp</a:t>
                      </a:r>
                      <a:r>
                        <a:rPr lang="sv-SE" sz="1000" b="0" i="0" u="none" strike="noStrike" kern="1200" dirty="0">
                          <a:solidFill>
                            <a:srgbClr val="000000"/>
                          </a:solidFill>
                          <a:effectLst/>
                          <a:latin typeface="Montserrat" panose="00000500000000000000" pitchFamily="2" charset="0"/>
                          <a:ea typeface="+mn-ea"/>
                          <a:cs typeface="+mn-cs"/>
                        </a:rPr>
                        <a:t>sa</a:t>
                      </a:r>
                      <a:r>
                        <a:rPr lang="sv-SE" sz="1000" b="0" i="0" u="none" strike="noStrike" dirty="0">
                          <a:solidFill>
                            <a:srgbClr val="000000"/>
                          </a:solidFill>
                          <a:effectLst/>
                          <a:latin typeface="Montserrat" panose="00000500000000000000" pitchFamily="2" charset="0"/>
                        </a:rPr>
                        <a:t>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19%</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2065688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0946543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3825874"/>
                  </a:ext>
                </a:extLst>
              </a:tr>
              <a:tr h="234802">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222020161"/>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49333119"/>
                  </a:ext>
                </a:extLst>
              </a:tr>
              <a:tr h="227336">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317058040"/>
                  </a:ext>
                </a:extLst>
              </a:tr>
            </a:tbl>
          </a:graphicData>
        </a:graphic>
      </p:graphicFrame>
      <p:graphicFrame>
        <p:nvGraphicFramePr>
          <p:cNvPr id="5" name="Diagram 4">
            <a:extLst>
              <a:ext uri="{FF2B5EF4-FFF2-40B4-BE49-F238E27FC236}">
                <a16:creationId xmlns:a16="http://schemas.microsoft.com/office/drawing/2014/main" id="{0A751F94-6154-4C85-798B-BD6BB72FB392}"/>
              </a:ext>
            </a:extLst>
          </p:cNvPr>
          <p:cNvGraphicFramePr>
            <a:graphicFrameLocks/>
          </p:cNvGraphicFramePr>
          <p:nvPr>
            <p:extLst>
              <p:ext uri="{D42A27DB-BD31-4B8C-83A1-F6EECF244321}">
                <p14:modId xmlns:p14="http://schemas.microsoft.com/office/powerpoint/2010/main" val="2270185745"/>
              </p:ext>
            </p:extLst>
          </p:nvPr>
        </p:nvGraphicFramePr>
        <p:xfrm>
          <a:off x="1665172" y="1228725"/>
          <a:ext cx="7218946" cy="3326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836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EA4F-DAA2-CB0C-7429-89C75E975BB5}"/>
            </a:ext>
          </a:extLst>
        </p:cNvPr>
        <p:cNvGrpSpPr/>
        <p:nvPr/>
      </p:nvGrpSpPr>
      <p:grpSpPr>
        <a:xfrm>
          <a:off x="0" y="0"/>
          <a:ext cx="0" cy="0"/>
          <a:chOff x="0" y="0"/>
          <a:chExt cx="0" cy="0"/>
        </a:xfrm>
      </p:grpSpPr>
      <p:sp>
        <p:nvSpPr>
          <p:cNvPr id="14" name="Title 6">
            <a:extLst>
              <a:ext uri="{FF2B5EF4-FFF2-40B4-BE49-F238E27FC236}">
                <a16:creationId xmlns:a16="http://schemas.microsoft.com/office/drawing/2014/main" id="{350251D7-0AF2-4358-865F-BF6AD9F07F1C}"/>
              </a:ext>
            </a:extLst>
          </p:cNvPr>
          <p:cNvSpPr>
            <a:spLocks noGrp="1"/>
          </p:cNvSpPr>
          <p:nvPr>
            <p:ph type="title"/>
          </p:nvPr>
        </p:nvSpPr>
        <p:spPr>
          <a:xfrm>
            <a:off x="2208215" y="620712"/>
            <a:ext cx="6773860" cy="618197"/>
          </a:xfrm>
        </p:spPr>
        <p:txBody>
          <a:bodyPr lIns="45720" rIns="45720">
            <a:noAutofit/>
          </a:bodyPr>
          <a:lstStyle/>
          <a:p>
            <a:r>
              <a:rPr lang="sv-SE" dirty="0">
                <a:solidFill>
                  <a:schemeClr val="accent1"/>
                </a:solidFill>
              </a:rPr>
              <a:t>1. Utveckling av antal sysselsatta – (nytt beräkningsätt, BAS)</a:t>
            </a:r>
            <a:endParaRPr lang="en-US" u="sng" dirty="0">
              <a:solidFill>
                <a:schemeClr val="accent1"/>
              </a:solidFill>
            </a:endParaRPr>
          </a:p>
        </p:txBody>
      </p:sp>
      <p:sp>
        <p:nvSpPr>
          <p:cNvPr id="16" name="Rectangle 3">
            <a:extLst>
              <a:ext uri="{FF2B5EF4-FFF2-40B4-BE49-F238E27FC236}">
                <a16:creationId xmlns:a16="http://schemas.microsoft.com/office/drawing/2014/main" id="{65C8769E-5C30-6340-5C68-A2D42B4CD9CF}"/>
              </a:ext>
            </a:extLst>
          </p:cNvPr>
          <p:cNvSpPr/>
          <p:nvPr/>
        </p:nvSpPr>
        <p:spPr>
          <a:xfrm>
            <a:off x="9361846" y="1105023"/>
            <a:ext cx="2406822" cy="2687331"/>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antalet </a:t>
            </a:r>
            <a:r>
              <a:rPr lang="sv-SE" sz="900" dirty="0" err="1">
                <a:solidFill>
                  <a:schemeClr val="tx1"/>
                </a:solidFill>
                <a:latin typeface="Montserrat" panose="00000500000000000000" pitchFamily="2" charset="0"/>
              </a:rPr>
              <a:t>rsysselsatta</a:t>
            </a:r>
            <a:r>
              <a:rPr lang="sv-SE" sz="900" dirty="0">
                <a:solidFill>
                  <a:schemeClr val="tx1"/>
                </a:solidFill>
                <a:latin typeface="Montserrat" panose="00000500000000000000" pitchFamily="2" charset="0"/>
              </a:rPr>
              <a:t> i dagbefolkningen hämtat från SCB:s  register BAS (befolkningens arbetsmarknadsstatus) – vilket är ett delvis annat sätt att räkna än tidigare.  </a:t>
            </a:r>
          </a:p>
          <a:p>
            <a:pPr>
              <a:spcBef>
                <a:spcPts val="300"/>
              </a:spcBef>
              <a:spcAft>
                <a:spcPts val="300"/>
              </a:spcAft>
            </a:pPr>
            <a:r>
              <a:rPr lang="sv-SE" sz="900" dirty="0">
                <a:solidFill>
                  <a:schemeClr val="tx1"/>
                </a:solidFill>
                <a:latin typeface="Montserrat" panose="00000500000000000000" pitchFamily="2" charset="0"/>
              </a:rPr>
              <a:t>I diagrammet visas siffror från BAS från och med 2021 och framåt.</a:t>
            </a:r>
          </a:p>
          <a:p>
            <a:pPr>
              <a:spcBef>
                <a:spcPts val="300"/>
              </a:spcBef>
              <a:spcAft>
                <a:spcPts val="300"/>
              </a:spcAft>
            </a:pPr>
            <a:r>
              <a:rPr lang="sv-SE" sz="900" dirty="0">
                <a:solidFill>
                  <a:schemeClr val="tx1"/>
                </a:solidFill>
                <a:latin typeface="Montserrat" panose="00000500000000000000" pitchFamily="2" charset="0"/>
              </a:rPr>
              <a:t>SCB har övergår succesivt till BAS och det kommer användas som sysselsättningsmått framåt. Detta innebär att jämförelse bakåt över längre tid bör göras med viss försiktighet. </a:t>
            </a:r>
          </a:p>
          <a:p>
            <a:pPr>
              <a:spcBef>
                <a:spcPts val="300"/>
              </a:spcBef>
              <a:spcAft>
                <a:spcPts val="300"/>
              </a:spcAft>
            </a:pPr>
            <a:r>
              <a:rPr lang="sv-SE" sz="900" dirty="0">
                <a:solidFill>
                  <a:schemeClr val="tx1"/>
                </a:solidFill>
                <a:latin typeface="Montserrat" panose="00000500000000000000" pitchFamily="2" charset="0"/>
              </a:rPr>
              <a:t>Urvalet har gjorts efter SNI-koder där besöksnäringens andel har viktats baserat på turistkronan.</a:t>
            </a:r>
          </a:p>
        </p:txBody>
      </p:sp>
      <p:sp>
        <p:nvSpPr>
          <p:cNvPr id="17" name="Rectangle 5">
            <a:extLst>
              <a:ext uri="{FF2B5EF4-FFF2-40B4-BE49-F238E27FC236}">
                <a16:creationId xmlns:a16="http://schemas.microsoft.com/office/drawing/2014/main" id="{F53A2794-452A-B0C8-F7F0-702AF5A19107}"/>
              </a:ext>
            </a:extLst>
          </p:cNvPr>
          <p:cNvSpPr/>
          <p:nvPr/>
        </p:nvSpPr>
        <p:spPr>
          <a:xfrm>
            <a:off x="9361846" y="3941778"/>
            <a:ext cx="2406822" cy="25360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2021 - 2023 ökade antalet sysselsatta i ÖMS med 4 procent.</a:t>
            </a:r>
          </a:p>
          <a:p>
            <a:pPr>
              <a:spcBef>
                <a:spcPts val="300"/>
              </a:spcBef>
              <a:spcAft>
                <a:spcPts val="300"/>
              </a:spcAft>
            </a:pPr>
            <a:r>
              <a:rPr lang="sv-SE" sz="900" dirty="0">
                <a:solidFill>
                  <a:schemeClr val="tx1"/>
                </a:solidFill>
                <a:latin typeface="Montserrat" panose="00000500000000000000" pitchFamily="2" charset="0"/>
              </a:rPr>
              <a:t>Sysselsättningen ökade starkast i Örebro (5 procent) följt av Upsala  (4 procent) .</a:t>
            </a:r>
          </a:p>
          <a:p>
            <a:pPr>
              <a:spcBef>
                <a:spcPts val="300"/>
              </a:spcBef>
              <a:spcAft>
                <a:spcPts val="300"/>
              </a:spcAft>
            </a:pPr>
            <a:r>
              <a:rPr lang="sv-SE" sz="900" dirty="0">
                <a:solidFill>
                  <a:schemeClr val="tx1"/>
                </a:solidFill>
                <a:latin typeface="Montserrat" panose="00000500000000000000" pitchFamily="2" charset="0"/>
              </a:rPr>
              <a:t>Svagast utveckling återfinns i Västmanland  där antalet sysselsatta minskat med 4 procent. </a:t>
            </a:r>
          </a:p>
          <a:p>
            <a:pPr>
              <a:spcBef>
                <a:spcPts val="300"/>
              </a:spcBef>
              <a:spcAft>
                <a:spcPts val="300"/>
              </a:spcAft>
            </a:pPr>
            <a:r>
              <a:rPr lang="sv-SE" sz="900" dirty="0">
                <a:solidFill>
                  <a:schemeClr val="tx1"/>
                </a:solidFill>
                <a:latin typeface="Montserrat" panose="00000500000000000000" pitchFamily="2" charset="0"/>
              </a:rPr>
              <a:t>Mellan år 2022 och 2023 är det små skillnader för samtliga län utom Västmanland, som minskat med 10 procent. </a:t>
            </a:r>
          </a:p>
        </p:txBody>
      </p:sp>
      <p:graphicFrame>
        <p:nvGraphicFramePr>
          <p:cNvPr id="3" name="Tabell 2">
            <a:extLst>
              <a:ext uri="{FF2B5EF4-FFF2-40B4-BE49-F238E27FC236}">
                <a16:creationId xmlns:a16="http://schemas.microsoft.com/office/drawing/2014/main" id="{7C46797B-19A5-FF7F-29EA-E9D6E4505E5D}"/>
              </a:ext>
            </a:extLst>
          </p:cNvPr>
          <p:cNvGraphicFramePr>
            <a:graphicFrameLocks noGrp="1"/>
          </p:cNvGraphicFramePr>
          <p:nvPr>
            <p:extLst>
              <p:ext uri="{D42A27DB-BD31-4B8C-83A1-F6EECF244321}">
                <p14:modId xmlns:p14="http://schemas.microsoft.com/office/powerpoint/2010/main" val="2042841168"/>
              </p:ext>
            </p:extLst>
          </p:nvPr>
        </p:nvGraphicFramePr>
        <p:xfrm>
          <a:off x="1665172" y="4615546"/>
          <a:ext cx="7218946" cy="1977267"/>
        </p:xfrm>
        <a:graphic>
          <a:graphicData uri="http://schemas.openxmlformats.org/drawingml/2006/table">
            <a:tbl>
              <a:tblPr firstRow="1" bandRow="1"/>
              <a:tblGrid>
                <a:gridCol w="2982268">
                  <a:extLst>
                    <a:ext uri="{9D8B030D-6E8A-4147-A177-3AD203B41FA5}">
                      <a16:colId xmlns:a16="http://schemas.microsoft.com/office/drawing/2014/main" val="796038292"/>
                    </a:ext>
                  </a:extLst>
                </a:gridCol>
                <a:gridCol w="2346034">
                  <a:extLst>
                    <a:ext uri="{9D8B030D-6E8A-4147-A177-3AD203B41FA5}">
                      <a16:colId xmlns:a16="http://schemas.microsoft.com/office/drawing/2014/main" val="3166955190"/>
                    </a:ext>
                  </a:extLst>
                </a:gridCol>
                <a:gridCol w="1890644">
                  <a:extLst>
                    <a:ext uri="{9D8B030D-6E8A-4147-A177-3AD203B41FA5}">
                      <a16:colId xmlns:a16="http://schemas.microsoft.com/office/drawing/2014/main" val="1900620765"/>
                    </a:ext>
                  </a:extLst>
                </a:gridCol>
              </a:tblGrid>
              <a:tr h="364440">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2021-2023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1980416263"/>
                  </a:ext>
                </a:extLst>
              </a:tr>
              <a:tr h="210081">
                <a:tc>
                  <a:txBody>
                    <a:bodyPr/>
                    <a:lstStyle/>
                    <a:p>
                      <a:pPr algn="l" rtl="0" fontAlgn="ctr"/>
                      <a:r>
                        <a:rPr lang="sv-SE" sz="1000" b="0" i="0" u="none" strike="noStrike" dirty="0">
                          <a:solidFill>
                            <a:srgbClr val="000000"/>
                          </a:solidFill>
                          <a:effectLst/>
                          <a:latin typeface="Montserrat" panose="00000500000000000000" pitchFamily="2" charset="0"/>
                        </a:rPr>
                        <a:t>Upp</a:t>
                      </a:r>
                      <a:r>
                        <a:rPr lang="sv-SE" sz="1000" b="0" i="0" u="none" strike="noStrike" kern="1200" dirty="0">
                          <a:solidFill>
                            <a:srgbClr val="000000"/>
                          </a:solidFill>
                          <a:effectLst/>
                          <a:latin typeface="Montserrat" panose="00000500000000000000" pitchFamily="2" charset="0"/>
                          <a:ea typeface="+mn-ea"/>
                          <a:cs typeface="+mn-cs"/>
                        </a:rPr>
                        <a:t>sa</a:t>
                      </a:r>
                      <a:r>
                        <a:rPr lang="sv-SE" sz="1000" b="0" i="0" u="none" strike="noStrike" dirty="0">
                          <a:solidFill>
                            <a:srgbClr val="000000"/>
                          </a:solidFill>
                          <a:effectLst/>
                          <a:latin typeface="Montserrat" panose="00000500000000000000" pitchFamily="2" charset="0"/>
                        </a:rPr>
                        <a:t>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2065688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0946543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3825874"/>
                  </a:ext>
                </a:extLst>
              </a:tr>
              <a:tr h="234802">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222020161"/>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49333119"/>
                  </a:ext>
                </a:extLst>
              </a:tr>
              <a:tr h="227336">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317058040"/>
                  </a:ext>
                </a:extLst>
              </a:tr>
            </a:tbl>
          </a:graphicData>
        </a:graphic>
      </p:graphicFrame>
      <p:graphicFrame>
        <p:nvGraphicFramePr>
          <p:cNvPr id="2" name="Diagram 1">
            <a:extLst>
              <a:ext uri="{FF2B5EF4-FFF2-40B4-BE49-F238E27FC236}">
                <a16:creationId xmlns:a16="http://schemas.microsoft.com/office/drawing/2014/main" id="{5F0D96A6-027B-4F1C-AC14-CDFD6684A2F1}"/>
              </a:ext>
            </a:extLst>
          </p:cNvPr>
          <p:cNvGraphicFramePr>
            <a:graphicFrameLocks/>
          </p:cNvGraphicFramePr>
          <p:nvPr>
            <p:extLst>
              <p:ext uri="{D42A27DB-BD31-4B8C-83A1-F6EECF244321}">
                <p14:modId xmlns:p14="http://schemas.microsoft.com/office/powerpoint/2010/main" val="2808636224"/>
              </p:ext>
            </p:extLst>
          </p:nvPr>
        </p:nvGraphicFramePr>
        <p:xfrm>
          <a:off x="1665173" y="1337733"/>
          <a:ext cx="7218945" cy="3208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2282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2. Utveckling av nettoomsättning</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532825" y="1268746"/>
            <a:ext cx="2657401" cy="216025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nettoomsättning för företag verksamma inom de SNI-koder som använts för att avgränsa besöksnäring. </a:t>
            </a:r>
          </a:p>
          <a:p>
            <a:pPr>
              <a:spcBef>
                <a:spcPts val="300"/>
              </a:spcBef>
              <a:spcAft>
                <a:spcPts val="300"/>
              </a:spcAft>
            </a:pPr>
            <a:r>
              <a:rPr lang="sv-SE" sz="900" dirty="0">
                <a:solidFill>
                  <a:schemeClr val="tx1"/>
                </a:solidFill>
                <a:latin typeface="Montserrat" panose="00000500000000000000" pitchFamily="2" charset="0"/>
              </a:rPr>
              <a:t>Med nettoomsättning avses intäkter från företagens huvudsakliga rörelse för sålda varor och utförda tjänster. Den nettoomsättning som publiceras är exklusive punktskatter och samt justerad för merchanting (d.v.s. intäkter från varor som såväl tillverkas/köps som säljs utomlands utan att passera rikets gränser har räknats bort).</a:t>
            </a:r>
          </a:p>
          <a:p>
            <a:pPr>
              <a:spcBef>
                <a:spcPts val="300"/>
              </a:spcBef>
              <a:spcAft>
                <a:spcPts val="300"/>
              </a:spcAft>
            </a:pPr>
            <a:r>
              <a:rPr lang="sv-SE" sz="900" dirty="0">
                <a:solidFill>
                  <a:schemeClr val="tx1"/>
                </a:solidFill>
                <a:latin typeface="Montserrat" panose="00000500000000000000" pitchFamily="2" charset="0"/>
              </a:rPr>
              <a:t>Data hämtas från SCB företagsregister</a:t>
            </a:r>
          </a:p>
        </p:txBody>
      </p:sp>
      <p:sp>
        <p:nvSpPr>
          <p:cNvPr id="10" name="Rectangle 5">
            <a:extLst>
              <a:ext uri="{FF2B5EF4-FFF2-40B4-BE49-F238E27FC236}">
                <a16:creationId xmlns:a16="http://schemas.microsoft.com/office/drawing/2014/main" id="{22D91472-91EE-3346-69D5-F9939EF0609A}"/>
              </a:ext>
            </a:extLst>
          </p:cNvPr>
          <p:cNvSpPr/>
          <p:nvPr/>
        </p:nvSpPr>
        <p:spPr>
          <a:xfrm>
            <a:off x="9532825" y="3644738"/>
            <a:ext cx="2296623" cy="274911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2018-2023 minskade omsättningen i Östra Mellansveriges besöksnäring med 13 procent. </a:t>
            </a:r>
          </a:p>
          <a:p>
            <a:pPr>
              <a:spcBef>
                <a:spcPts val="300"/>
              </a:spcBef>
              <a:spcAft>
                <a:spcPts val="300"/>
              </a:spcAft>
            </a:pPr>
            <a:r>
              <a:rPr lang="sv-SE" sz="900" dirty="0">
                <a:solidFill>
                  <a:schemeClr val="tx1"/>
                </a:solidFill>
                <a:latin typeface="Montserrat" panose="00000500000000000000" pitchFamily="2" charset="0"/>
              </a:rPr>
              <a:t>Minskningen har varit störst i Södermanland, följt av Uppsala och Västmanland. </a:t>
            </a:r>
          </a:p>
          <a:p>
            <a:pPr>
              <a:spcBef>
                <a:spcPts val="300"/>
              </a:spcBef>
              <a:spcAft>
                <a:spcPts val="300"/>
              </a:spcAft>
            </a:pPr>
            <a:r>
              <a:rPr lang="sv-SE" sz="900" dirty="0">
                <a:solidFill>
                  <a:schemeClr val="tx1"/>
                </a:solidFill>
                <a:latin typeface="Montserrat" panose="00000500000000000000" pitchFamily="2" charset="0"/>
              </a:rPr>
              <a:t>Utifrån den definition och mätmetod som används uppgick omsättningen till 21,6 miljarder SEK 2023 i ÖMS. Det motsvarar en minskning på 28 procent jämfört med föregående år. </a:t>
            </a: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extLst>
              <p:ext uri="{D42A27DB-BD31-4B8C-83A1-F6EECF244321}">
                <p14:modId xmlns:p14="http://schemas.microsoft.com/office/powerpoint/2010/main" val="4115294625"/>
              </p:ext>
            </p:extLst>
          </p:nvPr>
        </p:nvGraphicFramePr>
        <p:xfrm>
          <a:off x="1771649" y="4362003"/>
          <a:ext cx="7423721" cy="1982151"/>
        </p:xfrm>
        <a:graphic>
          <a:graphicData uri="http://schemas.openxmlformats.org/drawingml/2006/table">
            <a:tbl>
              <a:tblPr firstRow="1" bandRow="1"/>
              <a:tblGrid>
                <a:gridCol w="3072569">
                  <a:extLst>
                    <a:ext uri="{9D8B030D-6E8A-4147-A177-3AD203B41FA5}">
                      <a16:colId xmlns:a16="http://schemas.microsoft.com/office/drawing/2014/main" val="2286507683"/>
                    </a:ext>
                  </a:extLst>
                </a:gridCol>
                <a:gridCol w="2256956">
                  <a:extLst>
                    <a:ext uri="{9D8B030D-6E8A-4147-A177-3AD203B41FA5}">
                      <a16:colId xmlns:a16="http://schemas.microsoft.com/office/drawing/2014/main" val="2030008174"/>
                    </a:ext>
                  </a:extLst>
                </a:gridCol>
                <a:gridCol w="2094196">
                  <a:extLst>
                    <a:ext uri="{9D8B030D-6E8A-4147-A177-3AD203B41FA5}">
                      <a16:colId xmlns:a16="http://schemas.microsoft.com/office/drawing/2014/main" val="2903435279"/>
                    </a:ext>
                  </a:extLst>
                </a:gridCol>
              </a:tblGrid>
              <a:tr h="286197">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-36%</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-38%</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-17%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-13%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-28%</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D2874863-E38D-C37B-64F2-AEA0D696D3C5}"/>
              </a:ext>
            </a:extLst>
          </p:cNvPr>
          <p:cNvGraphicFramePr>
            <a:graphicFrameLocks/>
          </p:cNvGraphicFramePr>
          <p:nvPr>
            <p:extLst>
              <p:ext uri="{D42A27DB-BD31-4B8C-83A1-F6EECF244321}">
                <p14:modId xmlns:p14="http://schemas.microsoft.com/office/powerpoint/2010/main" val="47048428"/>
              </p:ext>
            </p:extLst>
          </p:nvPr>
        </p:nvGraphicFramePr>
        <p:xfrm>
          <a:off x="1771649" y="1168400"/>
          <a:ext cx="7423721" cy="3107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35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3. Utveckling av antalet arbetsställen</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497366" y="1244281"/>
            <a:ext cx="2197330" cy="206681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arbetsställen inom de SNI-koder som här definierar besöksnäring. </a:t>
            </a:r>
          </a:p>
          <a:p>
            <a:pPr>
              <a:spcBef>
                <a:spcPts val="300"/>
              </a:spcBef>
              <a:spcAft>
                <a:spcPts val="300"/>
              </a:spcAft>
            </a:pPr>
            <a:r>
              <a:rPr lang="sv-SE" sz="900" dirty="0">
                <a:solidFill>
                  <a:schemeClr val="tx1"/>
                </a:solidFill>
                <a:latin typeface="Montserrat" panose="00000500000000000000" pitchFamily="2" charset="0"/>
              </a:rPr>
              <a:t>Statiken omfattar samtliga företagsformer och rymmer även verksamheter som har sitt huvudkontor utanför något av de fem län</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Data är hämtad från SCBs företagsregister.  	.</a:t>
            </a:r>
          </a:p>
        </p:txBody>
      </p:sp>
      <p:sp>
        <p:nvSpPr>
          <p:cNvPr id="10" name="Rectangle 5">
            <a:extLst>
              <a:ext uri="{FF2B5EF4-FFF2-40B4-BE49-F238E27FC236}">
                <a16:creationId xmlns:a16="http://schemas.microsoft.com/office/drawing/2014/main" id="{22D91472-91EE-3346-69D5-F9939EF0609A}"/>
              </a:ext>
            </a:extLst>
          </p:cNvPr>
          <p:cNvSpPr/>
          <p:nvPr/>
        </p:nvSpPr>
        <p:spPr>
          <a:xfrm>
            <a:off x="9497366" y="3708063"/>
            <a:ext cx="2097690" cy="238338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att antalet arbetsställen har minskat  med 12 procent mellan 2018 och 2023, </a:t>
            </a:r>
          </a:p>
          <a:p>
            <a:pPr>
              <a:spcBef>
                <a:spcPts val="300"/>
              </a:spcBef>
              <a:spcAft>
                <a:spcPts val="300"/>
              </a:spcAft>
            </a:pPr>
            <a:r>
              <a:rPr lang="sv-SE" sz="900" dirty="0">
                <a:solidFill>
                  <a:schemeClr val="tx1"/>
                </a:solidFill>
                <a:latin typeface="Montserrat" panose="00000500000000000000" pitchFamily="2" charset="0"/>
              </a:rPr>
              <a:t>Minskningen är relativt jämn mellan länen. </a:t>
            </a:r>
          </a:p>
          <a:p>
            <a:pPr>
              <a:spcBef>
                <a:spcPts val="300"/>
              </a:spcBef>
              <a:spcAft>
                <a:spcPts val="300"/>
              </a:spcAft>
            </a:pPr>
            <a:r>
              <a:rPr lang="sv-SE" sz="900" dirty="0">
                <a:solidFill>
                  <a:schemeClr val="tx1"/>
                </a:solidFill>
                <a:latin typeface="Montserrat" panose="00000500000000000000" pitchFamily="2" charset="0"/>
              </a:rPr>
              <a:t>Mellan år 2022 och 2023 har antalet arbetsställen minskat i samtliga län, med 1 procent totalt, med små skillnader mellan de fem länen. </a:t>
            </a: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nvGraphicFramePr>
        <p:xfrm>
          <a:off x="1771650" y="4362003"/>
          <a:ext cx="7372349" cy="1982151"/>
        </p:xfrm>
        <a:graphic>
          <a:graphicData uri="http://schemas.openxmlformats.org/drawingml/2006/table">
            <a:tbl>
              <a:tblPr firstRow="1" bandRow="1"/>
              <a:tblGrid>
                <a:gridCol w="3051307">
                  <a:extLst>
                    <a:ext uri="{9D8B030D-6E8A-4147-A177-3AD203B41FA5}">
                      <a16:colId xmlns:a16="http://schemas.microsoft.com/office/drawing/2014/main" val="2286507683"/>
                    </a:ext>
                  </a:extLst>
                </a:gridCol>
                <a:gridCol w="1816038">
                  <a:extLst>
                    <a:ext uri="{9D8B030D-6E8A-4147-A177-3AD203B41FA5}">
                      <a16:colId xmlns:a16="http://schemas.microsoft.com/office/drawing/2014/main" val="2030008174"/>
                    </a:ext>
                  </a:extLst>
                </a:gridCol>
                <a:gridCol w="2505004">
                  <a:extLst>
                    <a:ext uri="{9D8B030D-6E8A-4147-A177-3AD203B41FA5}">
                      <a16:colId xmlns:a16="http://schemas.microsoft.com/office/drawing/2014/main" val="2903435279"/>
                    </a:ext>
                  </a:extLst>
                </a:gridCol>
              </a:tblGrid>
              <a:tr h="286197">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-10%</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E68D380F-20B5-4234-AE5E-25E4B629B429}"/>
              </a:ext>
            </a:extLst>
          </p:cNvPr>
          <p:cNvGraphicFramePr>
            <a:graphicFrameLocks/>
          </p:cNvGraphicFramePr>
          <p:nvPr/>
        </p:nvGraphicFramePr>
        <p:xfrm>
          <a:off x="1771650" y="1244282"/>
          <a:ext cx="7372349" cy="2963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21500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4. Antal nystartade företag</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104671" y="1253906"/>
            <a:ext cx="2389835" cy="1778052"/>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Data visar antalet nystartade företag mellan 2018 och 2024.</a:t>
            </a:r>
          </a:p>
          <a:p>
            <a:pPr>
              <a:spcBef>
                <a:spcPts val="300"/>
              </a:spcBef>
              <a:spcAft>
                <a:spcPts val="300"/>
              </a:spcAft>
            </a:pPr>
            <a:r>
              <a:rPr lang="sv-SE" sz="900" dirty="0">
                <a:solidFill>
                  <a:schemeClr val="tx1"/>
                </a:solidFill>
                <a:latin typeface="Montserrat" panose="00000500000000000000" pitchFamily="2" charset="0"/>
              </a:rPr>
              <a:t>Data hämtas från Tillväxtanalys. </a:t>
            </a:r>
          </a:p>
          <a:p>
            <a:pPr>
              <a:spcBef>
                <a:spcPts val="300"/>
              </a:spcBef>
              <a:spcAft>
                <a:spcPts val="300"/>
              </a:spcAft>
            </a:pPr>
            <a:r>
              <a:rPr lang="sv-SE" sz="900" dirty="0">
                <a:solidFill>
                  <a:schemeClr val="tx1"/>
                </a:solidFill>
                <a:latin typeface="Montserrat" panose="00000500000000000000" pitchFamily="2" charset="0"/>
              </a:rPr>
              <a:t>Samma SNI-koder har använts, samt andelsberäknats utifrån turistkronan. Statistiken rymmer samtliga företagsformer. </a:t>
            </a:r>
          </a:p>
          <a:p>
            <a:pPr>
              <a:spcBef>
                <a:spcPts val="300"/>
              </a:spcBef>
              <a:spcAft>
                <a:spcPts val="300"/>
              </a:spcAft>
            </a:pPr>
            <a:endParaRPr lang="sv-SE" sz="900" dirty="0"/>
          </a:p>
        </p:txBody>
      </p:sp>
      <p:sp>
        <p:nvSpPr>
          <p:cNvPr id="10" name="Rectangle 5">
            <a:extLst>
              <a:ext uri="{FF2B5EF4-FFF2-40B4-BE49-F238E27FC236}">
                <a16:creationId xmlns:a16="http://schemas.microsoft.com/office/drawing/2014/main" id="{22D91472-91EE-3346-69D5-F9939EF0609A}"/>
              </a:ext>
            </a:extLst>
          </p:cNvPr>
          <p:cNvSpPr/>
          <p:nvPr/>
        </p:nvSpPr>
        <p:spPr>
          <a:xfrm>
            <a:off x="9104670" y="3641298"/>
            <a:ext cx="2389835" cy="283076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Antalet nystartade företag per år har totalt minskat med 33 procent under perioden 2013-2023.</a:t>
            </a:r>
          </a:p>
          <a:p>
            <a:pPr>
              <a:spcBef>
                <a:spcPts val="300"/>
              </a:spcBef>
              <a:spcAft>
                <a:spcPts val="300"/>
              </a:spcAft>
            </a:pPr>
            <a:r>
              <a:rPr lang="sv-SE" sz="900" dirty="0">
                <a:solidFill>
                  <a:schemeClr val="tx1"/>
                </a:solidFill>
                <a:latin typeface="Montserrat" panose="00000500000000000000" pitchFamily="2" charset="0"/>
              </a:rPr>
              <a:t>Största minskningen har skett i Östergötland.</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Under 2023-2024 har det skett en total ökning med 2 procent. </a:t>
            </a:r>
          </a:p>
          <a:p>
            <a:pPr>
              <a:spcBef>
                <a:spcPts val="300"/>
              </a:spcBef>
              <a:spcAft>
                <a:spcPts val="300"/>
              </a:spcAft>
            </a:pPr>
            <a:r>
              <a:rPr lang="sv-SE" sz="900" dirty="0">
                <a:solidFill>
                  <a:schemeClr val="tx1"/>
                </a:solidFill>
                <a:latin typeface="Montserrat" panose="00000500000000000000" pitchFamily="2" charset="0"/>
              </a:rPr>
              <a:t>Det varierar mellan om det skett en ökning eller minskning, där störst ökning skett i Södermanland och störst minskning i Östergötland.</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Antalet företag är fortfarande är fortfarande inte tillbaka på nivåerna före pandemin. </a:t>
            </a:r>
          </a:p>
          <a:p>
            <a:pPr>
              <a:spcBef>
                <a:spcPts val="300"/>
              </a:spcBef>
              <a:spcAft>
                <a:spcPts val="300"/>
              </a:spcAft>
            </a:pPr>
            <a:endParaRPr lang="sv-SE" sz="900" dirty="0">
              <a:highlight>
                <a:srgbClr val="FFFF00"/>
              </a:highlight>
            </a:endParaRP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extLst>
              <p:ext uri="{D42A27DB-BD31-4B8C-83A1-F6EECF244321}">
                <p14:modId xmlns:p14="http://schemas.microsoft.com/office/powerpoint/2010/main" val="4176804647"/>
              </p:ext>
            </p:extLst>
          </p:nvPr>
        </p:nvGraphicFramePr>
        <p:xfrm>
          <a:off x="1771650" y="4362003"/>
          <a:ext cx="6953250" cy="2038799"/>
        </p:xfrm>
        <a:graphic>
          <a:graphicData uri="http://schemas.openxmlformats.org/drawingml/2006/table">
            <a:tbl>
              <a:tblPr firstRow="1" bandRow="1"/>
              <a:tblGrid>
                <a:gridCol w="2877848">
                  <a:extLst>
                    <a:ext uri="{9D8B030D-6E8A-4147-A177-3AD203B41FA5}">
                      <a16:colId xmlns:a16="http://schemas.microsoft.com/office/drawing/2014/main" val="2286507683"/>
                    </a:ext>
                  </a:extLst>
                </a:gridCol>
                <a:gridCol w="2113924">
                  <a:extLst>
                    <a:ext uri="{9D8B030D-6E8A-4147-A177-3AD203B41FA5}">
                      <a16:colId xmlns:a16="http://schemas.microsoft.com/office/drawing/2014/main" val="2030008174"/>
                    </a:ext>
                  </a:extLst>
                </a:gridCol>
                <a:gridCol w="1961478">
                  <a:extLst>
                    <a:ext uri="{9D8B030D-6E8A-4147-A177-3AD203B41FA5}">
                      <a16:colId xmlns:a16="http://schemas.microsoft.com/office/drawing/2014/main" val="2903435279"/>
                    </a:ext>
                  </a:extLst>
                </a:gridCol>
              </a:tblGrid>
              <a:tr h="342845">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2023-2024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6%</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-30%</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-34%</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67DAB9E7-EED8-48E9-8B45-F91639254671}"/>
              </a:ext>
            </a:extLst>
          </p:cNvPr>
          <p:cNvGraphicFramePr>
            <a:graphicFrameLocks/>
          </p:cNvGraphicFramePr>
          <p:nvPr>
            <p:extLst>
              <p:ext uri="{D42A27DB-BD31-4B8C-83A1-F6EECF244321}">
                <p14:modId xmlns:p14="http://schemas.microsoft.com/office/powerpoint/2010/main" val="3290068513"/>
              </p:ext>
            </p:extLst>
          </p:nvPr>
        </p:nvGraphicFramePr>
        <p:xfrm>
          <a:off x="1771651" y="1051964"/>
          <a:ext cx="6953250" cy="3223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9948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WSP Mall Mörk.pptx" id="{88EB3B19-E95A-43F0-BF00-FCA76693FB1E}" vid="{7132F8E9-04D8-4E0D-87C1-6B8BBD649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VSWSDocProjName xmlns="http://schemas.microsoft.com/sharepoint/v3">Indikatorer besöksnäring ÖMS 2023</PVSWSDocProjName>
    <PVSWSDocAssignNr xmlns="http://schemas.microsoft.com/sharepoint/v3">10355052</PVSWSDocAssignNr>
    <PVSWSDocAssignmentResponsible xmlns="http://schemas.microsoft.com/sharepoint/v3">Lindquist, Pär</PVSWSDocAssignmentResponsible>
    <PVSWSDocName xmlns="http://schemas.microsoft.com/sharepoint/v3">Indikatorer_240521_ÖMS</PVSWSDocName>
    <PVSWSDocItemVersion xmlns="http://schemas.microsoft.com/sharepoint/v3">0.12</PVSWSDocItemVersion>
    <PVSWSDocEstablishBy xmlns="http://schemas.microsoft.com/sharepoint/v3" xsi:nil="true"/>
    <PVSWSDocStatus xmlns="http://schemas.microsoft.com/sharepoint/v3" xsi:nil="true"/>
    <PVSWSDocToolProcess xmlns="http://schemas.microsoft.com/sharepoint/v3" xsi:nil="true"/>
    <PVSWSDocChangeLabel xmlns="http://schemas.microsoft.com/sharepoint/v3" xsi:nil="true"/>
    <PVSWSDocToolModifiedBy xmlns="http://schemas.microsoft.com/sharepoint/v3" xsi:nil="true"/>
    <PVSWSDocType xmlns="http://schemas.microsoft.com/sharepoint/v3" xsi:nil="true"/>
    <PVSWSDocLocation xmlns="http://schemas.microsoft.com/sharepoint/v3" xsi:nil="true"/>
    <PVSWSDocRevDate xmlns="http://schemas.microsoft.com/sharepoint/v3" xsi:nil="true"/>
    <PVSWSDocToolName xmlns="http://schemas.microsoft.com/sharepoint/v3" xsi:nil="true"/>
    <PVSWSDocAssign2 xmlns="http://schemas.microsoft.com/sharepoint/v3" xsi:nil="true"/>
    <PVSWSDocAssign3 xmlns="http://schemas.microsoft.com/sharepoint/v3" xsi:nil="true"/>
    <PVSWSDocApproveBy xmlns="http://schemas.microsoft.com/sharepoint/v3" xsi:nil="true"/>
    <PVSWSDocCompany xmlns="http://schemas.microsoft.com/sharepoint/v3">WSP Sverige AB</PVSWSDocCompany>
    <PVSWSDocAssign1 xmlns="http://schemas.microsoft.com/sharepoint/v3" xsi:nil="true"/>
    <PVSWSDocDate xmlns="http://schemas.microsoft.com/sharepoint/v3">2023-05-14T22:00:00+00:00</PVSWSDocDate>
    <PVSWSDocAssignment xmlns="http://schemas.microsoft.com/sharepoint/v3">Indikatorer besöksnäring ÖMS 2023</PVSWSDocAssignment>
    <PVSWSDocAssign4 xmlns="http://schemas.microsoft.com/sharepoint/v3" xsi:nil="true"/>
    <PVSWSDocRevBy xmlns="http://schemas.microsoft.com/sharepoint/v3" xsi:nil="true"/>
    <PVSWSDocToolResponsible xmlns="http://schemas.microsoft.com/sharepoint/v3" xsi:nil="true"/>
    <PVSWSDocPhase xmlns="http://schemas.microsoft.com/sharepoint/v3" xsi:nil="true"/>
    <PVSWSDocToolVersion xmlns="http://schemas.microsoft.com/sharepoint/v3" xsi:nil="true"/>
    <PVSWSDocToolPublished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Standarddokument" ma:contentTypeID="0x010100F3AFF667EC9D4557811DA86F1C6D7EFB003642240DB79B50488947BECA43546C92" ma:contentTypeVersion="0" ma:contentTypeDescription="" ma:contentTypeScope="" ma:versionID="7ecc5de07edee8b34e0f30ea3c5fba40">
  <xsd:schema xmlns:xsd="http://www.w3.org/2001/XMLSchema" xmlns:xs="http://www.w3.org/2001/XMLSchema" xmlns:p="http://schemas.microsoft.com/office/2006/metadata/properties" xmlns:ns1="http://schemas.microsoft.com/sharepoint/v3" targetNamespace="http://schemas.microsoft.com/office/2006/metadata/properties" ma:root="true" ma:fieldsID="5e68bd9b56af92a1db0cfe5d99e01241" ns1:_="">
    <xsd:import namespace="http://schemas.microsoft.com/sharepoint/v3"/>
    <xsd:element name="properties">
      <xsd:complexType>
        <xsd:sequence>
          <xsd:element name="documentManagement">
            <xsd:complexType>
              <xsd:all>
                <xsd:element ref="ns1:PVSWSDocName" minOccurs="0"/>
                <xsd:element ref="ns1:PVSWSDocAssign1" minOccurs="0"/>
                <xsd:element ref="ns1:PVSWSDocAssign2" minOccurs="0"/>
                <xsd:element ref="ns1:PVSWSDocAssign3" minOccurs="0"/>
                <xsd:element ref="ns1:PVSWSDocAssign4" minOccurs="0"/>
                <xsd:element ref="ns1:PVSWSDocDate" minOccurs="0"/>
                <xsd:element ref="ns1:PVSWSDocEstablishBy" minOccurs="0"/>
                <xsd:element ref="ns1:PVSWSDocType" minOccurs="0"/>
                <xsd:element ref="ns1:PVSWSDocPhase" minOccurs="0"/>
                <xsd:element ref="ns1:PVSWSDocStatus" minOccurs="0"/>
                <xsd:element ref="ns1:PVSWSDocRevBy" minOccurs="0"/>
                <xsd:element ref="ns1:PVSWSDocApproveBy" minOccurs="0"/>
                <xsd:element ref="ns1:PVSWSDocLocation" minOccurs="0"/>
                <xsd:element ref="ns1:PVSWSDocRevDate" minOccurs="0"/>
                <xsd:element ref="ns1:PVSWSDocChangeLabel" minOccurs="0"/>
                <xsd:element ref="ns1:PVSWSDocAssignment" minOccurs="0"/>
                <xsd:element ref="ns1:PVSWSDocAssignNr" minOccurs="0"/>
                <xsd:element ref="ns1:PVSWSDocAssignmentResponsible" minOccurs="0"/>
                <xsd:element ref="ns1:PVSWSDocCompany" minOccurs="0"/>
                <xsd:element ref="ns1:PVSWSDocItemVersion" minOccurs="0"/>
                <xsd:element ref="ns1:PVSWSDocProjName" minOccurs="0"/>
                <xsd:element ref="ns1:PVSWSDocToolName" minOccurs="0"/>
                <xsd:element ref="ns1:PVSWSDocToolVersion" minOccurs="0"/>
                <xsd:element ref="ns1:PVSWSDocToolPublishedDate" minOccurs="0"/>
                <xsd:element ref="ns1:PVSWSDocToolResponsible" minOccurs="0"/>
                <xsd:element ref="ns1:PVSWSDocToolModifiedBy" minOccurs="0"/>
                <xsd:element ref="ns1:PVSWSDocToolProc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VSWSDocName" ma:index="8" nillable="true" ma:displayName="Dokumentnamn" ma:description="" ma:hidden="true" ma:internalName="PVSWSDocName" ma:readOnly="false">
      <xsd:simpleType>
        <xsd:restriction base="dms:Text"/>
      </xsd:simpleType>
    </xsd:element>
    <xsd:element name="PVSWSDocAssign1" ma:index="9" nillable="true" ma:displayName="Titel" ma:description="" ma:internalName="PVSWSDocAssign1" ma:readOnly="false">
      <xsd:simpleType>
        <xsd:restriction base="dms:Text"/>
      </xsd:simpleType>
    </xsd:element>
    <xsd:element name="PVSWSDocAssign2" ma:index="10" nillable="true" ma:displayName="Titel rad 2" ma:description="" ma:internalName="PVSWSDocAssign2" ma:readOnly="false">
      <xsd:simpleType>
        <xsd:restriction base="dms:Text"/>
      </xsd:simpleType>
    </xsd:element>
    <xsd:element name="PVSWSDocAssign3" ma:index="11" nillable="true" ma:displayName="Titel rad 3" ma:description="" ma:internalName="PVSWSDocAssign3" ma:readOnly="false">
      <xsd:simpleType>
        <xsd:restriction base="dms:Text"/>
      </xsd:simpleType>
    </xsd:element>
    <xsd:element name="PVSWSDocAssign4" ma:index="12" nillable="true" ma:displayName="Titel rad 4" ma:description="" ma:internalName="PVSWSDocAssign4" ma:readOnly="false">
      <xsd:simpleType>
        <xsd:restriction base="dms:Text"/>
      </xsd:simpleType>
    </xsd:element>
    <xsd:element name="PVSWSDocDate" ma:index="13" nillable="true" ma:displayName="Datum" ma:default="[today]" ma:description="" ma:format="DateOnly" ma:internalName="PVSWSDocDate">
      <xsd:simpleType>
        <xsd:restriction base="dms:DateTime"/>
      </xsd:simpleType>
    </xsd:element>
    <xsd:element name="PVSWSDocEstablishBy" ma:index="14" nillable="true" ma:displayName="Författare" ma:description="" ma:internalName="PVSWSDocEstablishBy" ma:readOnly="false">
      <xsd:simpleType>
        <xsd:restriction base="dms:Text"/>
      </xsd:simpleType>
    </xsd:element>
    <xsd:element name="PVSWSDocType" ma:index="15" nillable="true" ma:displayName="Dokumenttyp" ma:default="" ma:description="" ma:format="Dropdown" ma:internalName="PVSWSDocType">
      <xsd:simpleType>
        <xsd:restriction base="dms:Choice">
          <xsd:enumeration value="Rapport"/>
          <xsd:enumeration value="Administrativa föreskrifter"/>
          <xsd:enumeration value="Avtal och kontrakt"/>
          <xsd:enumeration value="Beräkningar"/>
          <xsd:enumeration value="Bilder"/>
          <xsd:enumeration value="Korrespondens"/>
          <xsd:enumeration value="Beskrivningar"/>
          <xsd:enumeration value="Ekonomi"/>
          <xsd:enumeration value="Handlingsförteckning"/>
          <xsd:enumeration value="Listor"/>
          <xsd:enumeration value="Mallar och instruktioner"/>
          <xsd:enumeration value="Mängdförteckning"/>
          <xsd:enumeration value="Organisation"/>
          <xsd:enumeration value="PM"/>
          <xsd:enumeration value="Mötesdokument"/>
          <xsd:enumeration value="Ritningsförteckning"/>
          <xsd:enumeration value="Styrande dokument"/>
          <xsd:enumeration value="Skiss"/>
          <xsd:enumeration value="Teknisk beskrivning"/>
          <xsd:enumeration value="Tidplaner"/>
          <xsd:enumeration value="Upphandling"/>
          <xsd:enumeration value="Utlåtanden och granskning"/>
        </xsd:restriction>
      </xsd:simpleType>
    </xsd:element>
    <xsd:element name="PVSWSDocPhase" ma:index="16" nillable="true" ma:displayName="Skede" ma:default="" ma:description="" ma:format="Dropdown" ma:internalName="PVSWSDocPhase">
      <xsd:simpleType>
        <xsd:restriction base="dms:Choice">
          <xsd:enumeration value="Förstudiehandling"/>
          <xsd:enumeration value="Preliminär handling"/>
          <xsd:enumeration value="Programhandling"/>
          <xsd:enumeration value="Informationshandling"/>
          <xsd:enumeration value="Systemhandling"/>
          <xsd:enumeration value="Förfrågningsunderlag"/>
          <xsd:enumeration value="Bygghandling"/>
          <xsd:enumeration value="Relationshandling"/>
          <xsd:enumeration value="Förvaltningshandling"/>
          <xsd:enumeration value="Upphandlingsdokument"/>
        </xsd:restriction>
      </xsd:simpleType>
    </xsd:element>
    <xsd:element name="PVSWSDocStatus" ma:index="17" nillable="true" ma:displayName="Granskningsstatus" ma:default="" ma:description="" ma:format="Dropdown" ma:internalName="PVSWSDocStatus">
      <xsd:simpleType>
        <xsd:restriction base="dms:Choice">
          <xsd:enumeration value="Under arbete"/>
          <xsd:enumeration value="För information"/>
          <xsd:enumeration value="Preliminär"/>
          <xsd:enumeration value="Förhandskopia"/>
          <xsd:enumeration value="För granskning"/>
          <xsd:enumeration value="För godkännande"/>
          <xsd:enumeration value="Godkänd"/>
          <xsd:enumeration value="Ej giltigt"/>
          <xsd:enumeration value="Ersatt"/>
        </xsd:restriction>
      </xsd:simpleType>
    </xsd:element>
    <xsd:element name="PVSWSDocRevBy" ma:index="18" nillable="true" ma:displayName="Granskad av" ma:description="" ma:internalName="PVSWSDocRevBy" ma:readOnly="false">
      <xsd:simpleType>
        <xsd:restriction base="dms:Text"/>
      </xsd:simpleType>
    </xsd:element>
    <xsd:element name="PVSWSDocApproveBy" ma:index="19" nillable="true" ma:displayName="Godkänd av" ma:description="" ma:internalName="PVSWSDocApproveBy" ma:readOnly="false">
      <xsd:simpleType>
        <xsd:restriction base="dms:Text"/>
      </xsd:simpleType>
    </xsd:element>
    <xsd:element name="PVSWSDocLocation" ma:index="20" nillable="true" ma:displayName="Ansvarig part" ma:description="" ma:internalName="PVSWSDocLocation" ma:readOnly="false">
      <xsd:simpleType>
        <xsd:restriction base="dms:Text"/>
      </xsd:simpleType>
    </xsd:element>
    <xsd:element name="PVSWSDocRevDate" ma:index="21" nillable="true" ma:displayName="Ändringsdatum" ma:description="" ma:format="DateOnly" ma:internalName="PVSWSDocRevDate">
      <xsd:simpleType>
        <xsd:restriction base="dms:DateTime"/>
      </xsd:simpleType>
    </xsd:element>
    <xsd:element name="PVSWSDocChangeLabel" ma:index="22" nillable="true" ma:displayName="Ändringsbeteckning" ma:description="Ändringsbeteckning bör vara 2 tecken (siffror eller bokstäver)" ma:internalName="PVSWSDocChangeLabel">
      <xsd:simpleType>
        <xsd:restriction base="dms:Text">
          <xsd:maxLength value="20"/>
        </xsd:restriction>
      </xsd:simpleType>
    </xsd:element>
    <xsd:element name="PVSWSDocAssignment" ma:index="23" nillable="true" ma:displayName="Uppdragsnamn" ma:default="Indikatorer besöksnäring ÖMS 2023" ma:description="" ma:internalName="PVSWSDocAssignment" ma:readOnly="false">
      <xsd:simpleType>
        <xsd:restriction base="dms:Text"/>
      </xsd:simpleType>
    </xsd:element>
    <xsd:element name="PVSWSDocAssignNr" ma:index="24" nillable="true" ma:displayName="Uppdragsnummer" ma:default="10355052" ma:description="" ma:internalName="PVSWSDocAssignNr" ma:readOnly="false">
      <xsd:simpleType>
        <xsd:restriction base="dms:Text"/>
      </xsd:simpleType>
    </xsd:element>
    <xsd:element name="PVSWSDocAssignmentResponsible" ma:index="25" nillable="true" ma:displayName="Uppdragsansvarig" ma:internalName="PVSWSDocAssignmentResponsible">
      <xsd:simpleType>
        <xsd:restriction base="dms:Text"/>
      </xsd:simpleType>
    </xsd:element>
    <xsd:element name="PVSWSDocCompany" ma:index="26" nillable="true" ma:displayName="Företag" ma:default="WSP Sverige AB" ma:internalName="PVSWSDocCompany">
      <xsd:simpleType>
        <xsd:restriction base="dms:Text"/>
      </xsd:simpleType>
    </xsd:element>
    <xsd:element name="PVSWSDocItemVersion" ma:index="27" nillable="true" ma:displayName="Version" ma:internalName="PVSWSDocItemVersion">
      <xsd:simpleType>
        <xsd:restriction base="dms:Text"/>
      </xsd:simpleType>
    </xsd:element>
    <xsd:element name="PVSWSDocProjName" ma:index="28" nillable="true" ma:displayName="Projektnamn" ma:description="" ma:internalName="PVSWSDocProjName" ma:readOnly="false">
      <xsd:simpleType>
        <xsd:restriction base="dms:Text"/>
      </xsd:simpleType>
    </xsd:element>
    <xsd:element name="PVSWSDocToolName" ma:index="29" nillable="true" ma:displayName="Mallnamn" ma:description="Namnet på den använda mallen" ma:internalName="PVSWSDocToolName" ma:readOnly="false">
      <xsd:simpleType>
        <xsd:restriction base="dms:Text"/>
      </xsd:simpleType>
    </xsd:element>
    <xsd:element name="PVSWSDocToolVersion" ma:index="30" nillable="true" ma:displayName="Mallversion" ma:description="Versionen på den använda mallen" ma:internalName="PVSWSDocToolVersion" ma:readOnly="false">
      <xsd:simpleType>
        <xsd:restriction base="dms:Text"/>
      </xsd:simpleType>
    </xsd:element>
    <xsd:element name="PVSWSDocToolPublishedDate" ma:index="31" nillable="true" ma:displayName="Mall publicerad" ma:description="Publiceringsdatum för den använda mallen" ma:format="DateOnly" ma:internalName="PVSWSDocToolPublishedDate" ma:readOnly="false">
      <xsd:simpleType>
        <xsd:restriction base="dms:DateTime"/>
      </xsd:simpleType>
    </xsd:element>
    <xsd:element name="PVSWSDocToolResponsible" ma:index="32" nillable="true" ma:displayName="Mallansvarig" ma:description="Den ansvariga för den använda mallen" ma:internalName="PVSWSDocToolResponsible" ma:readOnly="false">
      <xsd:simpleType>
        <xsd:restriction base="dms:Text"/>
      </xsd:simpleType>
    </xsd:element>
    <xsd:element name="PVSWSDocToolModifiedBy" ma:index="33" nillable="true" ma:displayName="Mall ändrad av" ma:description="Personen som ändrade den använda mallen" ma:internalName="PVSWSDocToolModifiedBy" ma:readOnly="false">
      <xsd:simpleType>
        <xsd:restriction base="dms:Text"/>
      </xsd:simpleType>
    </xsd:element>
    <xsd:element name="PVSWSDocToolProcess" ma:index="34" nillable="true" ma:displayName="Uppdragstyp för mall" ma:description="Uppdragstypen för den använda mallen" ma:internalName="PVSWSDocToolProces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Precio.VS.ApplicationLogic.Workplace.EventReceivers.DocumentEventReceiver_ItemAdded_Synchronous</Name>
    <Synchronization>Synchronous</Synchronization>
    <Type>10001</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Precio.VS.ApplicationLogic.Workplace.EventReceivers.DocumentEventReceiver_ItemUpdated_Synchronous</Name>
    <Synchronization>Synchronous</Synchronization>
    <Type>10002</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Precio.VS.ApplicationLogic.Workplace.EventReceivers.DocumentEventReceiver_ItemDeleted_Synchronous</Name>
    <Synchronization>Synchronous</Synchronization>
    <Type>10003</Type>
    <SequenceNumber>10000</SequenceNumber>
    <Url/>
    <Assembly>Precio.VS.ApplicationLogic, Version=1.0.0.0, Culture=neutral, PublicKeyToken=ebe4555da8d0fa9c</Assembly>
    <Class>Precio.VS.ApplicationLogic.Workplace.EventReceivers.DocumentEventReceiver</Class>
    <Data/>
    <Filter/>
  </Receiver>
</spe:Receivers>
</file>

<file path=customXml/itemProps1.xml><?xml version="1.0" encoding="utf-8"?>
<ds:datastoreItem xmlns:ds="http://schemas.openxmlformats.org/officeDocument/2006/customXml" ds:itemID="{DB77CACA-7216-48BE-A8FA-4870A9EB1BF5}">
  <ds:schemaRefs>
    <ds:schemaRef ds:uri="http://schemas.microsoft.com/sharepoint/v3/contenttype/forms"/>
  </ds:schemaRefs>
</ds:datastoreItem>
</file>

<file path=customXml/itemProps2.xml><?xml version="1.0" encoding="utf-8"?>
<ds:datastoreItem xmlns:ds="http://schemas.openxmlformats.org/officeDocument/2006/customXml" ds:itemID="{1FC8182D-F511-440A-AA2A-1BA4520C75B6}">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6CB4D692-88AA-45EF-9F96-64C1DA8FA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9FFF4B-FE3A-42BA-A133-6007D26897F4}">
  <ds:schemaRefs>
    <ds:schemaRef ds:uri="http://schemas.microsoft.com/sharepoint/events"/>
  </ds:schemaRefs>
</ds:datastoreItem>
</file>

<file path=docMetadata/LabelInfo.xml><?xml version="1.0" encoding="utf-8"?>
<clbl:labelList xmlns:clbl="http://schemas.microsoft.com/office/2020/mipLabelMetadata">
  <clbl:label id="{59096ad9-8b60-446a-90b7-017dbb9421a3}" enabled="1" method="Standard" siteId="{3d234255-e20f-4205-88a5-9658a402999b}" contentBits="0" removed="0"/>
</clbl:labelList>
</file>

<file path=docProps/app.xml><?xml version="1.0" encoding="utf-8"?>
<Properties xmlns="http://schemas.openxmlformats.org/officeDocument/2006/extended-properties" xmlns:vt="http://schemas.openxmlformats.org/officeDocument/2006/docPropsVTypes">
  <Template>WSP Mall mörk</Template>
  <TotalTime>2</TotalTime>
  <Words>2481</Words>
  <Application>Microsoft Office PowerPoint</Application>
  <PresentationFormat>Bredbild</PresentationFormat>
  <Paragraphs>369</Paragraphs>
  <Slides>20</Slides>
  <Notes>11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20</vt:i4>
      </vt:variant>
    </vt:vector>
  </HeadingPairs>
  <TitlesOfParts>
    <vt:vector size="29" baseType="lpstr">
      <vt:lpstr>Aptos</vt:lpstr>
      <vt:lpstr>Arial</vt:lpstr>
      <vt:lpstr>Calibri</vt:lpstr>
      <vt:lpstr>Gentium Basic</vt:lpstr>
      <vt:lpstr>Montserrat</vt:lpstr>
      <vt:lpstr>Montserrat Light</vt:lpstr>
      <vt:lpstr>Montserrat SemiBold</vt:lpstr>
      <vt:lpstr>STIXGeneral-Regular</vt:lpstr>
      <vt:lpstr>WSP Light Theme</vt:lpstr>
      <vt:lpstr>Indikatorer för besöksnäringen i Östra Mellansverige </vt:lpstr>
      <vt:lpstr>Bakgrund</vt:lpstr>
      <vt:lpstr>PowerPoint-presentation</vt:lpstr>
      <vt:lpstr>PowerPoint-presentation</vt:lpstr>
      <vt:lpstr>1. Utveckling av antal sysselsatta – (tidigare beräkningssätt, RAMS)</vt:lpstr>
      <vt:lpstr>1. Utveckling av antal sysselsatta – (nytt beräkningsätt, BAS)</vt:lpstr>
      <vt:lpstr>2. Utveckling av nettoomsättning</vt:lpstr>
      <vt:lpstr>3. Utveckling av antalet arbetsställen</vt:lpstr>
      <vt:lpstr>4. Antal nystartade företag</vt:lpstr>
      <vt:lpstr>5. Antal företagskonkurser</vt:lpstr>
      <vt:lpstr>PowerPoint-presentation</vt:lpstr>
      <vt:lpstr>6. Antal gästnätter</vt:lpstr>
      <vt:lpstr>7. Andel utländska övernattningar av totala antalet övernattningar</vt:lpstr>
      <vt:lpstr>8. Stanntider (ej uppdaterat)</vt:lpstr>
      <vt:lpstr>9. Logiintäkter (tkr)</vt:lpstr>
      <vt:lpstr>PowerPoint-presentation</vt:lpstr>
      <vt:lpstr>10. Hur bedömer företagen utvecklingen avseende antalet besökare under det kommande året?</vt:lpstr>
      <vt:lpstr>11. Hur bedömer företagen utvecklingen det kommande året?</vt:lpstr>
      <vt:lpstr>12. Prognos för kronkursen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man använder denna mall</dc:title>
  <dc:creator>Habtom, Nezanet</dc:creator>
  <cp:lastModifiedBy>Nord Hanna</cp:lastModifiedBy>
  <cp:revision>12</cp:revision>
  <dcterms:created xsi:type="dcterms:W3CDTF">2023-05-15T09:47:31Z</dcterms:created>
  <dcterms:modified xsi:type="dcterms:W3CDTF">2025-08-14T11:11:57Z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0x010100F3AFF667EC9D4557811DA86F1C6D7EFB003642240DB79B50488947BECA43546C92</vt:lpwstr>
  </property>
</Properties>
</file>