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5"/>
  </p:sldMasterIdLst>
  <p:notesMasterIdLst>
    <p:notesMasterId r:id="rId25"/>
  </p:notesMasterIdLst>
  <p:handoutMasterIdLst>
    <p:handoutMasterId r:id="rId26"/>
  </p:handoutMasterIdLst>
  <p:sldIdLst>
    <p:sldId id="256" r:id="rId6"/>
    <p:sldId id="289" r:id="rId7"/>
    <p:sldId id="329" r:id="rId8"/>
    <p:sldId id="312" r:id="rId9"/>
    <p:sldId id="347" r:id="rId10"/>
    <p:sldId id="361" r:id="rId11"/>
    <p:sldId id="354" r:id="rId12"/>
    <p:sldId id="362" r:id="rId13"/>
    <p:sldId id="348" r:id="rId14"/>
    <p:sldId id="331" r:id="rId15"/>
    <p:sldId id="335" r:id="rId16"/>
    <p:sldId id="337" r:id="rId17"/>
    <p:sldId id="338" r:id="rId18"/>
    <p:sldId id="360" r:id="rId19"/>
    <p:sldId id="341" r:id="rId20"/>
    <p:sldId id="358" r:id="rId21"/>
    <p:sldId id="359" r:id="rId22"/>
    <p:sldId id="357"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 id="{5DB5C514-E4D3-1C4B-87C0-31ECFF24686C}">
          <p14:sldIdLst/>
        </p14:section>
        <p14:section name="Omslag" id="{666E74BD-C0A9-45BB-BE05-9DFE7FB0C8CC}">
          <p14:sldIdLst>
            <p14:sldId id="256"/>
          </p14:sldIdLst>
        </p14:section>
        <p14:section name="Text" id="{4F9FDC59-DD6A-FC47-827E-6D893900915B}">
          <p14:sldIdLst>
            <p14:sldId id="289"/>
            <p14:sldId id="329"/>
            <p14:sldId id="312"/>
            <p14:sldId id="347"/>
            <p14:sldId id="361"/>
            <p14:sldId id="354"/>
            <p14:sldId id="362"/>
            <p14:sldId id="348"/>
            <p14:sldId id="331"/>
            <p14:sldId id="335"/>
            <p14:sldId id="337"/>
            <p14:sldId id="338"/>
            <p14:sldId id="360"/>
            <p14:sldId id="341"/>
            <p14:sldId id="358"/>
            <p14:sldId id="359"/>
            <p14:sldId id="357"/>
          </p14:sldIdLst>
        </p14:section>
        <p14:section name="Avslut" id="{00E51C53-9327-F844-BEFA-3B070FEEB1A6}">
          <p14:sldIdLst>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BFB39A-F42C-8817-34B2-06D543442AA6}" name="Nord Hanna" initials="HN" userId="S::Hanna.Nord@regionostergotland.se::5d32c1fc-aeae-4017-af28-f290c621330a" providerId="AD"/>
  <p188:author id="{0B45F1A7-33D6-3490-5929-AF122F9CDF4C}" name="CORP\senh24359" initials="C" userId="CORP\senh24359"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tzorig" initials="B" lastIdx="1" clrIdx="0">
    <p:extLst>
      <p:ext uri="{19B8F6BF-5375-455C-9EA6-DF929625EA0E}">
        <p15:presenceInfo xmlns:p15="http://schemas.microsoft.com/office/powerpoint/2012/main" userId="Batzori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0013" autoAdjust="0"/>
  </p:normalViewPr>
  <p:slideViewPr>
    <p:cSldViewPr snapToGrid="0" showGuides="1">
      <p:cViewPr>
        <p:scale>
          <a:sx n="50" d="100"/>
          <a:sy n="50" d="100"/>
        </p:scale>
        <p:origin x="1472" y="2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150" d="100"/>
          <a:sy n="150" d="100"/>
        </p:scale>
        <p:origin x="648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quist, Pär" userId="402301cc-6621-49ca-8398-25dd8dde4d90" providerId="ADAL" clId="{F47F9B2A-DB82-47B4-B118-972E73B32CC3}"/>
    <pc:docChg chg="delSld modSld modSection">
      <pc:chgData name="Lindquist, Pär" userId="402301cc-6621-49ca-8398-25dd8dde4d90" providerId="ADAL" clId="{F47F9B2A-DB82-47B4-B118-972E73B32CC3}" dt="2025-09-05T11:52:41.631" v="52" actId="20577"/>
      <pc:docMkLst>
        <pc:docMk/>
      </pc:docMkLst>
      <pc:sldChg chg="modSp mod">
        <pc:chgData name="Lindquist, Pär" userId="402301cc-6621-49ca-8398-25dd8dde4d90" providerId="ADAL" clId="{F47F9B2A-DB82-47B4-B118-972E73B32CC3}" dt="2025-09-05T11:52:41.631" v="52" actId="20577"/>
        <pc:sldMkLst>
          <pc:docMk/>
          <pc:sldMk cId="3967226445" sldId="256"/>
        </pc:sldMkLst>
        <pc:spChg chg="mod">
          <ac:chgData name="Lindquist, Pär" userId="402301cc-6621-49ca-8398-25dd8dde4d90" providerId="ADAL" clId="{F47F9B2A-DB82-47B4-B118-972E73B32CC3}" dt="2025-09-05T11:52:41.631" v="52" actId="20577"/>
          <ac:spMkLst>
            <pc:docMk/>
            <pc:sldMk cId="3967226445" sldId="256"/>
            <ac:spMk id="8" creationId="{04AB1297-7362-1B43-930E-BB27F46615B7}"/>
          </ac:spMkLst>
        </pc:spChg>
      </pc:sldChg>
      <pc:sldChg chg="modSp mod">
        <pc:chgData name="Lindquist, Pär" userId="402301cc-6621-49ca-8398-25dd8dde4d90" providerId="ADAL" clId="{F47F9B2A-DB82-47B4-B118-972E73B32CC3}" dt="2025-09-05T11:47:10.213" v="18" actId="20577"/>
        <pc:sldMkLst>
          <pc:docMk/>
          <pc:sldMk cId="2525806944" sldId="329"/>
        </pc:sldMkLst>
        <pc:spChg chg="mod">
          <ac:chgData name="Lindquist, Pär" userId="402301cc-6621-49ca-8398-25dd8dde4d90" providerId="ADAL" clId="{F47F9B2A-DB82-47B4-B118-972E73B32CC3}" dt="2025-09-05T11:47:10.213" v="18" actId="20577"/>
          <ac:spMkLst>
            <pc:docMk/>
            <pc:sldMk cId="2525806944" sldId="329"/>
            <ac:spMk id="8" creationId="{183597E2-1E70-FA30-B467-D09C97B8EF9C}"/>
          </ac:spMkLst>
        </pc:spChg>
      </pc:sldChg>
      <pc:sldChg chg="modSp mod modCm">
        <pc:chgData name="Lindquist, Pär" userId="402301cc-6621-49ca-8398-25dd8dde4d90" providerId="ADAL" clId="{F47F9B2A-DB82-47B4-B118-972E73B32CC3}" dt="2025-09-05T11:48:10.925" v="32" actId="20577"/>
        <pc:sldMkLst>
          <pc:docMk/>
          <pc:sldMk cId="4091409519" sldId="338"/>
        </pc:sldMkLst>
        <pc:graphicFrameChg chg="modGraphic">
          <ac:chgData name="Lindquist, Pär" userId="402301cc-6621-49ca-8398-25dd8dde4d90" providerId="ADAL" clId="{F47F9B2A-DB82-47B4-B118-972E73B32CC3}" dt="2025-09-05T11:48:10.925" v="32" actId="20577"/>
          <ac:graphicFrameMkLst>
            <pc:docMk/>
            <pc:sldMk cId="4091409519" sldId="338"/>
            <ac:graphicFrameMk id="4" creationId="{0403C894-8D66-FF80-8CBF-34C7E6DA311C}"/>
          </ac:graphicFrameMkLst>
        </pc:graphicFrameChg>
        <pc:extLst>
          <p:ext xmlns:p="http://schemas.openxmlformats.org/presentationml/2006/main" uri="{D6D511B9-2390-475A-947B-AFAB55BFBCF1}">
            <pc226:cmChg xmlns:pc226="http://schemas.microsoft.com/office/powerpoint/2022/06/main/command" chg="mod">
              <pc226:chgData name="Lindquist, Pär" userId="402301cc-6621-49ca-8398-25dd8dde4d90" providerId="ADAL" clId="{F47F9B2A-DB82-47B4-B118-972E73B32CC3}" dt="2025-09-05T11:48:10.925" v="32" actId="20577"/>
              <pc2:cmMkLst xmlns:pc2="http://schemas.microsoft.com/office/powerpoint/2019/9/main/command">
                <pc:docMk/>
                <pc:sldMk cId="4091409519" sldId="338"/>
                <pc2:cmMk id="{684FC602-261C-44EC-BFAC-4D27B249EF08}"/>
              </pc2:cmMkLst>
            </pc226:cmChg>
          </p:ext>
        </pc:extLst>
      </pc:sldChg>
      <pc:sldChg chg="modSp mod modCm">
        <pc:chgData name="Lindquist, Pär" userId="402301cc-6621-49ca-8398-25dd8dde4d90" providerId="ADAL" clId="{F47F9B2A-DB82-47B4-B118-972E73B32CC3}" dt="2025-09-05T11:47:46.875" v="24" actId="20577"/>
        <pc:sldMkLst>
          <pc:docMk/>
          <pc:sldMk cId="2479948135" sldId="348"/>
        </pc:sldMkLst>
        <pc:spChg chg="mod">
          <ac:chgData name="Lindquist, Pär" userId="402301cc-6621-49ca-8398-25dd8dde4d90" providerId="ADAL" clId="{F47F9B2A-DB82-47B4-B118-972E73B32CC3}" dt="2025-09-05T11:47:46.875" v="24" actId="20577"/>
          <ac:spMkLst>
            <pc:docMk/>
            <pc:sldMk cId="2479948135" sldId="348"/>
            <ac:spMk id="10" creationId="{22D91472-91EE-3346-69D5-F9939EF0609A}"/>
          </ac:spMkLst>
        </pc:spChg>
        <pc:extLst>
          <p:ext xmlns:p="http://schemas.openxmlformats.org/presentationml/2006/main" uri="{D6D511B9-2390-475A-947B-AFAB55BFBCF1}">
            <pc226:cmChg xmlns:pc226="http://schemas.microsoft.com/office/powerpoint/2022/06/main/command" chg="mod">
              <pc226:chgData name="Lindquist, Pär" userId="402301cc-6621-49ca-8398-25dd8dde4d90" providerId="ADAL" clId="{F47F9B2A-DB82-47B4-B118-972E73B32CC3}" dt="2025-09-05T11:47:46.875" v="24" actId="20577"/>
              <pc2:cmMkLst xmlns:pc2="http://schemas.microsoft.com/office/powerpoint/2019/9/main/command">
                <pc:docMk/>
                <pc:sldMk cId="2479948135" sldId="348"/>
                <pc2:cmMk id="{5860581F-FC04-4490-8E36-616ABFA22756}"/>
              </pc2:cmMkLst>
            </pc226:cmChg>
          </p:ext>
        </pc:extLst>
      </pc:sldChg>
      <pc:sldChg chg="del">
        <pc:chgData name="Lindquist, Pär" userId="402301cc-6621-49ca-8398-25dd8dde4d90" providerId="ADAL" clId="{F47F9B2A-DB82-47B4-B118-972E73B32CC3}" dt="2025-09-05T11:52:19.217" v="33" actId="47"/>
        <pc:sldMkLst>
          <pc:docMk/>
          <pc:sldMk cId="1213992526" sldId="355"/>
        </pc:sldMkLst>
      </pc:sldChg>
      <pc:sldChg chg="modSp mod modCm">
        <pc:chgData name="Lindquist, Pär" userId="402301cc-6621-49ca-8398-25dd8dde4d90" providerId="ADAL" clId="{F47F9B2A-DB82-47B4-B118-972E73B32CC3}" dt="2025-09-05T11:47:28.508" v="20" actId="20577"/>
        <pc:sldMkLst>
          <pc:docMk/>
          <pc:sldMk cId="2481228235" sldId="361"/>
        </pc:sldMkLst>
        <pc:spChg chg="mod">
          <ac:chgData name="Lindquist, Pär" userId="402301cc-6621-49ca-8398-25dd8dde4d90" providerId="ADAL" clId="{F47F9B2A-DB82-47B4-B118-972E73B32CC3}" dt="2025-09-05T11:47:17.886" v="19" actId="20577"/>
          <ac:spMkLst>
            <pc:docMk/>
            <pc:sldMk cId="2481228235" sldId="361"/>
            <ac:spMk id="16" creationId="{65C8769E-5C30-6340-5C68-A2D42B4CD9CF}"/>
          </ac:spMkLst>
        </pc:spChg>
        <pc:spChg chg="mod">
          <ac:chgData name="Lindquist, Pär" userId="402301cc-6621-49ca-8398-25dd8dde4d90" providerId="ADAL" clId="{F47F9B2A-DB82-47B4-B118-972E73B32CC3}" dt="2025-09-05T11:47:28.508" v="20" actId="20577"/>
          <ac:spMkLst>
            <pc:docMk/>
            <pc:sldMk cId="2481228235" sldId="361"/>
            <ac:spMk id="17" creationId="{F53A2794-452A-B0C8-F7F0-702AF5A19107}"/>
          </ac:spMkLst>
        </pc:spChg>
        <pc:extLst>
          <p:ext xmlns:p="http://schemas.openxmlformats.org/presentationml/2006/main" uri="{D6D511B9-2390-475A-947B-AFAB55BFBCF1}">
            <pc226:cmChg xmlns:pc226="http://schemas.microsoft.com/office/powerpoint/2022/06/main/command" chg="mod">
              <pc226:chgData name="Lindquist, Pär" userId="402301cc-6621-49ca-8398-25dd8dde4d90" providerId="ADAL" clId="{F47F9B2A-DB82-47B4-B118-972E73B32CC3}" dt="2025-09-05T11:47:28.508" v="20" actId="20577"/>
              <pc2:cmMkLst xmlns:pc2="http://schemas.microsoft.com/office/powerpoint/2019/9/main/command">
                <pc:docMk/>
                <pc:sldMk cId="2481228235" sldId="361"/>
                <pc2:cmMk id="{EC34AE0A-7631-47E1-A9BF-E0CEDA004885}"/>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ms.corp.pbwan.net/projects/10355052/Document/1_Underlag/&#197;r%202025/Bearbetad%20data/1.%20Antal%20sysselsat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ams.corp.pbwan.net/projects/10355052/Document/1_Underlag/&#197;r%202025/Bearbetad%20data/Logiint&#228;kter.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wsponline-my.sharepoint.com/personal/par_lindquist_wsp_com/Documents/2024/STUA%20-indikatorer%202024/Barometern.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wsponline-my.sharepoint.com/personal/par_lindquist_wsp_com/Documents/2024/STUA%20-indikatorer%202024/Barometer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wsponline-my.sharepoint.com/personal/par_lindquist_wsp_com/Documents/2024/STUA%20-indikatorer%202024/tabeller_KIX.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https://ams.corp.pbwan.net/projects/10355052/Document/1_Underlag/&#197;r%202025/Bearbetad%20data/1.%20Antal%20sysselsat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ms.corp.pbwan.net/projects/10355052/Document/1_Underlag/&#197;r%202025/Bearbetad%20data/Nettooms&#228;ttn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ms.corp.pbwan.net/projects/10355052/Document/1_Underlag/&#197;r%202025/Bearbetad%20data/4.%20Antal%20arbetsst&#228;lle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ms.corp.pbwan.net/projects/10355052/Document/1_Underlag/&#197;r%202025/Bearbetad%20data/2.%20Nystartade%20bola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ams.corp.pbwan.net/projects/10355052/Document/1_Underlag/&#197;r%202025/Bearbetad%20data/3.%20Konkurser.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ams.corp.pbwan.net/projects/10355052/Document/1_Underlag/&#197;r%202025/Bearbetad%20data/7.%20Antal%20g&#228;stn&#228;tter.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ams.corp.pbwan.net/projects/10355052/Document/1_Underlag/&#197;r%202025/H&#228;mtad%20data/Utl&#228;ndska%20g&#228;stn&#228;tter,%20l&#228;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 och data'!$B$6</c:f>
              <c:strCache>
                <c:ptCount val="1"/>
                <c:pt idx="0">
                  <c:v>År 2018</c:v>
                </c:pt>
              </c:strCache>
            </c:strRef>
          </c:tx>
          <c:spPr>
            <a:solidFill>
              <a:schemeClr val="accent1"/>
            </a:solidFill>
            <a:ln>
              <a:noFill/>
            </a:ln>
            <a:effectLst/>
          </c:spPr>
          <c:invertIfNegative val="0"/>
          <c:dLbls>
            <c:delete val="1"/>
          </c:dLbls>
          <c:cat>
            <c:strRef>
              <c:f>'figur och data'!$C$1:$H$1</c:f>
              <c:strCache>
                <c:ptCount val="6"/>
                <c:pt idx="0">
                  <c:v>Uppsala</c:v>
                </c:pt>
                <c:pt idx="1">
                  <c:v>Södermanland</c:v>
                </c:pt>
                <c:pt idx="2">
                  <c:v>Östergötland</c:v>
                </c:pt>
                <c:pt idx="3">
                  <c:v>Örebro</c:v>
                </c:pt>
                <c:pt idx="4">
                  <c:v>Västmanland</c:v>
                </c:pt>
                <c:pt idx="5">
                  <c:v>ÖMS</c:v>
                </c:pt>
              </c:strCache>
            </c:strRef>
          </c:cat>
          <c:val>
            <c:numRef>
              <c:f>'figur och data'!$C$6:$H$6</c:f>
              <c:numCache>
                <c:formatCode>0</c:formatCode>
                <c:ptCount val="6"/>
                <c:pt idx="0">
                  <c:v>3381.2700000000004</c:v>
                </c:pt>
                <c:pt idx="1">
                  <c:v>2789.5699999999997</c:v>
                </c:pt>
                <c:pt idx="2">
                  <c:v>4733.26</c:v>
                </c:pt>
                <c:pt idx="3">
                  <c:v>2976.5099999999998</c:v>
                </c:pt>
                <c:pt idx="4">
                  <c:v>2519.5699999999997</c:v>
                </c:pt>
                <c:pt idx="5">
                  <c:v>16400.18</c:v>
                </c:pt>
              </c:numCache>
            </c:numRef>
          </c:val>
          <c:extLst>
            <c:ext xmlns:c16="http://schemas.microsoft.com/office/drawing/2014/chart" uri="{C3380CC4-5D6E-409C-BE32-E72D297353CC}">
              <c16:uniqueId val="{00000000-BB66-48C3-8618-AB2D7E929AD7}"/>
            </c:ext>
          </c:extLst>
        </c:ser>
        <c:ser>
          <c:idx val="1"/>
          <c:order val="1"/>
          <c:tx>
            <c:strRef>
              <c:f>'figur och data'!$B$7</c:f>
              <c:strCache>
                <c:ptCount val="1"/>
                <c:pt idx="0">
                  <c:v>År 2019</c:v>
                </c:pt>
              </c:strCache>
            </c:strRef>
          </c:tx>
          <c:spPr>
            <a:solidFill>
              <a:schemeClr val="accent2"/>
            </a:solidFill>
            <a:ln>
              <a:noFill/>
            </a:ln>
            <a:effectLst/>
          </c:spPr>
          <c:invertIfNegative val="0"/>
          <c:dLbls>
            <c:delete val="1"/>
          </c:dLbls>
          <c:cat>
            <c:strRef>
              <c:f>'figur och data'!$C$1:$H$1</c:f>
              <c:strCache>
                <c:ptCount val="6"/>
                <c:pt idx="0">
                  <c:v>Uppsala</c:v>
                </c:pt>
                <c:pt idx="1">
                  <c:v>Södermanland</c:v>
                </c:pt>
                <c:pt idx="2">
                  <c:v>Östergötland</c:v>
                </c:pt>
                <c:pt idx="3">
                  <c:v>Örebro</c:v>
                </c:pt>
                <c:pt idx="4">
                  <c:v>Västmanland</c:v>
                </c:pt>
                <c:pt idx="5">
                  <c:v>ÖMS</c:v>
                </c:pt>
              </c:strCache>
            </c:strRef>
          </c:cat>
          <c:val>
            <c:numRef>
              <c:f>'figur och data'!$C$7:$H$7</c:f>
              <c:numCache>
                <c:formatCode>0</c:formatCode>
                <c:ptCount val="6"/>
                <c:pt idx="0">
                  <c:v>3435.14</c:v>
                </c:pt>
                <c:pt idx="1">
                  <c:v>2814.875</c:v>
                </c:pt>
                <c:pt idx="2">
                  <c:v>4783.7550000000001</c:v>
                </c:pt>
                <c:pt idx="3">
                  <c:v>3016.47</c:v>
                </c:pt>
                <c:pt idx="4">
                  <c:v>2626.6200000000003</c:v>
                </c:pt>
                <c:pt idx="5">
                  <c:v>16676.86</c:v>
                </c:pt>
              </c:numCache>
            </c:numRef>
          </c:val>
          <c:extLst>
            <c:ext xmlns:c16="http://schemas.microsoft.com/office/drawing/2014/chart" uri="{C3380CC4-5D6E-409C-BE32-E72D297353CC}">
              <c16:uniqueId val="{00000001-BB66-48C3-8618-AB2D7E929AD7}"/>
            </c:ext>
          </c:extLst>
        </c:ser>
        <c:ser>
          <c:idx val="2"/>
          <c:order val="2"/>
          <c:tx>
            <c:strRef>
              <c:f>'figur och data'!$B$8</c:f>
              <c:strCache>
                <c:ptCount val="1"/>
                <c:pt idx="0">
                  <c:v>År 2020</c:v>
                </c:pt>
              </c:strCache>
            </c:strRef>
          </c:tx>
          <c:spPr>
            <a:solidFill>
              <a:schemeClr val="accent3"/>
            </a:solidFill>
            <a:ln>
              <a:noFill/>
            </a:ln>
            <a:effectLst/>
          </c:spPr>
          <c:invertIfNegative val="0"/>
          <c:dLbls>
            <c:delete val="1"/>
          </c:dLbls>
          <c:cat>
            <c:strRef>
              <c:f>'figur och data'!$C$1:$H$1</c:f>
              <c:strCache>
                <c:ptCount val="6"/>
                <c:pt idx="0">
                  <c:v>Uppsala</c:v>
                </c:pt>
                <c:pt idx="1">
                  <c:v>Södermanland</c:v>
                </c:pt>
                <c:pt idx="2">
                  <c:v>Östergötland</c:v>
                </c:pt>
                <c:pt idx="3">
                  <c:v>Örebro</c:v>
                </c:pt>
                <c:pt idx="4">
                  <c:v>Västmanland</c:v>
                </c:pt>
                <c:pt idx="5">
                  <c:v>ÖMS</c:v>
                </c:pt>
              </c:strCache>
            </c:strRef>
          </c:cat>
          <c:val>
            <c:numRef>
              <c:f>'figur och data'!$C$8:$H$8</c:f>
              <c:numCache>
                <c:formatCode>0</c:formatCode>
                <c:ptCount val="6"/>
                <c:pt idx="0">
                  <c:v>3787.4300000000003</c:v>
                </c:pt>
                <c:pt idx="1">
                  <c:v>3105.9300000000003</c:v>
                </c:pt>
                <c:pt idx="2">
                  <c:v>5572.5399999999991</c:v>
                </c:pt>
                <c:pt idx="3">
                  <c:v>3279.3400000000006</c:v>
                </c:pt>
                <c:pt idx="4">
                  <c:v>2812.48</c:v>
                </c:pt>
                <c:pt idx="5">
                  <c:v>18557.72</c:v>
                </c:pt>
              </c:numCache>
            </c:numRef>
          </c:val>
          <c:extLst>
            <c:ext xmlns:c16="http://schemas.microsoft.com/office/drawing/2014/chart" uri="{C3380CC4-5D6E-409C-BE32-E72D297353CC}">
              <c16:uniqueId val="{00000002-BB66-48C3-8618-AB2D7E929AD7}"/>
            </c:ext>
          </c:extLst>
        </c:ser>
        <c:ser>
          <c:idx val="3"/>
          <c:order val="3"/>
          <c:tx>
            <c:strRef>
              <c:f>'figur och data'!$B$9</c:f>
              <c:strCache>
                <c:ptCount val="1"/>
                <c:pt idx="0">
                  <c:v>År 2021</c:v>
                </c:pt>
              </c:strCache>
            </c:strRef>
          </c:tx>
          <c:spPr>
            <a:solidFill>
              <a:schemeClr val="accent4"/>
            </a:solidFill>
            <a:ln>
              <a:noFill/>
            </a:ln>
            <a:effectLst/>
          </c:spPr>
          <c:invertIfNegative val="0"/>
          <c:dLbls>
            <c:delete val="1"/>
          </c:dLbls>
          <c:cat>
            <c:strRef>
              <c:f>'figur och data'!$C$1:$H$1</c:f>
              <c:strCache>
                <c:ptCount val="6"/>
                <c:pt idx="0">
                  <c:v>Uppsala</c:v>
                </c:pt>
                <c:pt idx="1">
                  <c:v>Södermanland</c:v>
                </c:pt>
                <c:pt idx="2">
                  <c:v>Östergötland</c:v>
                </c:pt>
                <c:pt idx="3">
                  <c:v>Örebro</c:v>
                </c:pt>
                <c:pt idx="4">
                  <c:v>Västmanland</c:v>
                </c:pt>
                <c:pt idx="5">
                  <c:v>ÖMS</c:v>
                </c:pt>
              </c:strCache>
            </c:strRef>
          </c:cat>
          <c:val>
            <c:numRef>
              <c:f>'figur och data'!$C$9:$H$9</c:f>
              <c:numCache>
                <c:formatCode>#,##0</c:formatCode>
                <c:ptCount val="6"/>
                <c:pt idx="0">
                  <c:v>4362.3200000000006</c:v>
                </c:pt>
                <c:pt idx="1">
                  <c:v>3162.0800000000004</c:v>
                </c:pt>
                <c:pt idx="2">
                  <c:v>5475.45</c:v>
                </c:pt>
                <c:pt idx="3">
                  <c:v>3375.83</c:v>
                </c:pt>
                <c:pt idx="4">
                  <c:v>2892.03</c:v>
                </c:pt>
                <c:pt idx="5">
                  <c:v>19267.710000000003</c:v>
                </c:pt>
              </c:numCache>
            </c:numRef>
          </c:val>
          <c:extLst>
            <c:ext xmlns:c16="http://schemas.microsoft.com/office/drawing/2014/chart" uri="{C3380CC4-5D6E-409C-BE32-E72D297353CC}">
              <c16:uniqueId val="{00000003-BB66-48C3-8618-AB2D7E929AD7}"/>
            </c:ext>
          </c:extLst>
        </c:ser>
        <c:ser>
          <c:idx val="4"/>
          <c:order val="4"/>
          <c:tx>
            <c:strRef>
              <c:f>'figur och data'!$B$10</c:f>
              <c:strCache>
                <c:ptCount val="1"/>
                <c:pt idx="0">
                  <c:v>År 2022</c:v>
                </c:pt>
              </c:strCache>
            </c:strRef>
          </c:tx>
          <c:spPr>
            <a:solidFill>
              <a:schemeClr val="accent5"/>
            </a:solidFill>
            <a:ln>
              <a:noFill/>
            </a:ln>
            <a:effectLst/>
          </c:spPr>
          <c:invertIfNegative val="0"/>
          <c:dLbls>
            <c:delete val="1"/>
          </c:dLbls>
          <c:cat>
            <c:strRef>
              <c:f>'figur och data'!$C$1:$H$1</c:f>
              <c:strCache>
                <c:ptCount val="6"/>
                <c:pt idx="0">
                  <c:v>Uppsala</c:v>
                </c:pt>
                <c:pt idx="1">
                  <c:v>Södermanland</c:v>
                </c:pt>
                <c:pt idx="2">
                  <c:v>Östergötland</c:v>
                </c:pt>
                <c:pt idx="3">
                  <c:v>Örebro</c:v>
                </c:pt>
                <c:pt idx="4">
                  <c:v>Västmanland</c:v>
                </c:pt>
                <c:pt idx="5">
                  <c:v>ÖMS</c:v>
                </c:pt>
              </c:strCache>
            </c:strRef>
          </c:cat>
          <c:val>
            <c:numRef>
              <c:f>'figur och data'!$C$10:$H$10</c:f>
              <c:numCache>
                <c:formatCode>0</c:formatCode>
                <c:ptCount val="6"/>
                <c:pt idx="0">
                  <c:v>4806.0200000000004</c:v>
                </c:pt>
                <c:pt idx="1">
                  <c:v>3352.35</c:v>
                </c:pt>
                <c:pt idx="2">
                  <c:v>5917.1699999999992</c:v>
                </c:pt>
                <c:pt idx="3">
                  <c:v>3706.2299999999996</c:v>
                </c:pt>
                <c:pt idx="4">
                  <c:v>3202.3900000000003</c:v>
                </c:pt>
                <c:pt idx="5">
                  <c:v>20984.16</c:v>
                </c:pt>
              </c:numCache>
            </c:numRef>
          </c:val>
          <c:extLst>
            <c:ext xmlns:c16="http://schemas.microsoft.com/office/drawing/2014/chart" uri="{C3380CC4-5D6E-409C-BE32-E72D297353CC}">
              <c16:uniqueId val="{00000004-BB66-48C3-8618-AB2D7E929AD7}"/>
            </c:ext>
          </c:extLst>
        </c:ser>
        <c:ser>
          <c:idx val="5"/>
          <c:order val="5"/>
          <c:tx>
            <c:strRef>
              <c:f>'figur och data'!$B$11</c:f>
              <c:strCache>
                <c:ptCount val="1"/>
                <c:pt idx="0">
                  <c:v>År 2023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och data'!$C$1:$H$1</c:f>
              <c:strCache>
                <c:ptCount val="6"/>
                <c:pt idx="0">
                  <c:v>Uppsala</c:v>
                </c:pt>
                <c:pt idx="1">
                  <c:v>Södermanland</c:v>
                </c:pt>
                <c:pt idx="2">
                  <c:v>Östergötland</c:v>
                </c:pt>
                <c:pt idx="3">
                  <c:v>Örebro</c:v>
                </c:pt>
                <c:pt idx="4">
                  <c:v>Västmanland</c:v>
                </c:pt>
                <c:pt idx="5">
                  <c:v>ÖMS</c:v>
                </c:pt>
              </c:strCache>
            </c:strRef>
          </c:cat>
          <c:val>
            <c:numRef>
              <c:f>'figur och data'!$C$11:$H$11</c:f>
              <c:numCache>
                <c:formatCode>0</c:formatCode>
                <c:ptCount val="6"/>
                <c:pt idx="0">
                  <c:v>4007.5</c:v>
                </c:pt>
                <c:pt idx="1">
                  <c:v>3071</c:v>
                </c:pt>
                <c:pt idx="2">
                  <c:v>5578</c:v>
                </c:pt>
                <c:pt idx="3">
                  <c:v>3515</c:v>
                </c:pt>
                <c:pt idx="4">
                  <c:v>2683</c:v>
                </c:pt>
                <c:pt idx="5">
                  <c:v>18854.5</c:v>
                </c:pt>
              </c:numCache>
            </c:numRef>
          </c:val>
          <c:extLst>
            <c:ext xmlns:c16="http://schemas.microsoft.com/office/drawing/2014/chart" uri="{C3380CC4-5D6E-409C-BE32-E72D297353CC}">
              <c16:uniqueId val="{00000005-BB66-48C3-8618-AB2D7E929AD7}"/>
            </c:ext>
          </c:extLst>
        </c:ser>
        <c:dLbls>
          <c:dLblPos val="outEnd"/>
          <c:showLegendKey val="0"/>
          <c:showVal val="1"/>
          <c:showCatName val="0"/>
          <c:showSerName val="0"/>
          <c:showPercent val="0"/>
          <c:showBubbleSize val="0"/>
        </c:dLbls>
        <c:gapWidth val="219"/>
        <c:overlap val="-27"/>
        <c:axId val="964170952"/>
        <c:axId val="964168792"/>
      </c:barChart>
      <c:catAx>
        <c:axId val="964170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4168792"/>
        <c:crosses val="autoZero"/>
        <c:auto val="1"/>
        <c:lblAlgn val="ctr"/>
        <c:lblOffset val="100"/>
        <c:noMultiLvlLbl val="0"/>
      </c:catAx>
      <c:valAx>
        <c:axId val="964168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4170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Tabell!$A$6</c:f>
              <c:strCache>
                <c:ptCount val="1"/>
                <c:pt idx="0">
                  <c:v>År 2018</c:v>
                </c:pt>
              </c:strCache>
            </c:strRef>
          </c:tx>
          <c:spPr>
            <a:solidFill>
              <a:schemeClr val="accent1"/>
            </a:solidFill>
            <a:ln>
              <a:noFill/>
            </a:ln>
            <a:effectLst/>
          </c:spPr>
          <c:invertIfNegative val="0"/>
          <c:dLbls>
            <c:delete val="1"/>
          </c:dLbls>
          <c:cat>
            <c:strRef>
              <c:f>Tabell!$B$1:$G$1</c:f>
              <c:strCache>
                <c:ptCount val="6"/>
                <c:pt idx="0">
                  <c:v>Uppsala</c:v>
                </c:pt>
                <c:pt idx="1">
                  <c:v>Södermanland</c:v>
                </c:pt>
                <c:pt idx="2">
                  <c:v>Östergötland</c:v>
                </c:pt>
                <c:pt idx="3">
                  <c:v>Örebro</c:v>
                </c:pt>
                <c:pt idx="4">
                  <c:v>Västmanland</c:v>
                </c:pt>
                <c:pt idx="5">
                  <c:v>ÖMS</c:v>
                </c:pt>
              </c:strCache>
            </c:strRef>
          </c:cat>
          <c:val>
            <c:numRef>
              <c:f>Tabell!$B$6:$G$6</c:f>
              <c:numCache>
                <c:formatCode>#,##0</c:formatCode>
                <c:ptCount val="6"/>
                <c:pt idx="0">
                  <c:v>552715</c:v>
                </c:pt>
                <c:pt idx="1">
                  <c:v>426391</c:v>
                </c:pt>
                <c:pt idx="2">
                  <c:v>812772</c:v>
                </c:pt>
                <c:pt idx="3">
                  <c:v>464822</c:v>
                </c:pt>
                <c:pt idx="4">
                  <c:v>414085</c:v>
                </c:pt>
                <c:pt idx="5">
                  <c:v>2670785</c:v>
                </c:pt>
              </c:numCache>
            </c:numRef>
          </c:val>
          <c:extLst>
            <c:ext xmlns:c16="http://schemas.microsoft.com/office/drawing/2014/chart" uri="{C3380CC4-5D6E-409C-BE32-E72D297353CC}">
              <c16:uniqueId val="{00000000-F9D0-48A2-AEE4-9BE9EDBD97D2}"/>
            </c:ext>
          </c:extLst>
        </c:ser>
        <c:ser>
          <c:idx val="1"/>
          <c:order val="1"/>
          <c:tx>
            <c:strRef>
              <c:f>Tabell!$A$7</c:f>
              <c:strCache>
                <c:ptCount val="1"/>
                <c:pt idx="0">
                  <c:v>År 2019</c:v>
                </c:pt>
              </c:strCache>
            </c:strRef>
          </c:tx>
          <c:spPr>
            <a:solidFill>
              <a:schemeClr val="accent2"/>
            </a:solidFill>
            <a:ln>
              <a:noFill/>
            </a:ln>
            <a:effectLst/>
          </c:spPr>
          <c:invertIfNegative val="0"/>
          <c:dLbls>
            <c:delete val="1"/>
          </c:dLbls>
          <c:cat>
            <c:strRef>
              <c:f>Tabell!$B$1:$G$1</c:f>
              <c:strCache>
                <c:ptCount val="6"/>
                <c:pt idx="0">
                  <c:v>Uppsala</c:v>
                </c:pt>
                <c:pt idx="1">
                  <c:v>Södermanland</c:v>
                </c:pt>
                <c:pt idx="2">
                  <c:v>Östergötland</c:v>
                </c:pt>
                <c:pt idx="3">
                  <c:v>Örebro</c:v>
                </c:pt>
                <c:pt idx="4">
                  <c:v>Västmanland</c:v>
                </c:pt>
                <c:pt idx="5">
                  <c:v>ÖMS</c:v>
                </c:pt>
              </c:strCache>
            </c:strRef>
          </c:cat>
          <c:val>
            <c:numRef>
              <c:f>Tabell!$B$7:$G$7</c:f>
              <c:numCache>
                <c:formatCode>#,##0</c:formatCode>
                <c:ptCount val="6"/>
                <c:pt idx="0">
                  <c:v>569082</c:v>
                </c:pt>
                <c:pt idx="1">
                  <c:v>408511</c:v>
                </c:pt>
                <c:pt idx="2">
                  <c:v>861786</c:v>
                </c:pt>
                <c:pt idx="3">
                  <c:v>483635</c:v>
                </c:pt>
                <c:pt idx="4">
                  <c:v>433403</c:v>
                </c:pt>
                <c:pt idx="5">
                  <c:v>2756417</c:v>
                </c:pt>
              </c:numCache>
            </c:numRef>
          </c:val>
          <c:extLst>
            <c:ext xmlns:c16="http://schemas.microsoft.com/office/drawing/2014/chart" uri="{C3380CC4-5D6E-409C-BE32-E72D297353CC}">
              <c16:uniqueId val="{00000001-F9D0-48A2-AEE4-9BE9EDBD97D2}"/>
            </c:ext>
          </c:extLst>
        </c:ser>
        <c:ser>
          <c:idx val="2"/>
          <c:order val="2"/>
          <c:tx>
            <c:strRef>
              <c:f>Tabell!$A$8</c:f>
              <c:strCache>
                <c:ptCount val="1"/>
                <c:pt idx="0">
                  <c:v>År 2020</c:v>
                </c:pt>
              </c:strCache>
            </c:strRef>
          </c:tx>
          <c:spPr>
            <a:solidFill>
              <a:schemeClr val="accent3"/>
            </a:solidFill>
            <a:ln>
              <a:noFill/>
            </a:ln>
            <a:effectLst/>
          </c:spPr>
          <c:invertIfNegative val="0"/>
          <c:dLbls>
            <c:delete val="1"/>
          </c:dLbls>
          <c:cat>
            <c:strRef>
              <c:f>Tabell!$B$1:$G$1</c:f>
              <c:strCache>
                <c:ptCount val="6"/>
                <c:pt idx="0">
                  <c:v>Uppsala</c:v>
                </c:pt>
                <c:pt idx="1">
                  <c:v>Södermanland</c:v>
                </c:pt>
                <c:pt idx="2">
                  <c:v>Östergötland</c:v>
                </c:pt>
                <c:pt idx="3">
                  <c:v>Örebro</c:v>
                </c:pt>
                <c:pt idx="4">
                  <c:v>Västmanland</c:v>
                </c:pt>
                <c:pt idx="5">
                  <c:v>ÖMS</c:v>
                </c:pt>
              </c:strCache>
            </c:strRef>
          </c:cat>
          <c:val>
            <c:numRef>
              <c:f>Tabell!$B$8:$G$8</c:f>
              <c:numCache>
                <c:formatCode>#,##0</c:formatCode>
                <c:ptCount val="6"/>
                <c:pt idx="0">
                  <c:v>265507</c:v>
                </c:pt>
                <c:pt idx="1">
                  <c:v>276414</c:v>
                </c:pt>
                <c:pt idx="2">
                  <c:v>542272</c:v>
                </c:pt>
                <c:pt idx="3">
                  <c:v>285973</c:v>
                </c:pt>
                <c:pt idx="4">
                  <c:v>276690</c:v>
                </c:pt>
                <c:pt idx="5">
                  <c:v>1646856</c:v>
                </c:pt>
              </c:numCache>
            </c:numRef>
          </c:val>
          <c:extLst>
            <c:ext xmlns:c16="http://schemas.microsoft.com/office/drawing/2014/chart" uri="{C3380CC4-5D6E-409C-BE32-E72D297353CC}">
              <c16:uniqueId val="{00000002-F9D0-48A2-AEE4-9BE9EDBD97D2}"/>
            </c:ext>
          </c:extLst>
        </c:ser>
        <c:ser>
          <c:idx val="3"/>
          <c:order val="3"/>
          <c:tx>
            <c:strRef>
              <c:f>Tabell!$A$9</c:f>
              <c:strCache>
                <c:ptCount val="1"/>
                <c:pt idx="0">
                  <c:v>År 2021</c:v>
                </c:pt>
              </c:strCache>
            </c:strRef>
          </c:tx>
          <c:spPr>
            <a:solidFill>
              <a:schemeClr val="accent4"/>
            </a:solidFill>
            <a:ln>
              <a:noFill/>
            </a:ln>
            <a:effectLst/>
          </c:spPr>
          <c:invertIfNegative val="0"/>
          <c:dLbls>
            <c:delete val="1"/>
          </c:dLbls>
          <c:cat>
            <c:strRef>
              <c:f>Tabell!$B$1:$G$1</c:f>
              <c:strCache>
                <c:ptCount val="6"/>
                <c:pt idx="0">
                  <c:v>Uppsala</c:v>
                </c:pt>
                <c:pt idx="1">
                  <c:v>Södermanland</c:v>
                </c:pt>
                <c:pt idx="2">
                  <c:v>Östergötland</c:v>
                </c:pt>
                <c:pt idx="3">
                  <c:v>Örebro</c:v>
                </c:pt>
                <c:pt idx="4">
                  <c:v>Västmanland</c:v>
                </c:pt>
                <c:pt idx="5">
                  <c:v>ÖMS</c:v>
                </c:pt>
              </c:strCache>
            </c:strRef>
          </c:cat>
          <c:val>
            <c:numRef>
              <c:f>Tabell!$B$9:$G$9</c:f>
              <c:numCache>
                <c:formatCode>#,##0</c:formatCode>
                <c:ptCount val="6"/>
                <c:pt idx="0">
                  <c:v>383693</c:v>
                </c:pt>
                <c:pt idx="1">
                  <c:v>400016</c:v>
                </c:pt>
                <c:pt idx="2">
                  <c:v>757236</c:v>
                </c:pt>
                <c:pt idx="3">
                  <c:v>398859</c:v>
                </c:pt>
                <c:pt idx="4">
                  <c:v>362107</c:v>
                </c:pt>
                <c:pt idx="5">
                  <c:v>2301911</c:v>
                </c:pt>
              </c:numCache>
            </c:numRef>
          </c:val>
          <c:extLst>
            <c:ext xmlns:c16="http://schemas.microsoft.com/office/drawing/2014/chart" uri="{C3380CC4-5D6E-409C-BE32-E72D297353CC}">
              <c16:uniqueId val="{00000003-F9D0-48A2-AEE4-9BE9EDBD97D2}"/>
            </c:ext>
          </c:extLst>
        </c:ser>
        <c:ser>
          <c:idx val="4"/>
          <c:order val="4"/>
          <c:tx>
            <c:strRef>
              <c:f>Tabell!$A$10</c:f>
              <c:strCache>
                <c:ptCount val="1"/>
                <c:pt idx="0">
                  <c:v>År 2022</c:v>
                </c:pt>
              </c:strCache>
            </c:strRef>
          </c:tx>
          <c:spPr>
            <a:solidFill>
              <a:schemeClr val="accent5"/>
            </a:solidFill>
            <a:ln>
              <a:noFill/>
            </a:ln>
            <a:effectLst/>
          </c:spPr>
          <c:invertIfNegative val="0"/>
          <c:dLbls>
            <c:delete val="1"/>
          </c:dLbls>
          <c:cat>
            <c:strRef>
              <c:f>Tabell!$B$1:$G$1</c:f>
              <c:strCache>
                <c:ptCount val="6"/>
                <c:pt idx="0">
                  <c:v>Uppsala</c:v>
                </c:pt>
                <c:pt idx="1">
                  <c:v>Södermanland</c:v>
                </c:pt>
                <c:pt idx="2">
                  <c:v>Östergötland</c:v>
                </c:pt>
                <c:pt idx="3">
                  <c:v>Örebro</c:v>
                </c:pt>
                <c:pt idx="4">
                  <c:v>Västmanland</c:v>
                </c:pt>
                <c:pt idx="5">
                  <c:v>ÖMS</c:v>
                </c:pt>
              </c:strCache>
            </c:strRef>
          </c:cat>
          <c:val>
            <c:numRef>
              <c:f>Tabell!$B$10:$G$10</c:f>
              <c:numCache>
                <c:formatCode>#,##0</c:formatCode>
                <c:ptCount val="6"/>
                <c:pt idx="0">
                  <c:v>657474.64099999995</c:v>
                </c:pt>
                <c:pt idx="1">
                  <c:v>537345.17599999998</c:v>
                </c:pt>
                <c:pt idx="2">
                  <c:v>1043604.9179999999</c:v>
                </c:pt>
                <c:pt idx="3">
                  <c:v>598044.65800000005</c:v>
                </c:pt>
                <c:pt idx="4">
                  <c:v>505729.11099999998</c:v>
                </c:pt>
                <c:pt idx="5">
                  <c:v>3342198.5040000002</c:v>
                </c:pt>
              </c:numCache>
            </c:numRef>
          </c:val>
          <c:extLst>
            <c:ext xmlns:c16="http://schemas.microsoft.com/office/drawing/2014/chart" uri="{C3380CC4-5D6E-409C-BE32-E72D297353CC}">
              <c16:uniqueId val="{00000004-F9D0-48A2-AEE4-9BE9EDBD97D2}"/>
            </c:ext>
          </c:extLst>
        </c:ser>
        <c:ser>
          <c:idx val="5"/>
          <c:order val="5"/>
          <c:tx>
            <c:strRef>
              <c:f>Tabell!$A$11</c:f>
              <c:strCache>
                <c:ptCount val="1"/>
                <c:pt idx="0">
                  <c:v>År 2023</c:v>
                </c:pt>
              </c:strCache>
            </c:strRef>
          </c:tx>
          <c:spPr>
            <a:solidFill>
              <a:schemeClr val="accent6"/>
            </a:solidFill>
            <a:ln>
              <a:noFill/>
            </a:ln>
            <a:effectLst/>
          </c:spPr>
          <c:invertIfNegative val="0"/>
          <c:dLbls>
            <c:delete val="1"/>
          </c:dLbls>
          <c:cat>
            <c:strRef>
              <c:f>Tabell!$B$1:$G$1</c:f>
              <c:strCache>
                <c:ptCount val="6"/>
                <c:pt idx="0">
                  <c:v>Uppsala</c:v>
                </c:pt>
                <c:pt idx="1">
                  <c:v>Södermanland</c:v>
                </c:pt>
                <c:pt idx="2">
                  <c:v>Östergötland</c:v>
                </c:pt>
                <c:pt idx="3">
                  <c:v>Örebro</c:v>
                </c:pt>
                <c:pt idx="4">
                  <c:v>Västmanland</c:v>
                </c:pt>
                <c:pt idx="5">
                  <c:v>ÖMS</c:v>
                </c:pt>
              </c:strCache>
            </c:strRef>
          </c:cat>
          <c:val>
            <c:numRef>
              <c:f>Tabell!$B$11:$G$11</c:f>
              <c:numCache>
                <c:formatCode>#\ ###</c:formatCode>
                <c:ptCount val="6"/>
                <c:pt idx="0">
                  <c:v>722371.75600000005</c:v>
                </c:pt>
                <c:pt idx="1">
                  <c:v>572680.29399999999</c:v>
                </c:pt>
                <c:pt idx="2">
                  <c:v>1091913.6129999999</c:v>
                </c:pt>
                <c:pt idx="3">
                  <c:v>665281.71200000006</c:v>
                </c:pt>
                <c:pt idx="4">
                  <c:v>546200.53899999999</c:v>
                </c:pt>
                <c:pt idx="5" formatCode="#,##0">
                  <c:v>3598447.9139999999</c:v>
                </c:pt>
              </c:numCache>
            </c:numRef>
          </c:val>
          <c:extLst>
            <c:ext xmlns:c16="http://schemas.microsoft.com/office/drawing/2014/chart" uri="{C3380CC4-5D6E-409C-BE32-E72D297353CC}">
              <c16:uniqueId val="{00000005-F9D0-48A2-AEE4-9BE9EDBD97D2}"/>
            </c:ext>
          </c:extLst>
        </c:ser>
        <c:ser>
          <c:idx val="6"/>
          <c:order val="6"/>
          <c:tx>
            <c:strRef>
              <c:f>Tabell!$A$12</c:f>
              <c:strCache>
                <c:ptCount val="1"/>
                <c:pt idx="0">
                  <c:v>År 2024</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Tabell!$B$1:$G$1</c:f>
              <c:strCache>
                <c:ptCount val="6"/>
                <c:pt idx="0">
                  <c:v>Uppsala</c:v>
                </c:pt>
                <c:pt idx="1">
                  <c:v>Södermanland</c:v>
                </c:pt>
                <c:pt idx="2">
                  <c:v>Östergötland</c:v>
                </c:pt>
                <c:pt idx="3">
                  <c:v>Örebro</c:v>
                </c:pt>
                <c:pt idx="4">
                  <c:v>Västmanland</c:v>
                </c:pt>
                <c:pt idx="5">
                  <c:v>ÖMS</c:v>
                </c:pt>
              </c:strCache>
            </c:strRef>
          </c:cat>
          <c:val>
            <c:numRef>
              <c:f>Tabell!$B$12:$G$12</c:f>
              <c:numCache>
                <c:formatCode>#\ ###</c:formatCode>
                <c:ptCount val="6"/>
                <c:pt idx="0">
                  <c:v>686470</c:v>
                </c:pt>
                <c:pt idx="1">
                  <c:v>549987</c:v>
                </c:pt>
                <c:pt idx="2">
                  <c:v>1120484</c:v>
                </c:pt>
                <c:pt idx="3">
                  <c:v>669541</c:v>
                </c:pt>
                <c:pt idx="4">
                  <c:v>562086</c:v>
                </c:pt>
                <c:pt idx="5" formatCode="#,##0">
                  <c:v>3588568</c:v>
                </c:pt>
              </c:numCache>
            </c:numRef>
          </c:val>
          <c:extLst>
            <c:ext xmlns:c16="http://schemas.microsoft.com/office/drawing/2014/chart" uri="{C3380CC4-5D6E-409C-BE32-E72D297353CC}">
              <c16:uniqueId val="{00000006-F9D0-48A2-AEE4-9BE9EDBD97D2}"/>
            </c:ext>
          </c:extLst>
        </c:ser>
        <c:dLbls>
          <c:dLblPos val="outEnd"/>
          <c:showLegendKey val="0"/>
          <c:showVal val="1"/>
          <c:showCatName val="0"/>
          <c:showSerName val="0"/>
          <c:showPercent val="0"/>
          <c:showBubbleSize val="0"/>
        </c:dLbls>
        <c:gapWidth val="219"/>
        <c:overlap val="-27"/>
        <c:axId val="1004941432"/>
        <c:axId val="1004942152"/>
      </c:barChart>
      <c:catAx>
        <c:axId val="1004941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04942152"/>
        <c:crosses val="autoZero"/>
        <c:auto val="1"/>
        <c:lblAlgn val="ctr"/>
        <c:lblOffset val="100"/>
        <c:noMultiLvlLbl val="0"/>
      </c:catAx>
      <c:valAx>
        <c:axId val="1004942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04941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0" i="0" u="none" strike="noStrike" kern="1200" spc="0" baseline="0">
                <a:solidFill>
                  <a:schemeClr val="tx1">
                    <a:lumMod val="65000"/>
                    <a:lumOff val="35000"/>
                  </a:schemeClr>
                </a:solidFill>
                <a:latin typeface="+mn-lt"/>
                <a:ea typeface="+mn-ea"/>
                <a:cs typeface="+mn-cs"/>
              </a:defRPr>
            </a:pPr>
            <a:r>
              <a:rPr lang="sv-SE" sz="1800" dirty="0"/>
              <a:t>Andel företag som anger</a:t>
            </a:r>
            <a:r>
              <a:rPr lang="sv-SE" sz="1800" baseline="0" dirty="0"/>
              <a:t> att antalet besökare förväntas öka näst kommande år</a:t>
            </a:r>
            <a:endParaRPr lang="sv-SE" sz="1800" dirty="0"/>
          </a:p>
        </c:rich>
      </c:tx>
      <c:layout>
        <c:manualLayout>
          <c:xMode val="edge"/>
          <c:yMode val="edge"/>
          <c:x val="6.92023131616952E-2"/>
          <c:y val="1.4617634898901215E-2"/>
        </c:manualLayout>
      </c:layout>
      <c:overlay val="0"/>
      <c:spPr>
        <a:noFill/>
        <a:ln>
          <a:noFill/>
        </a:ln>
        <a:effectLst/>
      </c:spPr>
      <c:txPr>
        <a:bodyPr rot="0" spcFirstLastPara="1" vertOverflow="ellipsis" vert="horz" wrap="square" anchor="ctr" anchorCtr="1"/>
        <a:lstStyle/>
        <a:p>
          <a:pPr algn="l">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2"/>
          <c:order val="0"/>
          <c:tx>
            <c:strRef>
              <c:f>Blad1!$A$10</c:f>
              <c:strCache>
                <c:ptCount val="1"/>
                <c:pt idx="0">
                  <c:v>År 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Blad1!$B$7:$C$7</c:f>
              <c:strCache>
                <c:ptCount val="2"/>
                <c:pt idx="0">
                  <c:v>Antal inhemska besökare </c:v>
                </c:pt>
                <c:pt idx="1">
                  <c:v>Antal utländska besökare</c:v>
                </c:pt>
              </c:strCache>
            </c:strRef>
          </c:cat>
          <c:val>
            <c:numRef>
              <c:f>Blad1!$B$10:$C$10</c:f>
              <c:numCache>
                <c:formatCode>0.0%</c:formatCode>
                <c:ptCount val="2"/>
                <c:pt idx="0">
                  <c:v>0.36159600997506236</c:v>
                </c:pt>
                <c:pt idx="1">
                  <c:v>0.3491271820448878</c:v>
                </c:pt>
              </c:numCache>
            </c:numRef>
          </c:val>
          <c:extLst>
            <c:ext xmlns:c16="http://schemas.microsoft.com/office/drawing/2014/chart" uri="{C3380CC4-5D6E-409C-BE32-E72D297353CC}">
              <c16:uniqueId val="{00000000-ED54-4361-80D0-59E3CCDC3DDA}"/>
            </c:ext>
          </c:extLst>
        </c:ser>
        <c:ser>
          <c:idx val="1"/>
          <c:order val="1"/>
          <c:tx>
            <c:strRef>
              <c:f>Blad1!$A$9</c:f>
              <c:strCache>
                <c:ptCount val="1"/>
                <c:pt idx="0">
                  <c:v>År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Blad1!$B$7:$C$7</c:f>
              <c:strCache>
                <c:ptCount val="2"/>
                <c:pt idx="0">
                  <c:v>Antal inhemska besökare </c:v>
                </c:pt>
                <c:pt idx="1">
                  <c:v>Antal utländska besökare</c:v>
                </c:pt>
              </c:strCache>
            </c:strRef>
          </c:cat>
          <c:val>
            <c:numRef>
              <c:f>Blad1!$B$9:$C$9</c:f>
              <c:numCache>
                <c:formatCode>0.0%</c:formatCode>
                <c:ptCount val="2"/>
                <c:pt idx="0">
                  <c:v>0.39235412474849096</c:v>
                </c:pt>
                <c:pt idx="1">
                  <c:v>0.352112676056338</c:v>
                </c:pt>
              </c:numCache>
            </c:numRef>
          </c:val>
          <c:extLst>
            <c:ext xmlns:c16="http://schemas.microsoft.com/office/drawing/2014/chart" uri="{C3380CC4-5D6E-409C-BE32-E72D297353CC}">
              <c16:uniqueId val="{00000001-ED54-4361-80D0-59E3CCDC3DDA}"/>
            </c:ext>
          </c:extLst>
        </c:ser>
        <c:ser>
          <c:idx val="0"/>
          <c:order val="2"/>
          <c:tx>
            <c:strRef>
              <c:f>Blad1!$A$8</c:f>
              <c:strCache>
                <c:ptCount val="1"/>
                <c:pt idx="0">
                  <c:v>År 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Blad1!$B$7:$C$7</c:f>
              <c:strCache>
                <c:ptCount val="2"/>
                <c:pt idx="0">
                  <c:v>Antal inhemska besökare </c:v>
                </c:pt>
                <c:pt idx="1">
                  <c:v>Antal utländska besökare</c:v>
                </c:pt>
              </c:strCache>
            </c:strRef>
          </c:cat>
          <c:val>
            <c:numRef>
              <c:f>Blad1!$B$8:$C$8</c:f>
              <c:numCache>
                <c:formatCode>0.0%</c:formatCode>
                <c:ptCount val="2"/>
                <c:pt idx="0">
                  <c:v>0.40899999999999997</c:v>
                </c:pt>
                <c:pt idx="1">
                  <c:v>0.35899999999999999</c:v>
                </c:pt>
              </c:numCache>
            </c:numRef>
          </c:val>
          <c:extLst>
            <c:ext xmlns:c16="http://schemas.microsoft.com/office/drawing/2014/chart" uri="{C3380CC4-5D6E-409C-BE32-E72D297353CC}">
              <c16:uniqueId val="{00000002-ED54-4361-80D0-59E3CCDC3DDA}"/>
            </c:ext>
          </c:extLst>
        </c:ser>
        <c:dLbls>
          <c:showLegendKey val="0"/>
          <c:showVal val="0"/>
          <c:showCatName val="0"/>
          <c:showSerName val="0"/>
          <c:showPercent val="0"/>
          <c:showBubbleSize val="0"/>
        </c:dLbls>
        <c:gapWidth val="219"/>
        <c:overlap val="-27"/>
        <c:axId val="390794008"/>
        <c:axId val="390794368"/>
      </c:barChart>
      <c:catAx>
        <c:axId val="39079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90794368"/>
        <c:crosses val="autoZero"/>
        <c:auto val="1"/>
        <c:lblAlgn val="ctr"/>
        <c:lblOffset val="100"/>
        <c:noMultiLvlLbl val="0"/>
      </c:catAx>
      <c:valAx>
        <c:axId val="390794368"/>
        <c:scaling>
          <c:orientation val="minMax"/>
          <c:max val="0.5"/>
          <c:min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sv-SE"/>
          </a:p>
        </c:txPr>
        <c:crossAx val="390794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sv-SE" sz="1600" dirty="0"/>
              <a:t>Andel</a:t>
            </a:r>
            <a:r>
              <a:rPr lang="sv-SE" sz="1600" baseline="0" dirty="0"/>
              <a:t> företag som anger att något av de tre nedanstående faktorerna kommer att öka kommande år</a:t>
            </a:r>
            <a:endParaRPr lang="sv-SE" sz="1600" dirty="0"/>
          </a:p>
        </c:rich>
      </c:tx>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2"/>
          <c:order val="0"/>
          <c:tx>
            <c:strRef>
              <c:f>Blad1!$A$5</c:f>
              <c:strCache>
                <c:ptCount val="1"/>
                <c:pt idx="0">
                  <c:v>År 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Blad1!$B$2:$D$2</c:f>
              <c:strCache>
                <c:ptCount val="3"/>
                <c:pt idx="0">
                  <c:v>Investeringar i verksamheten kommer att öka</c:v>
                </c:pt>
                <c:pt idx="1">
                  <c:v>Antal anställda i verksamheten kommer att öka</c:v>
                </c:pt>
                <c:pt idx="2">
                  <c:v>Omsättning kommer att öka</c:v>
                </c:pt>
              </c:strCache>
            </c:strRef>
          </c:cat>
          <c:val>
            <c:numRef>
              <c:f>Blad1!$B$5:$D$5</c:f>
              <c:numCache>
                <c:formatCode>0.0%</c:formatCode>
                <c:ptCount val="3"/>
                <c:pt idx="0">
                  <c:v>0.25187032418952621</c:v>
                </c:pt>
                <c:pt idx="1">
                  <c:v>0.16209476309226933</c:v>
                </c:pt>
                <c:pt idx="2">
                  <c:v>0.37406483790523692</c:v>
                </c:pt>
              </c:numCache>
            </c:numRef>
          </c:val>
          <c:extLst>
            <c:ext xmlns:c16="http://schemas.microsoft.com/office/drawing/2014/chart" uri="{C3380CC4-5D6E-409C-BE32-E72D297353CC}">
              <c16:uniqueId val="{00000000-F52D-449D-BC35-42BC11AABD3A}"/>
            </c:ext>
          </c:extLst>
        </c:ser>
        <c:ser>
          <c:idx val="1"/>
          <c:order val="1"/>
          <c:tx>
            <c:strRef>
              <c:f>Blad1!$A$4</c:f>
              <c:strCache>
                <c:ptCount val="1"/>
                <c:pt idx="0">
                  <c:v>År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Blad1!$B$2:$D$2</c:f>
              <c:strCache>
                <c:ptCount val="3"/>
                <c:pt idx="0">
                  <c:v>Investeringar i verksamheten kommer att öka</c:v>
                </c:pt>
                <c:pt idx="1">
                  <c:v>Antal anställda i verksamheten kommer att öka</c:v>
                </c:pt>
                <c:pt idx="2">
                  <c:v>Omsättning kommer att öka</c:v>
                </c:pt>
              </c:strCache>
            </c:strRef>
          </c:cat>
          <c:val>
            <c:numRef>
              <c:f>Blad1!$B$4:$D$4</c:f>
              <c:numCache>
                <c:formatCode>0.0%</c:formatCode>
                <c:ptCount val="3"/>
                <c:pt idx="0">
                  <c:v>0.23138832997987926</c:v>
                </c:pt>
                <c:pt idx="1">
                  <c:v>0.13279678068410464</c:v>
                </c:pt>
                <c:pt idx="2">
                  <c:v>0.40040241448692154</c:v>
                </c:pt>
              </c:numCache>
            </c:numRef>
          </c:val>
          <c:extLst>
            <c:ext xmlns:c16="http://schemas.microsoft.com/office/drawing/2014/chart" uri="{C3380CC4-5D6E-409C-BE32-E72D297353CC}">
              <c16:uniqueId val="{00000001-F52D-449D-BC35-42BC11AABD3A}"/>
            </c:ext>
          </c:extLst>
        </c:ser>
        <c:ser>
          <c:idx val="0"/>
          <c:order val="2"/>
          <c:tx>
            <c:strRef>
              <c:f>Blad1!$A$3</c:f>
              <c:strCache>
                <c:ptCount val="1"/>
                <c:pt idx="0">
                  <c:v>År 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Blad1!$B$2:$D$2</c:f>
              <c:strCache>
                <c:ptCount val="3"/>
                <c:pt idx="0">
                  <c:v>Investeringar i verksamheten kommer att öka</c:v>
                </c:pt>
                <c:pt idx="1">
                  <c:v>Antal anställda i verksamheten kommer att öka</c:v>
                </c:pt>
                <c:pt idx="2">
                  <c:v>Omsättning kommer att öka</c:v>
                </c:pt>
              </c:strCache>
            </c:strRef>
          </c:cat>
          <c:val>
            <c:numRef>
              <c:f>Blad1!$B$3:$D$3</c:f>
              <c:numCache>
                <c:formatCode>0.0%</c:formatCode>
                <c:ptCount val="3"/>
                <c:pt idx="0">
                  <c:v>0.23200000000000001</c:v>
                </c:pt>
                <c:pt idx="1">
                  <c:v>0.121</c:v>
                </c:pt>
                <c:pt idx="2">
                  <c:v>0.44</c:v>
                </c:pt>
              </c:numCache>
            </c:numRef>
          </c:val>
          <c:extLst>
            <c:ext xmlns:c16="http://schemas.microsoft.com/office/drawing/2014/chart" uri="{C3380CC4-5D6E-409C-BE32-E72D297353CC}">
              <c16:uniqueId val="{00000002-F52D-449D-BC35-42BC11AABD3A}"/>
            </c:ext>
          </c:extLst>
        </c:ser>
        <c:dLbls>
          <c:showLegendKey val="0"/>
          <c:showVal val="0"/>
          <c:showCatName val="0"/>
          <c:showSerName val="0"/>
          <c:showPercent val="0"/>
          <c:showBubbleSize val="0"/>
        </c:dLbls>
        <c:gapWidth val="219"/>
        <c:overlap val="-27"/>
        <c:axId val="787739792"/>
        <c:axId val="787741952"/>
      </c:barChart>
      <c:catAx>
        <c:axId val="78773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87741952"/>
        <c:crosses val="autoZero"/>
        <c:auto val="1"/>
        <c:lblAlgn val="ctr"/>
        <c:lblOffset val="100"/>
        <c:noMultiLvlLbl val="0"/>
      </c:catAx>
      <c:valAx>
        <c:axId val="787741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87739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0375042162809E-2"/>
          <c:y val="1.9769813672588305E-2"/>
          <c:w val="0.93169624957837194"/>
          <c:h val="0.83847618680525426"/>
        </c:manualLayout>
      </c:layout>
      <c:lineChart>
        <c:grouping val="standard"/>
        <c:varyColors val="0"/>
        <c:ser>
          <c:idx val="0"/>
          <c:order val="0"/>
          <c:tx>
            <c:strRef>
              <c:f>Blad1!$A$23</c:f>
              <c:strCache>
                <c:ptCount val="1"/>
                <c:pt idx="0">
                  <c:v>KIX-Index</c:v>
                </c:pt>
              </c:strCache>
            </c:strRef>
          </c:tx>
          <c:spPr>
            <a:ln w="28575" cap="rnd">
              <a:solidFill>
                <a:schemeClr val="accent1"/>
              </a:solidFill>
              <a:round/>
            </a:ln>
            <a:effectLst/>
          </c:spPr>
          <c:marker>
            <c:symbol val="none"/>
          </c:marker>
          <c:dPt>
            <c:idx val="11"/>
            <c:marker>
              <c:symbol val="none"/>
            </c:marker>
            <c:bubble3D val="0"/>
            <c:spPr>
              <a:ln w="28575" cap="rnd">
                <a:solidFill>
                  <a:schemeClr val="accent1"/>
                </a:solidFill>
                <a:prstDash val="solid"/>
                <a:round/>
              </a:ln>
              <a:effectLst/>
            </c:spPr>
            <c:extLst>
              <c:ext xmlns:c16="http://schemas.microsoft.com/office/drawing/2014/chart" uri="{C3380CC4-5D6E-409C-BE32-E72D297353CC}">
                <c16:uniqueId val="{00000001-FE9D-4CF7-8457-62EB1FF60020}"/>
              </c:ext>
            </c:extLst>
          </c:dPt>
          <c:dPt>
            <c:idx val="12"/>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3-FE9D-4CF7-8457-62EB1FF60020}"/>
              </c:ext>
            </c:extLst>
          </c:dPt>
          <c:dPt>
            <c:idx val="13"/>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5-FE9D-4CF7-8457-62EB1FF60020}"/>
              </c:ext>
            </c:extLst>
          </c:dPt>
          <c:dPt>
            <c:idx val="14"/>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7-FE9D-4CF7-8457-62EB1FF60020}"/>
              </c:ext>
            </c:extLst>
          </c:dPt>
          <c:dPt>
            <c:idx val="15"/>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9-FE9D-4CF7-8457-62EB1FF60020}"/>
              </c:ext>
            </c:extLst>
          </c:dPt>
          <c:cat>
            <c:strRef>
              <c:f>Blad1!$E$22:$T$22</c:f>
              <c:strCache>
                <c:ptCount val="16"/>
                <c:pt idx="0">
                  <c:v>År 2013</c:v>
                </c:pt>
                <c:pt idx="1">
                  <c:v>År 2014</c:v>
                </c:pt>
                <c:pt idx="2">
                  <c:v>År 2015</c:v>
                </c:pt>
                <c:pt idx="3">
                  <c:v>År 2016</c:v>
                </c:pt>
                <c:pt idx="4">
                  <c:v>År 2017</c:v>
                </c:pt>
                <c:pt idx="5">
                  <c:v>År 2018</c:v>
                </c:pt>
                <c:pt idx="6">
                  <c:v>År 2019</c:v>
                </c:pt>
                <c:pt idx="7">
                  <c:v>År 2020</c:v>
                </c:pt>
                <c:pt idx="8">
                  <c:v>År 2021</c:v>
                </c:pt>
                <c:pt idx="9">
                  <c:v>År 2022</c:v>
                </c:pt>
                <c:pt idx="10">
                  <c:v>År 2023</c:v>
                </c:pt>
                <c:pt idx="11">
                  <c:v>År 2024</c:v>
                </c:pt>
                <c:pt idx="12">
                  <c:v>År 2025</c:v>
                </c:pt>
                <c:pt idx="13">
                  <c:v>År 2026</c:v>
                </c:pt>
                <c:pt idx="14">
                  <c:v>År 2027</c:v>
                </c:pt>
                <c:pt idx="15">
                  <c:v>År 2028</c:v>
                </c:pt>
              </c:strCache>
            </c:strRef>
          </c:cat>
          <c:val>
            <c:numRef>
              <c:f>Blad1!$E$23:$T$23</c:f>
              <c:numCache>
                <c:formatCode>_-* #\ ##0_-;\-* #\ ##0_-;_-* "-"??_-;_-@_-</c:formatCode>
                <c:ptCount val="16"/>
                <c:pt idx="0">
                  <c:v>102.98949</c:v>
                </c:pt>
                <c:pt idx="1">
                  <c:v>106.79340999999999</c:v>
                </c:pt>
                <c:pt idx="2">
                  <c:v>112.56719</c:v>
                </c:pt>
                <c:pt idx="3">
                  <c:v>111.70205</c:v>
                </c:pt>
                <c:pt idx="4">
                  <c:v>112.84455</c:v>
                </c:pt>
                <c:pt idx="5">
                  <c:v>117.64462</c:v>
                </c:pt>
                <c:pt idx="6">
                  <c:v>122.09838999999999</c:v>
                </c:pt>
                <c:pt idx="7">
                  <c:v>118.45954</c:v>
                </c:pt>
                <c:pt idx="8">
                  <c:v>114.33450000000001</c:v>
                </c:pt>
                <c:pt idx="9">
                  <c:v>121.11206</c:v>
                </c:pt>
                <c:pt idx="10">
                  <c:v>127.53681</c:v>
                </c:pt>
                <c:pt idx="11">
                  <c:v>125.9</c:v>
                </c:pt>
                <c:pt idx="12">
                  <c:v>121.8</c:v>
                </c:pt>
                <c:pt idx="13">
                  <c:v>120.8</c:v>
                </c:pt>
                <c:pt idx="14">
                  <c:v>120.3</c:v>
                </c:pt>
                <c:pt idx="15">
                  <c:v>119.8</c:v>
                </c:pt>
              </c:numCache>
            </c:numRef>
          </c:val>
          <c:smooth val="0"/>
          <c:extLst>
            <c:ext xmlns:c16="http://schemas.microsoft.com/office/drawing/2014/chart" uri="{C3380CC4-5D6E-409C-BE32-E72D297353CC}">
              <c16:uniqueId val="{0000000A-FE9D-4CF7-8457-62EB1FF60020}"/>
            </c:ext>
          </c:extLst>
        </c:ser>
        <c:ser>
          <c:idx val="1"/>
          <c:order val="1"/>
          <c:tx>
            <c:strRef>
              <c:f>Blad1!$A$24</c:f>
              <c:strCache>
                <c:ptCount val="1"/>
                <c:pt idx="0">
                  <c:v>Inhemsk gästnätter</c:v>
                </c:pt>
              </c:strCache>
            </c:strRef>
          </c:tx>
          <c:spPr>
            <a:ln w="28575" cap="rnd">
              <a:solidFill>
                <a:schemeClr val="accent2"/>
              </a:solidFill>
              <a:prstDash val="solid"/>
              <a:round/>
            </a:ln>
            <a:effectLst/>
          </c:spPr>
          <c:marker>
            <c:symbol val="none"/>
          </c:marker>
          <c:dPt>
            <c:idx val="10"/>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0C-FE9D-4CF7-8457-62EB1FF60020}"/>
              </c:ext>
            </c:extLst>
          </c:dPt>
          <c:dPt>
            <c:idx val="11"/>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0E-FE9D-4CF7-8457-62EB1FF60020}"/>
              </c:ext>
            </c:extLst>
          </c:dPt>
          <c:dPt>
            <c:idx val="12"/>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10-FE9D-4CF7-8457-62EB1FF60020}"/>
              </c:ext>
            </c:extLst>
          </c:dPt>
          <c:dPt>
            <c:idx val="13"/>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12-FE9D-4CF7-8457-62EB1FF60020}"/>
              </c:ext>
            </c:extLst>
          </c:dPt>
          <c:dPt>
            <c:idx val="14"/>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14-FE9D-4CF7-8457-62EB1FF60020}"/>
              </c:ext>
            </c:extLst>
          </c:dPt>
          <c:cat>
            <c:strRef>
              <c:f>Blad1!$E$22:$T$22</c:f>
              <c:strCache>
                <c:ptCount val="16"/>
                <c:pt idx="0">
                  <c:v>År 2013</c:v>
                </c:pt>
                <c:pt idx="1">
                  <c:v>År 2014</c:v>
                </c:pt>
                <c:pt idx="2">
                  <c:v>År 2015</c:v>
                </c:pt>
                <c:pt idx="3">
                  <c:v>År 2016</c:v>
                </c:pt>
                <c:pt idx="4">
                  <c:v>År 2017</c:v>
                </c:pt>
                <c:pt idx="5">
                  <c:v>År 2018</c:v>
                </c:pt>
                <c:pt idx="6">
                  <c:v>År 2019</c:v>
                </c:pt>
                <c:pt idx="7">
                  <c:v>År 2020</c:v>
                </c:pt>
                <c:pt idx="8">
                  <c:v>År 2021</c:v>
                </c:pt>
                <c:pt idx="9">
                  <c:v>År 2022</c:v>
                </c:pt>
                <c:pt idx="10">
                  <c:v>År 2023</c:v>
                </c:pt>
                <c:pt idx="11">
                  <c:v>År 2024</c:v>
                </c:pt>
                <c:pt idx="12">
                  <c:v>År 2025</c:v>
                </c:pt>
                <c:pt idx="13">
                  <c:v>År 2026</c:v>
                </c:pt>
                <c:pt idx="14">
                  <c:v>År 2027</c:v>
                </c:pt>
                <c:pt idx="15">
                  <c:v>År 2028</c:v>
                </c:pt>
              </c:strCache>
            </c:strRef>
          </c:cat>
          <c:val>
            <c:numRef>
              <c:f>Blad1!$E$24:$T$24</c:f>
              <c:numCache>
                <c:formatCode>_-* #\ ##0_-;\-* #\ ##0_-;_-* "-"??_-;_-@_-</c:formatCode>
                <c:ptCount val="16"/>
                <c:pt idx="0">
                  <c:v>102.79762219012363</c:v>
                </c:pt>
                <c:pt idx="1">
                  <c:v>109.50227113933373</c:v>
                </c:pt>
                <c:pt idx="2">
                  <c:v>111.34624233188124</c:v>
                </c:pt>
                <c:pt idx="3">
                  <c:v>113.97496765534436</c:v>
                </c:pt>
                <c:pt idx="4">
                  <c:v>117.44599044449299</c:v>
                </c:pt>
                <c:pt idx="5">
                  <c:v>119.86605767189609</c:v>
                </c:pt>
                <c:pt idx="6">
                  <c:v>96.812143432891773</c:v>
                </c:pt>
                <c:pt idx="7">
                  <c:v>112.71692235714288</c:v>
                </c:pt>
                <c:pt idx="8">
                  <c:v>127.08590170626479</c:v>
                </c:pt>
                <c:pt idx="9">
                  <c:v>127.39416168197069</c:v>
                </c:pt>
                <c:pt idx="10">
                  <c:v>133.36741232675965</c:v>
                </c:pt>
                <c:pt idx="11">
                  <c:v>129</c:v>
                </c:pt>
              </c:numCache>
            </c:numRef>
          </c:val>
          <c:smooth val="0"/>
          <c:extLst>
            <c:ext xmlns:c16="http://schemas.microsoft.com/office/drawing/2014/chart" uri="{C3380CC4-5D6E-409C-BE32-E72D297353CC}">
              <c16:uniqueId val="{00000015-FE9D-4CF7-8457-62EB1FF60020}"/>
            </c:ext>
          </c:extLst>
        </c:ser>
        <c:ser>
          <c:idx val="2"/>
          <c:order val="2"/>
          <c:tx>
            <c:strRef>
              <c:f>Blad1!$A$25</c:f>
              <c:strCache>
                <c:ptCount val="1"/>
                <c:pt idx="0">
                  <c:v>Utländska gästnätter</c:v>
                </c:pt>
              </c:strCache>
            </c:strRef>
          </c:tx>
          <c:spPr>
            <a:ln w="28575" cap="rnd">
              <a:solidFill>
                <a:schemeClr val="accent3">
                  <a:lumMod val="75000"/>
                </a:schemeClr>
              </a:solidFill>
              <a:prstDash val="solid"/>
              <a:round/>
            </a:ln>
            <a:effectLst/>
          </c:spPr>
          <c:marker>
            <c:symbol val="none"/>
          </c:marker>
          <c:dPt>
            <c:idx val="11"/>
            <c:marker>
              <c:symbol val="none"/>
            </c:marker>
            <c:bubble3D val="0"/>
            <c:spPr>
              <a:ln w="28575" cap="rnd">
                <a:solidFill>
                  <a:schemeClr val="accent3">
                    <a:lumMod val="75000"/>
                  </a:schemeClr>
                </a:solidFill>
                <a:prstDash val="solid"/>
                <a:round/>
              </a:ln>
              <a:effectLst/>
            </c:spPr>
            <c:extLst>
              <c:ext xmlns:c16="http://schemas.microsoft.com/office/drawing/2014/chart" uri="{C3380CC4-5D6E-409C-BE32-E72D297353CC}">
                <c16:uniqueId val="{00000017-FE9D-4CF7-8457-62EB1FF60020}"/>
              </c:ext>
            </c:extLst>
          </c:dPt>
          <c:dPt>
            <c:idx val="12"/>
            <c:marker>
              <c:symbol val="none"/>
            </c:marker>
            <c:bubble3D val="0"/>
            <c:spPr>
              <a:ln w="28575" cap="rnd">
                <a:solidFill>
                  <a:schemeClr val="accent3">
                    <a:lumMod val="75000"/>
                  </a:schemeClr>
                </a:solidFill>
                <a:prstDash val="solid"/>
                <a:round/>
              </a:ln>
              <a:effectLst/>
            </c:spPr>
            <c:extLst>
              <c:ext xmlns:c16="http://schemas.microsoft.com/office/drawing/2014/chart" uri="{C3380CC4-5D6E-409C-BE32-E72D297353CC}">
                <c16:uniqueId val="{00000019-FE9D-4CF7-8457-62EB1FF60020}"/>
              </c:ext>
            </c:extLst>
          </c:dPt>
          <c:dPt>
            <c:idx val="13"/>
            <c:marker>
              <c:symbol val="none"/>
            </c:marker>
            <c:bubble3D val="0"/>
            <c:spPr>
              <a:ln w="28575" cap="rnd">
                <a:solidFill>
                  <a:schemeClr val="accent3">
                    <a:lumMod val="75000"/>
                  </a:schemeClr>
                </a:solidFill>
                <a:prstDash val="solid"/>
                <a:round/>
              </a:ln>
              <a:effectLst/>
            </c:spPr>
            <c:extLst>
              <c:ext xmlns:c16="http://schemas.microsoft.com/office/drawing/2014/chart" uri="{C3380CC4-5D6E-409C-BE32-E72D297353CC}">
                <c16:uniqueId val="{0000001B-FE9D-4CF7-8457-62EB1FF60020}"/>
              </c:ext>
            </c:extLst>
          </c:dPt>
          <c:dPt>
            <c:idx val="14"/>
            <c:marker>
              <c:symbol val="none"/>
            </c:marker>
            <c:bubble3D val="0"/>
            <c:spPr>
              <a:ln w="28575" cap="rnd">
                <a:solidFill>
                  <a:schemeClr val="accent3">
                    <a:lumMod val="75000"/>
                  </a:schemeClr>
                </a:solidFill>
                <a:prstDash val="solid"/>
                <a:round/>
              </a:ln>
              <a:effectLst/>
            </c:spPr>
            <c:extLst>
              <c:ext xmlns:c16="http://schemas.microsoft.com/office/drawing/2014/chart" uri="{C3380CC4-5D6E-409C-BE32-E72D297353CC}">
                <c16:uniqueId val="{0000001D-FE9D-4CF7-8457-62EB1FF60020}"/>
              </c:ext>
            </c:extLst>
          </c:dPt>
          <c:cat>
            <c:strRef>
              <c:f>Blad1!$E$22:$T$22</c:f>
              <c:strCache>
                <c:ptCount val="16"/>
                <c:pt idx="0">
                  <c:v>År 2013</c:v>
                </c:pt>
                <c:pt idx="1">
                  <c:v>År 2014</c:v>
                </c:pt>
                <c:pt idx="2">
                  <c:v>År 2015</c:v>
                </c:pt>
                <c:pt idx="3">
                  <c:v>År 2016</c:v>
                </c:pt>
                <c:pt idx="4">
                  <c:v>År 2017</c:v>
                </c:pt>
                <c:pt idx="5">
                  <c:v>År 2018</c:v>
                </c:pt>
                <c:pt idx="6">
                  <c:v>År 2019</c:v>
                </c:pt>
                <c:pt idx="7">
                  <c:v>År 2020</c:v>
                </c:pt>
                <c:pt idx="8">
                  <c:v>År 2021</c:v>
                </c:pt>
                <c:pt idx="9">
                  <c:v>År 2022</c:v>
                </c:pt>
                <c:pt idx="10">
                  <c:v>År 2023</c:v>
                </c:pt>
                <c:pt idx="11">
                  <c:v>År 2024</c:v>
                </c:pt>
                <c:pt idx="12">
                  <c:v>År 2025</c:v>
                </c:pt>
                <c:pt idx="13">
                  <c:v>År 2026</c:v>
                </c:pt>
                <c:pt idx="14">
                  <c:v>År 2027</c:v>
                </c:pt>
                <c:pt idx="15">
                  <c:v>År 2028</c:v>
                </c:pt>
              </c:strCache>
            </c:strRef>
          </c:cat>
          <c:val>
            <c:numRef>
              <c:f>Blad1!$E$25:$T$25</c:f>
              <c:numCache>
                <c:formatCode>_-* #\ ##0_-;\-* #\ ##0_-;_-* "-"??_-;_-@_-</c:formatCode>
                <c:ptCount val="16"/>
                <c:pt idx="0">
                  <c:v>96.313725006475806</c:v>
                </c:pt>
                <c:pt idx="1">
                  <c:v>107.92219165916295</c:v>
                </c:pt>
                <c:pt idx="2">
                  <c:v>108.94425873616953</c:v>
                </c:pt>
                <c:pt idx="3">
                  <c:v>114.41711586140543</c:v>
                </c:pt>
                <c:pt idx="4">
                  <c:v>114.79123237655881</c:v>
                </c:pt>
                <c:pt idx="5">
                  <c:v>117.18086615435853</c:v>
                </c:pt>
                <c:pt idx="6">
                  <c:v>34.282049068100804</c:v>
                </c:pt>
                <c:pt idx="7">
                  <c:v>54.337555969458876</c:v>
                </c:pt>
                <c:pt idx="8">
                  <c:v>97.744692923486824</c:v>
                </c:pt>
                <c:pt idx="9">
                  <c:v>105.50221410862083</c:v>
                </c:pt>
                <c:pt idx="10">
                  <c:v>103.49852675141122</c:v>
                </c:pt>
                <c:pt idx="11">
                  <c:v>105.17</c:v>
                </c:pt>
              </c:numCache>
            </c:numRef>
          </c:val>
          <c:smooth val="0"/>
          <c:extLst>
            <c:ext xmlns:c16="http://schemas.microsoft.com/office/drawing/2014/chart" uri="{C3380CC4-5D6E-409C-BE32-E72D297353CC}">
              <c16:uniqueId val="{0000001E-FE9D-4CF7-8457-62EB1FF60020}"/>
            </c:ext>
          </c:extLst>
        </c:ser>
        <c:dLbls>
          <c:showLegendKey val="0"/>
          <c:showVal val="0"/>
          <c:showCatName val="0"/>
          <c:showSerName val="0"/>
          <c:showPercent val="0"/>
          <c:showBubbleSize val="0"/>
        </c:dLbls>
        <c:smooth val="0"/>
        <c:axId val="623255832"/>
        <c:axId val="623254392"/>
      </c:lineChart>
      <c:catAx>
        <c:axId val="623255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623254392"/>
        <c:crosses val="autoZero"/>
        <c:auto val="1"/>
        <c:lblAlgn val="ctr"/>
        <c:lblOffset val="100"/>
        <c:noMultiLvlLbl val="0"/>
      </c:catAx>
      <c:valAx>
        <c:axId val="623254392"/>
        <c:scaling>
          <c:orientation val="minMax"/>
          <c:max val="140"/>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crossAx val="623255832"/>
        <c:crosses val="autoZero"/>
        <c:crossBetween val="between"/>
        <c:majorUnit val="3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75833380085315E-2"/>
          <c:y val="3.166226584024829E-2"/>
          <c:w val="0.90717230841902796"/>
          <c:h val="0.78260083699324401"/>
        </c:manualLayout>
      </c:layout>
      <c:barChart>
        <c:barDir val="col"/>
        <c:grouping val="clustered"/>
        <c:varyColors val="0"/>
        <c:ser>
          <c:idx val="0"/>
          <c:order val="0"/>
          <c:tx>
            <c:strRef>
              <c:f>'ny modell från scb'!$B$9</c:f>
              <c:strCache>
                <c:ptCount val="1"/>
                <c:pt idx="0">
                  <c:v>År 2021</c:v>
                </c:pt>
              </c:strCache>
            </c:strRef>
          </c:tx>
          <c:spPr>
            <a:solidFill>
              <a:schemeClr val="accent1"/>
            </a:solidFill>
            <a:ln>
              <a:noFill/>
            </a:ln>
            <a:effectLst/>
          </c:spPr>
          <c:invertIfNegative val="0"/>
          <c:dLbls>
            <c:delete val="1"/>
          </c:dLbls>
          <c:cat>
            <c:strRef>
              <c:f>'ny modell från scb'!$C$1:$H$1</c:f>
              <c:strCache>
                <c:ptCount val="6"/>
                <c:pt idx="0">
                  <c:v>Uppsala</c:v>
                </c:pt>
                <c:pt idx="1">
                  <c:v>Södermanland</c:v>
                </c:pt>
                <c:pt idx="2">
                  <c:v>Östergötland</c:v>
                </c:pt>
                <c:pt idx="3">
                  <c:v>Örebro</c:v>
                </c:pt>
                <c:pt idx="4">
                  <c:v>Västmanland</c:v>
                </c:pt>
                <c:pt idx="5">
                  <c:v>ÖMS</c:v>
                </c:pt>
              </c:strCache>
            </c:strRef>
          </c:cat>
          <c:val>
            <c:numRef>
              <c:f>'ny modell från scb'!$C$9:$H$9</c:f>
              <c:numCache>
                <c:formatCode>#,##0</c:formatCode>
                <c:ptCount val="6"/>
                <c:pt idx="0">
                  <c:v>3865</c:v>
                </c:pt>
                <c:pt idx="1">
                  <c:v>3038</c:v>
                </c:pt>
                <c:pt idx="2">
                  <c:v>5420</c:v>
                </c:pt>
                <c:pt idx="3">
                  <c:v>3350</c:v>
                </c:pt>
                <c:pt idx="4">
                  <c:v>2797</c:v>
                </c:pt>
                <c:pt idx="5">
                  <c:v>18470</c:v>
                </c:pt>
              </c:numCache>
            </c:numRef>
          </c:val>
          <c:extLst>
            <c:ext xmlns:c16="http://schemas.microsoft.com/office/drawing/2014/chart" uri="{C3380CC4-5D6E-409C-BE32-E72D297353CC}">
              <c16:uniqueId val="{00000000-6357-4D8F-A0A9-731104274FC3}"/>
            </c:ext>
          </c:extLst>
        </c:ser>
        <c:ser>
          <c:idx val="1"/>
          <c:order val="1"/>
          <c:tx>
            <c:strRef>
              <c:f>'ny modell från scb'!$B$10</c:f>
              <c:strCache>
                <c:ptCount val="1"/>
                <c:pt idx="0">
                  <c:v>År 2022</c:v>
                </c:pt>
              </c:strCache>
            </c:strRef>
          </c:tx>
          <c:spPr>
            <a:solidFill>
              <a:schemeClr val="accent2"/>
            </a:solidFill>
            <a:ln>
              <a:noFill/>
            </a:ln>
            <a:effectLst/>
          </c:spPr>
          <c:invertIfNegative val="0"/>
          <c:dLbls>
            <c:delete val="1"/>
          </c:dLbls>
          <c:cat>
            <c:strRef>
              <c:f>'ny modell från scb'!$C$1:$H$1</c:f>
              <c:strCache>
                <c:ptCount val="6"/>
                <c:pt idx="0">
                  <c:v>Uppsala</c:v>
                </c:pt>
                <c:pt idx="1">
                  <c:v>Södermanland</c:v>
                </c:pt>
                <c:pt idx="2">
                  <c:v>Östergötland</c:v>
                </c:pt>
                <c:pt idx="3">
                  <c:v>Örebro</c:v>
                </c:pt>
                <c:pt idx="4">
                  <c:v>Västmanland</c:v>
                </c:pt>
                <c:pt idx="5">
                  <c:v>ÖMS</c:v>
                </c:pt>
              </c:strCache>
            </c:strRef>
          </c:cat>
          <c:val>
            <c:numRef>
              <c:f>'ny modell från scb'!$C$10:$H$10</c:f>
              <c:numCache>
                <c:formatCode>0</c:formatCode>
                <c:ptCount val="6"/>
                <c:pt idx="0">
                  <c:v>4056</c:v>
                </c:pt>
                <c:pt idx="1">
                  <c:v>3070</c:v>
                </c:pt>
                <c:pt idx="2">
                  <c:v>5593</c:v>
                </c:pt>
                <c:pt idx="3">
                  <c:v>3538</c:v>
                </c:pt>
                <c:pt idx="4">
                  <c:v>2990</c:v>
                </c:pt>
                <c:pt idx="5">
                  <c:v>19247</c:v>
                </c:pt>
              </c:numCache>
            </c:numRef>
          </c:val>
          <c:extLst>
            <c:ext xmlns:c16="http://schemas.microsoft.com/office/drawing/2014/chart" uri="{C3380CC4-5D6E-409C-BE32-E72D297353CC}">
              <c16:uniqueId val="{00000001-6357-4D8F-A0A9-731104274FC3}"/>
            </c:ext>
          </c:extLst>
        </c:ser>
        <c:ser>
          <c:idx val="2"/>
          <c:order val="2"/>
          <c:tx>
            <c:strRef>
              <c:f>'ny modell från scb'!$B$11</c:f>
              <c:strCache>
                <c:ptCount val="1"/>
                <c:pt idx="0">
                  <c:v>År 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'ny modell från scb'!$C$1:$H$1</c:f>
              <c:strCache>
                <c:ptCount val="6"/>
                <c:pt idx="0">
                  <c:v>Uppsala</c:v>
                </c:pt>
                <c:pt idx="1">
                  <c:v>Södermanland</c:v>
                </c:pt>
                <c:pt idx="2">
                  <c:v>Östergötland</c:v>
                </c:pt>
                <c:pt idx="3">
                  <c:v>Örebro</c:v>
                </c:pt>
                <c:pt idx="4">
                  <c:v>Västmanland</c:v>
                </c:pt>
                <c:pt idx="5">
                  <c:v>ÖMS</c:v>
                </c:pt>
              </c:strCache>
            </c:strRef>
          </c:cat>
          <c:val>
            <c:numRef>
              <c:f>'ny modell från scb'!$C$11:$H$11</c:f>
              <c:numCache>
                <c:formatCode>0</c:formatCode>
                <c:ptCount val="6"/>
                <c:pt idx="0">
                  <c:v>4007.5</c:v>
                </c:pt>
                <c:pt idx="1">
                  <c:v>3071</c:v>
                </c:pt>
                <c:pt idx="2">
                  <c:v>5578</c:v>
                </c:pt>
                <c:pt idx="3">
                  <c:v>3515</c:v>
                </c:pt>
                <c:pt idx="4">
                  <c:v>2683</c:v>
                </c:pt>
                <c:pt idx="5">
                  <c:v>18854.5</c:v>
                </c:pt>
              </c:numCache>
            </c:numRef>
          </c:val>
          <c:extLst>
            <c:ext xmlns:c16="http://schemas.microsoft.com/office/drawing/2014/chart" uri="{C3380CC4-5D6E-409C-BE32-E72D297353CC}">
              <c16:uniqueId val="{00000002-6357-4D8F-A0A9-731104274FC3}"/>
            </c:ext>
          </c:extLst>
        </c:ser>
        <c:dLbls>
          <c:dLblPos val="outEnd"/>
          <c:showLegendKey val="0"/>
          <c:showVal val="1"/>
          <c:showCatName val="0"/>
          <c:showSerName val="0"/>
          <c:showPercent val="0"/>
          <c:showBubbleSize val="0"/>
        </c:dLbls>
        <c:gapWidth val="219"/>
        <c:overlap val="-27"/>
        <c:axId val="964170952"/>
        <c:axId val="964168792"/>
      </c:barChart>
      <c:catAx>
        <c:axId val="964170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4168792"/>
        <c:crosses val="autoZero"/>
        <c:auto val="1"/>
        <c:lblAlgn val="ctr"/>
        <c:lblOffset val="100"/>
        <c:noMultiLvlLbl val="0"/>
      </c:catAx>
      <c:valAx>
        <c:axId val="964168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4170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'Tabeller och diagram '!$A$6</c:f>
              <c:strCache>
                <c:ptCount val="1"/>
                <c:pt idx="0">
                  <c:v>År 2018</c:v>
                </c:pt>
              </c:strCache>
            </c:strRef>
          </c:tx>
          <c:spPr>
            <a:solidFill>
              <a:schemeClr val="accent1"/>
            </a:solidFill>
            <a:ln>
              <a:noFill/>
            </a:ln>
            <a:effectLst/>
          </c:spPr>
          <c:invertIfNegative val="0"/>
          <c:dLbls>
            <c:delete val="1"/>
          </c:dLbls>
          <c:cat>
            <c:strRef>
              <c:f>'Tabeller och diagram '!$B$1:$G$1</c:f>
              <c:strCache>
                <c:ptCount val="6"/>
                <c:pt idx="0">
                  <c:v>Uppsala</c:v>
                </c:pt>
                <c:pt idx="1">
                  <c:v>Sörmland</c:v>
                </c:pt>
                <c:pt idx="2">
                  <c:v>Östergötland</c:v>
                </c:pt>
                <c:pt idx="3">
                  <c:v>Örebro</c:v>
                </c:pt>
                <c:pt idx="4">
                  <c:v>Västmanland</c:v>
                </c:pt>
                <c:pt idx="5">
                  <c:v>ÖMS</c:v>
                </c:pt>
              </c:strCache>
            </c:strRef>
          </c:cat>
          <c:val>
            <c:numRef>
              <c:f>'Tabeller och diagram '!$B$6:$G$6</c:f>
              <c:numCache>
                <c:formatCode>#,##0</c:formatCode>
                <c:ptCount val="6"/>
                <c:pt idx="0">
                  <c:v>5151637.2123199999</c:v>
                </c:pt>
                <c:pt idx="1">
                  <c:v>3748576.8391499999</c:v>
                </c:pt>
                <c:pt idx="2">
                  <c:v>7918255.0155500006</c:v>
                </c:pt>
                <c:pt idx="3">
                  <c:v>4299488.2893500002</c:v>
                </c:pt>
                <c:pt idx="4">
                  <c:v>3749927.9890300003</c:v>
                </c:pt>
                <c:pt idx="5">
                  <c:v>24867885.345399998</c:v>
                </c:pt>
              </c:numCache>
            </c:numRef>
          </c:val>
          <c:extLst>
            <c:ext xmlns:c16="http://schemas.microsoft.com/office/drawing/2014/chart" uri="{C3380CC4-5D6E-409C-BE32-E72D297353CC}">
              <c16:uniqueId val="{00000000-8531-499C-9B84-96A12F75DA0F}"/>
            </c:ext>
          </c:extLst>
        </c:ser>
        <c:ser>
          <c:idx val="1"/>
          <c:order val="1"/>
          <c:tx>
            <c:strRef>
              <c:f>'Tabeller och diagram '!$A$7</c:f>
              <c:strCache>
                <c:ptCount val="1"/>
                <c:pt idx="0">
                  <c:v>År 2019</c:v>
                </c:pt>
              </c:strCache>
            </c:strRef>
          </c:tx>
          <c:spPr>
            <a:solidFill>
              <a:schemeClr val="accent2"/>
            </a:solidFill>
            <a:ln>
              <a:noFill/>
            </a:ln>
            <a:effectLst/>
          </c:spPr>
          <c:invertIfNegative val="0"/>
          <c:dLbls>
            <c:delete val="1"/>
          </c:dLbls>
          <c:cat>
            <c:strRef>
              <c:f>'Tabeller och diagram '!$B$1:$G$1</c:f>
              <c:strCache>
                <c:ptCount val="6"/>
                <c:pt idx="0">
                  <c:v>Uppsala</c:v>
                </c:pt>
                <c:pt idx="1">
                  <c:v>Sörmland</c:v>
                </c:pt>
                <c:pt idx="2">
                  <c:v>Östergötland</c:v>
                </c:pt>
                <c:pt idx="3">
                  <c:v>Örebro</c:v>
                </c:pt>
                <c:pt idx="4">
                  <c:v>Västmanland</c:v>
                </c:pt>
                <c:pt idx="5">
                  <c:v>ÖMS</c:v>
                </c:pt>
              </c:strCache>
            </c:strRef>
          </c:cat>
          <c:val>
            <c:numRef>
              <c:f>'Tabeller och diagram '!$B$7:$G$7</c:f>
              <c:numCache>
                <c:formatCode>#,##0</c:formatCode>
                <c:ptCount val="6"/>
                <c:pt idx="0">
                  <c:v>5384243.8336700005</c:v>
                </c:pt>
                <c:pt idx="1">
                  <c:v>3926861.9705200004</c:v>
                </c:pt>
                <c:pt idx="2">
                  <c:v>8427910.7228200007</c:v>
                </c:pt>
                <c:pt idx="3">
                  <c:v>4749163.3525200002</c:v>
                </c:pt>
                <c:pt idx="4">
                  <c:v>3900625.8996000001</c:v>
                </c:pt>
                <c:pt idx="5">
                  <c:v>26388805.779130001</c:v>
                </c:pt>
              </c:numCache>
            </c:numRef>
          </c:val>
          <c:extLst>
            <c:ext xmlns:c16="http://schemas.microsoft.com/office/drawing/2014/chart" uri="{C3380CC4-5D6E-409C-BE32-E72D297353CC}">
              <c16:uniqueId val="{00000001-8531-499C-9B84-96A12F75DA0F}"/>
            </c:ext>
          </c:extLst>
        </c:ser>
        <c:ser>
          <c:idx val="2"/>
          <c:order val="2"/>
          <c:tx>
            <c:strRef>
              <c:f>'Tabeller och diagram '!$A$8</c:f>
              <c:strCache>
                <c:ptCount val="1"/>
                <c:pt idx="0">
                  <c:v>År 2020</c:v>
                </c:pt>
              </c:strCache>
            </c:strRef>
          </c:tx>
          <c:spPr>
            <a:solidFill>
              <a:schemeClr val="accent3"/>
            </a:solidFill>
            <a:ln>
              <a:noFill/>
            </a:ln>
            <a:effectLst/>
          </c:spPr>
          <c:invertIfNegative val="0"/>
          <c:dLbls>
            <c:delete val="1"/>
          </c:dLbls>
          <c:cat>
            <c:strRef>
              <c:f>'Tabeller och diagram '!$B$1:$G$1</c:f>
              <c:strCache>
                <c:ptCount val="6"/>
                <c:pt idx="0">
                  <c:v>Uppsala</c:v>
                </c:pt>
                <c:pt idx="1">
                  <c:v>Sörmland</c:v>
                </c:pt>
                <c:pt idx="2">
                  <c:v>Östergötland</c:v>
                </c:pt>
                <c:pt idx="3">
                  <c:v>Örebro</c:v>
                </c:pt>
                <c:pt idx="4">
                  <c:v>Västmanland</c:v>
                </c:pt>
                <c:pt idx="5">
                  <c:v>ÖMS</c:v>
                </c:pt>
              </c:strCache>
            </c:strRef>
          </c:cat>
          <c:val>
            <c:numRef>
              <c:f>'Tabeller och diagram '!$B$8:$G$8</c:f>
              <c:numCache>
                <c:formatCode>#,##0</c:formatCode>
                <c:ptCount val="6"/>
                <c:pt idx="0">
                  <c:v>4911995.8729999997</c:v>
                </c:pt>
                <c:pt idx="1">
                  <c:v>3645978.4326899997</c:v>
                </c:pt>
                <c:pt idx="2">
                  <c:v>7909596.8215299994</c:v>
                </c:pt>
                <c:pt idx="3">
                  <c:v>4284844.3047000002</c:v>
                </c:pt>
                <c:pt idx="4">
                  <c:v>3492044.0628900006</c:v>
                </c:pt>
                <c:pt idx="5">
                  <c:v>24244459.49481</c:v>
                </c:pt>
              </c:numCache>
            </c:numRef>
          </c:val>
          <c:extLst>
            <c:ext xmlns:c16="http://schemas.microsoft.com/office/drawing/2014/chart" uri="{C3380CC4-5D6E-409C-BE32-E72D297353CC}">
              <c16:uniqueId val="{00000002-8531-499C-9B84-96A12F75DA0F}"/>
            </c:ext>
          </c:extLst>
        </c:ser>
        <c:ser>
          <c:idx val="3"/>
          <c:order val="3"/>
          <c:tx>
            <c:strRef>
              <c:f>'Tabeller och diagram '!$A$9</c:f>
              <c:strCache>
                <c:ptCount val="1"/>
                <c:pt idx="0">
                  <c:v>År 2021</c:v>
                </c:pt>
              </c:strCache>
            </c:strRef>
          </c:tx>
          <c:spPr>
            <a:solidFill>
              <a:schemeClr val="accent4"/>
            </a:solidFill>
            <a:ln>
              <a:noFill/>
            </a:ln>
            <a:effectLst/>
          </c:spPr>
          <c:invertIfNegative val="0"/>
          <c:dLbls>
            <c:delete val="1"/>
          </c:dLbls>
          <c:cat>
            <c:strRef>
              <c:f>'Tabeller och diagram '!$B$1:$G$1</c:f>
              <c:strCache>
                <c:ptCount val="6"/>
                <c:pt idx="0">
                  <c:v>Uppsala</c:v>
                </c:pt>
                <c:pt idx="1">
                  <c:v>Sörmland</c:v>
                </c:pt>
                <c:pt idx="2">
                  <c:v>Östergötland</c:v>
                </c:pt>
                <c:pt idx="3">
                  <c:v>Örebro</c:v>
                </c:pt>
                <c:pt idx="4">
                  <c:v>Västmanland</c:v>
                </c:pt>
                <c:pt idx="5">
                  <c:v>ÖMS</c:v>
                </c:pt>
              </c:strCache>
            </c:strRef>
          </c:cat>
          <c:val>
            <c:numRef>
              <c:f>'Tabeller och diagram '!$B$9:$G$9</c:f>
              <c:numCache>
                <c:formatCode>#,##0</c:formatCode>
                <c:ptCount val="6"/>
                <c:pt idx="0">
                  <c:v>5140825.4732000008</c:v>
                </c:pt>
                <c:pt idx="1">
                  <c:v>3986177.3056100002</c:v>
                </c:pt>
                <c:pt idx="2">
                  <c:v>8430684.0738200005</c:v>
                </c:pt>
                <c:pt idx="3">
                  <c:v>4586149.2671999997</c:v>
                </c:pt>
                <c:pt idx="4">
                  <c:v>3811417.2495900001</c:v>
                </c:pt>
                <c:pt idx="5">
                  <c:v>25955253.369420007</c:v>
                </c:pt>
              </c:numCache>
            </c:numRef>
          </c:val>
          <c:extLst>
            <c:ext xmlns:c16="http://schemas.microsoft.com/office/drawing/2014/chart" uri="{C3380CC4-5D6E-409C-BE32-E72D297353CC}">
              <c16:uniqueId val="{00000003-8531-499C-9B84-96A12F75DA0F}"/>
            </c:ext>
          </c:extLst>
        </c:ser>
        <c:ser>
          <c:idx val="4"/>
          <c:order val="4"/>
          <c:tx>
            <c:strRef>
              <c:f>'Tabeller och diagram '!$A$10</c:f>
              <c:strCache>
                <c:ptCount val="1"/>
                <c:pt idx="0">
                  <c:v>År 2022</c:v>
                </c:pt>
              </c:strCache>
            </c:strRef>
          </c:tx>
          <c:spPr>
            <a:solidFill>
              <a:schemeClr val="accent5"/>
            </a:solidFill>
            <a:ln>
              <a:noFill/>
            </a:ln>
            <a:effectLst/>
          </c:spPr>
          <c:invertIfNegative val="0"/>
          <c:dLbls>
            <c:delete val="1"/>
          </c:dLbls>
          <c:cat>
            <c:strRef>
              <c:f>'Tabeller och diagram '!$B$1:$G$1</c:f>
              <c:strCache>
                <c:ptCount val="6"/>
                <c:pt idx="0">
                  <c:v>Uppsala</c:v>
                </c:pt>
                <c:pt idx="1">
                  <c:v>Sörmland</c:v>
                </c:pt>
                <c:pt idx="2">
                  <c:v>Östergötland</c:v>
                </c:pt>
                <c:pt idx="3">
                  <c:v>Örebro</c:v>
                </c:pt>
                <c:pt idx="4">
                  <c:v>Västmanland</c:v>
                </c:pt>
                <c:pt idx="5">
                  <c:v>ÖMS</c:v>
                </c:pt>
              </c:strCache>
            </c:strRef>
          </c:cat>
          <c:val>
            <c:numRef>
              <c:f>'Tabeller och diagram '!$B$10:$G$10</c:f>
              <c:numCache>
                <c:formatCode>0</c:formatCode>
                <c:ptCount val="6"/>
                <c:pt idx="0">
                  <c:v>5880151.8904298199</c:v>
                </c:pt>
                <c:pt idx="1">
                  <c:v>4071189.136892207</c:v>
                </c:pt>
                <c:pt idx="2">
                  <c:v>11232675.1267519</c:v>
                </c:pt>
                <c:pt idx="3">
                  <c:v>5020149.063316768</c:v>
                </c:pt>
                <c:pt idx="4">
                  <c:v>3996304.4270794657</c:v>
                </c:pt>
                <c:pt idx="5">
                  <c:v>30200469.644470159</c:v>
                </c:pt>
              </c:numCache>
            </c:numRef>
          </c:val>
          <c:extLst>
            <c:ext xmlns:c16="http://schemas.microsoft.com/office/drawing/2014/chart" uri="{C3380CC4-5D6E-409C-BE32-E72D297353CC}">
              <c16:uniqueId val="{00000004-8531-499C-9B84-96A12F75DA0F}"/>
            </c:ext>
          </c:extLst>
        </c:ser>
        <c:ser>
          <c:idx val="5"/>
          <c:order val="5"/>
          <c:tx>
            <c:strRef>
              <c:f>'Tabeller och diagram '!$A$11</c:f>
              <c:strCache>
                <c:ptCount val="1"/>
                <c:pt idx="0">
                  <c:v>År 2023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och diagram '!$B$1:$G$1</c:f>
              <c:strCache>
                <c:ptCount val="6"/>
                <c:pt idx="0">
                  <c:v>Uppsala</c:v>
                </c:pt>
                <c:pt idx="1">
                  <c:v>Sörmland</c:v>
                </c:pt>
                <c:pt idx="2">
                  <c:v>Östergötland</c:v>
                </c:pt>
                <c:pt idx="3">
                  <c:v>Örebro</c:v>
                </c:pt>
                <c:pt idx="4">
                  <c:v>Västmanland</c:v>
                </c:pt>
                <c:pt idx="5">
                  <c:v>ÖMS</c:v>
                </c:pt>
              </c:strCache>
            </c:strRef>
          </c:cat>
          <c:val>
            <c:numRef>
              <c:f>'Tabeller och diagram '!$B$11:$G$11</c:f>
              <c:numCache>
                <c:formatCode>0</c:formatCode>
                <c:ptCount val="6"/>
                <c:pt idx="0" formatCode="#,##0">
                  <c:v>3776416.74</c:v>
                </c:pt>
                <c:pt idx="1">
                  <c:v>2524418.84</c:v>
                </c:pt>
                <c:pt idx="2">
                  <c:v>8230201.9199999999</c:v>
                </c:pt>
                <c:pt idx="3">
                  <c:v>4160712.34</c:v>
                </c:pt>
                <c:pt idx="4">
                  <c:v>2912961.03</c:v>
                </c:pt>
                <c:pt idx="5">
                  <c:v>21604710.870000001</c:v>
                </c:pt>
              </c:numCache>
            </c:numRef>
          </c:val>
          <c:extLst>
            <c:ext xmlns:c16="http://schemas.microsoft.com/office/drawing/2014/chart" uri="{C3380CC4-5D6E-409C-BE32-E72D297353CC}">
              <c16:uniqueId val="{00000005-8531-499C-9B84-96A12F75DA0F}"/>
            </c:ext>
          </c:extLst>
        </c:ser>
        <c:dLbls>
          <c:dLblPos val="outEnd"/>
          <c:showLegendKey val="0"/>
          <c:showVal val="1"/>
          <c:showCatName val="0"/>
          <c:showSerName val="0"/>
          <c:showPercent val="0"/>
          <c:showBubbleSize val="0"/>
        </c:dLbls>
        <c:gapWidth val="219"/>
        <c:overlap val="-27"/>
        <c:axId val="966927552"/>
        <c:axId val="966928632"/>
      </c:barChart>
      <c:catAx>
        <c:axId val="96692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6928632"/>
        <c:crosses val="autoZero"/>
        <c:auto val="1"/>
        <c:lblAlgn val="ctr"/>
        <c:lblOffset val="100"/>
        <c:noMultiLvlLbl val="0"/>
      </c:catAx>
      <c:valAx>
        <c:axId val="966928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6927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 och data '!$B$8</c:f>
              <c:strCache>
                <c:ptCount val="1"/>
                <c:pt idx="0">
                  <c:v>År 2018</c:v>
                </c:pt>
              </c:strCache>
            </c:strRef>
          </c:tx>
          <c:spPr>
            <a:solidFill>
              <a:schemeClr val="accent1"/>
            </a:solidFill>
            <a:ln>
              <a:noFill/>
            </a:ln>
            <a:effectLst/>
          </c:spPr>
          <c:invertIfNegative val="0"/>
          <c:dLbls>
            <c:delete val="1"/>
          </c:dLbls>
          <c:cat>
            <c:strRef>
              <c:f>'Figur och data '!$C$2:$H$2</c:f>
              <c:strCache>
                <c:ptCount val="6"/>
                <c:pt idx="0">
                  <c:v>Uppsala</c:v>
                </c:pt>
                <c:pt idx="1">
                  <c:v>Södermanland</c:v>
                </c:pt>
                <c:pt idx="2">
                  <c:v>Östergötland</c:v>
                </c:pt>
                <c:pt idx="3">
                  <c:v>Örebro</c:v>
                </c:pt>
                <c:pt idx="4">
                  <c:v>Västmanland</c:v>
                </c:pt>
                <c:pt idx="5">
                  <c:v>ÖMS</c:v>
                </c:pt>
              </c:strCache>
            </c:strRef>
          </c:cat>
          <c:val>
            <c:numRef>
              <c:f>'Figur och data '!$C$8:$H$8</c:f>
              <c:numCache>
                <c:formatCode>#,##0</c:formatCode>
                <c:ptCount val="6"/>
                <c:pt idx="0">
                  <c:v>1421.6599999999999</c:v>
                </c:pt>
                <c:pt idx="1">
                  <c:v>1069.7099999999998</c:v>
                </c:pt>
                <c:pt idx="2">
                  <c:v>1730.5900000000004</c:v>
                </c:pt>
                <c:pt idx="3">
                  <c:v>1130.8800000000001</c:v>
                </c:pt>
                <c:pt idx="4">
                  <c:v>919.87999999999988</c:v>
                </c:pt>
                <c:pt idx="5">
                  <c:v>6272.72</c:v>
                </c:pt>
              </c:numCache>
            </c:numRef>
          </c:val>
          <c:extLst>
            <c:ext xmlns:c16="http://schemas.microsoft.com/office/drawing/2014/chart" uri="{C3380CC4-5D6E-409C-BE32-E72D297353CC}">
              <c16:uniqueId val="{00000000-97DC-4FB7-8623-73725A5B5CF5}"/>
            </c:ext>
          </c:extLst>
        </c:ser>
        <c:ser>
          <c:idx val="1"/>
          <c:order val="1"/>
          <c:tx>
            <c:strRef>
              <c:f>'Figur och data '!$B$9</c:f>
              <c:strCache>
                <c:ptCount val="1"/>
                <c:pt idx="0">
                  <c:v>År 2019</c:v>
                </c:pt>
              </c:strCache>
            </c:strRef>
          </c:tx>
          <c:spPr>
            <a:solidFill>
              <a:schemeClr val="accent2"/>
            </a:solidFill>
            <a:ln>
              <a:noFill/>
            </a:ln>
            <a:effectLst/>
          </c:spPr>
          <c:invertIfNegative val="0"/>
          <c:dLbls>
            <c:delete val="1"/>
          </c:dLbls>
          <c:cat>
            <c:strRef>
              <c:f>'Figur och data '!$C$2:$H$2</c:f>
              <c:strCache>
                <c:ptCount val="6"/>
                <c:pt idx="0">
                  <c:v>Uppsala</c:v>
                </c:pt>
                <c:pt idx="1">
                  <c:v>Södermanland</c:v>
                </c:pt>
                <c:pt idx="2">
                  <c:v>Östergötland</c:v>
                </c:pt>
                <c:pt idx="3">
                  <c:v>Örebro</c:v>
                </c:pt>
                <c:pt idx="4">
                  <c:v>Västmanland</c:v>
                </c:pt>
                <c:pt idx="5">
                  <c:v>ÖMS</c:v>
                </c:pt>
              </c:strCache>
            </c:strRef>
          </c:cat>
          <c:val>
            <c:numRef>
              <c:f>'Figur och data '!$C$9:$H$9</c:f>
              <c:numCache>
                <c:formatCode>#,##0</c:formatCode>
                <c:ptCount val="6"/>
                <c:pt idx="0">
                  <c:v>1761.22</c:v>
                </c:pt>
                <c:pt idx="1">
                  <c:v>1344.18</c:v>
                </c:pt>
                <c:pt idx="2">
                  <c:v>2143.7599999999998</c:v>
                </c:pt>
                <c:pt idx="3">
                  <c:v>1459.78</c:v>
                </c:pt>
                <c:pt idx="4">
                  <c:v>1169.54</c:v>
                </c:pt>
                <c:pt idx="5">
                  <c:v>7878.48</c:v>
                </c:pt>
              </c:numCache>
            </c:numRef>
          </c:val>
          <c:extLst>
            <c:ext xmlns:c16="http://schemas.microsoft.com/office/drawing/2014/chart" uri="{C3380CC4-5D6E-409C-BE32-E72D297353CC}">
              <c16:uniqueId val="{00000001-97DC-4FB7-8623-73725A5B5CF5}"/>
            </c:ext>
          </c:extLst>
        </c:ser>
        <c:ser>
          <c:idx val="2"/>
          <c:order val="2"/>
          <c:tx>
            <c:strRef>
              <c:f>'Figur och data '!$B$10</c:f>
              <c:strCache>
                <c:ptCount val="1"/>
                <c:pt idx="0">
                  <c:v>År 2020</c:v>
                </c:pt>
              </c:strCache>
            </c:strRef>
          </c:tx>
          <c:spPr>
            <a:solidFill>
              <a:schemeClr val="accent3"/>
            </a:solidFill>
            <a:ln>
              <a:noFill/>
            </a:ln>
            <a:effectLst/>
          </c:spPr>
          <c:invertIfNegative val="0"/>
          <c:dLbls>
            <c:delete val="1"/>
          </c:dLbls>
          <c:cat>
            <c:strRef>
              <c:f>'Figur och data '!$C$2:$H$2</c:f>
              <c:strCache>
                <c:ptCount val="6"/>
                <c:pt idx="0">
                  <c:v>Uppsala</c:v>
                </c:pt>
                <c:pt idx="1">
                  <c:v>Södermanland</c:v>
                </c:pt>
                <c:pt idx="2">
                  <c:v>Östergötland</c:v>
                </c:pt>
                <c:pt idx="3">
                  <c:v>Örebro</c:v>
                </c:pt>
                <c:pt idx="4">
                  <c:v>Västmanland</c:v>
                </c:pt>
                <c:pt idx="5">
                  <c:v>ÖMS</c:v>
                </c:pt>
              </c:strCache>
            </c:strRef>
          </c:cat>
          <c:val>
            <c:numRef>
              <c:f>'Figur och data '!$C$10:$H$10</c:f>
              <c:numCache>
                <c:formatCode>#,##0</c:formatCode>
                <c:ptCount val="6"/>
                <c:pt idx="0">
                  <c:v>1848.9</c:v>
                </c:pt>
                <c:pt idx="1">
                  <c:v>1427.7300000000002</c:v>
                </c:pt>
                <c:pt idx="2">
                  <c:v>2258.4300000000003</c:v>
                </c:pt>
                <c:pt idx="3">
                  <c:v>1533.5500000000002</c:v>
                </c:pt>
                <c:pt idx="4">
                  <c:v>1238.31</c:v>
                </c:pt>
                <c:pt idx="5">
                  <c:v>8306.92</c:v>
                </c:pt>
              </c:numCache>
            </c:numRef>
          </c:val>
          <c:extLst>
            <c:ext xmlns:c16="http://schemas.microsoft.com/office/drawing/2014/chart" uri="{C3380CC4-5D6E-409C-BE32-E72D297353CC}">
              <c16:uniqueId val="{00000002-97DC-4FB7-8623-73725A5B5CF5}"/>
            </c:ext>
          </c:extLst>
        </c:ser>
        <c:ser>
          <c:idx val="3"/>
          <c:order val="3"/>
          <c:tx>
            <c:strRef>
              <c:f>'Figur och data '!$B$11</c:f>
              <c:strCache>
                <c:ptCount val="1"/>
                <c:pt idx="0">
                  <c:v>År 2021</c:v>
                </c:pt>
              </c:strCache>
            </c:strRef>
          </c:tx>
          <c:spPr>
            <a:solidFill>
              <a:schemeClr val="accent4"/>
            </a:solidFill>
            <a:ln>
              <a:noFill/>
            </a:ln>
            <a:effectLst/>
          </c:spPr>
          <c:invertIfNegative val="0"/>
          <c:dLbls>
            <c:delete val="1"/>
          </c:dLbls>
          <c:cat>
            <c:strRef>
              <c:f>'Figur och data '!$C$2:$H$2</c:f>
              <c:strCache>
                <c:ptCount val="6"/>
                <c:pt idx="0">
                  <c:v>Uppsala</c:v>
                </c:pt>
                <c:pt idx="1">
                  <c:v>Södermanland</c:v>
                </c:pt>
                <c:pt idx="2">
                  <c:v>Östergötland</c:v>
                </c:pt>
                <c:pt idx="3">
                  <c:v>Örebro</c:v>
                </c:pt>
                <c:pt idx="4">
                  <c:v>Västmanland</c:v>
                </c:pt>
                <c:pt idx="5">
                  <c:v>ÖMS</c:v>
                </c:pt>
              </c:strCache>
            </c:strRef>
          </c:cat>
          <c:val>
            <c:numRef>
              <c:f>'Figur och data '!$C$11:$H$11</c:f>
              <c:numCache>
                <c:formatCode>#,##0</c:formatCode>
                <c:ptCount val="6"/>
                <c:pt idx="0">
                  <c:v>1444.48</c:v>
                </c:pt>
                <c:pt idx="1">
                  <c:v>1091.99</c:v>
                </c:pt>
                <c:pt idx="2">
                  <c:v>1750.1200000000001</c:v>
                </c:pt>
                <c:pt idx="3">
                  <c:v>1158.8900000000001</c:v>
                </c:pt>
                <c:pt idx="4">
                  <c:v>945.57</c:v>
                </c:pt>
                <c:pt idx="5">
                  <c:v>6391.05</c:v>
                </c:pt>
              </c:numCache>
            </c:numRef>
          </c:val>
          <c:extLst>
            <c:ext xmlns:c16="http://schemas.microsoft.com/office/drawing/2014/chart" uri="{C3380CC4-5D6E-409C-BE32-E72D297353CC}">
              <c16:uniqueId val="{00000003-97DC-4FB7-8623-73725A5B5CF5}"/>
            </c:ext>
          </c:extLst>
        </c:ser>
        <c:ser>
          <c:idx val="4"/>
          <c:order val="4"/>
          <c:tx>
            <c:strRef>
              <c:f>'Figur och data '!$B$12</c:f>
              <c:strCache>
                <c:ptCount val="1"/>
                <c:pt idx="0">
                  <c:v>År 2022</c:v>
                </c:pt>
              </c:strCache>
            </c:strRef>
          </c:tx>
          <c:spPr>
            <a:solidFill>
              <a:schemeClr val="accent5"/>
            </a:solidFill>
            <a:ln>
              <a:noFill/>
            </a:ln>
            <a:effectLst/>
          </c:spPr>
          <c:invertIfNegative val="0"/>
          <c:dLbls>
            <c:delete val="1"/>
          </c:dLbls>
          <c:cat>
            <c:strRef>
              <c:f>'Figur och data '!$C$2:$H$2</c:f>
              <c:strCache>
                <c:ptCount val="6"/>
                <c:pt idx="0">
                  <c:v>Uppsala</c:v>
                </c:pt>
                <c:pt idx="1">
                  <c:v>Södermanland</c:v>
                </c:pt>
                <c:pt idx="2">
                  <c:v>Östergötland</c:v>
                </c:pt>
                <c:pt idx="3">
                  <c:v>Örebro</c:v>
                </c:pt>
                <c:pt idx="4">
                  <c:v>Västmanland</c:v>
                </c:pt>
                <c:pt idx="5">
                  <c:v>ÖMS</c:v>
                </c:pt>
              </c:strCache>
            </c:strRef>
          </c:cat>
          <c:val>
            <c:numRef>
              <c:f>'Figur och data '!$C$12:$H$12</c:f>
              <c:numCache>
                <c:formatCode>0</c:formatCode>
                <c:ptCount val="6"/>
                <c:pt idx="0">
                  <c:v>1254.5900000000001</c:v>
                </c:pt>
                <c:pt idx="1">
                  <c:v>960.53999999999985</c:v>
                </c:pt>
                <c:pt idx="2">
                  <c:v>1555.55</c:v>
                </c:pt>
                <c:pt idx="3">
                  <c:v>1003.89</c:v>
                </c:pt>
                <c:pt idx="4">
                  <c:v>835.3900000000001</c:v>
                </c:pt>
                <c:pt idx="5" formatCode="#,##0">
                  <c:v>5609.9600000000009</c:v>
                </c:pt>
              </c:numCache>
            </c:numRef>
          </c:val>
          <c:extLst>
            <c:ext xmlns:c16="http://schemas.microsoft.com/office/drawing/2014/chart" uri="{C3380CC4-5D6E-409C-BE32-E72D297353CC}">
              <c16:uniqueId val="{00000004-97DC-4FB7-8623-73725A5B5CF5}"/>
            </c:ext>
          </c:extLst>
        </c:ser>
        <c:ser>
          <c:idx val="5"/>
          <c:order val="5"/>
          <c:tx>
            <c:strRef>
              <c:f>'Figur och data '!$B$13</c:f>
              <c:strCache>
                <c:ptCount val="1"/>
                <c:pt idx="0">
                  <c:v>År 2023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och data '!$C$2:$H$2</c:f>
              <c:strCache>
                <c:ptCount val="6"/>
                <c:pt idx="0">
                  <c:v>Uppsala</c:v>
                </c:pt>
                <c:pt idx="1">
                  <c:v>Södermanland</c:v>
                </c:pt>
                <c:pt idx="2">
                  <c:v>Östergötland</c:v>
                </c:pt>
                <c:pt idx="3">
                  <c:v>Örebro</c:v>
                </c:pt>
                <c:pt idx="4">
                  <c:v>Västmanland</c:v>
                </c:pt>
                <c:pt idx="5">
                  <c:v>ÖMS</c:v>
                </c:pt>
              </c:strCache>
            </c:strRef>
          </c:cat>
          <c:val>
            <c:numRef>
              <c:f>'Figur och data '!$C$13:$H$13</c:f>
              <c:numCache>
                <c:formatCode>General</c:formatCode>
                <c:ptCount val="6"/>
                <c:pt idx="0">
                  <c:v>1247</c:v>
                </c:pt>
                <c:pt idx="1">
                  <c:v>951</c:v>
                </c:pt>
                <c:pt idx="2">
                  <c:v>1525</c:v>
                </c:pt>
                <c:pt idx="3">
                  <c:v>990</c:v>
                </c:pt>
                <c:pt idx="4">
                  <c:v>830</c:v>
                </c:pt>
                <c:pt idx="5">
                  <c:v>5543</c:v>
                </c:pt>
              </c:numCache>
            </c:numRef>
          </c:val>
          <c:extLst>
            <c:ext xmlns:c16="http://schemas.microsoft.com/office/drawing/2014/chart" uri="{C3380CC4-5D6E-409C-BE32-E72D297353CC}">
              <c16:uniqueId val="{00000005-97DC-4FB7-8623-73725A5B5CF5}"/>
            </c:ext>
          </c:extLst>
        </c:ser>
        <c:dLbls>
          <c:dLblPos val="outEnd"/>
          <c:showLegendKey val="0"/>
          <c:showVal val="1"/>
          <c:showCatName val="0"/>
          <c:showSerName val="0"/>
          <c:showPercent val="0"/>
          <c:showBubbleSize val="0"/>
        </c:dLbls>
        <c:gapWidth val="219"/>
        <c:overlap val="-27"/>
        <c:axId val="1041831800"/>
        <c:axId val="1041830720"/>
      </c:barChart>
      <c:catAx>
        <c:axId val="1041831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41830720"/>
        <c:crosses val="autoZero"/>
        <c:auto val="1"/>
        <c:lblAlgn val="ctr"/>
        <c:lblOffset val="100"/>
        <c:noMultiLvlLbl val="0"/>
      </c:catAx>
      <c:valAx>
        <c:axId val="1041830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41831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 Nystartade bolag.xlsx]2. nystartade företag'!$A$8:$B$8</c:f>
              <c:strCache>
                <c:ptCount val="1"/>
                <c:pt idx="0">
                  <c:v>År 2018</c:v>
                </c:pt>
              </c:strCache>
              <c:extLst/>
            </c:strRef>
          </c:tx>
          <c:spPr>
            <a:solidFill>
              <a:schemeClr val="accent1"/>
            </a:solidFill>
            <a:ln>
              <a:noFill/>
            </a:ln>
            <a:effectLst/>
          </c:spPr>
          <c:invertIfNegative val="0"/>
          <c:dLbls>
            <c:delete val="1"/>
          </c:dLbls>
          <c:cat>
            <c:strRef>
              <c:f>'2. nystartade företag'!$C$3:$H$3</c:f>
              <c:strCache>
                <c:ptCount val="6"/>
                <c:pt idx="0">
                  <c:v>Uppsala</c:v>
                </c:pt>
                <c:pt idx="1">
                  <c:v>Södermanland</c:v>
                </c:pt>
                <c:pt idx="2">
                  <c:v>Östergötland</c:v>
                </c:pt>
                <c:pt idx="3">
                  <c:v>Örebro</c:v>
                </c:pt>
                <c:pt idx="4">
                  <c:v>Västmanland</c:v>
                </c:pt>
                <c:pt idx="5">
                  <c:v>ÖMS</c:v>
                </c:pt>
              </c:strCache>
            </c:strRef>
          </c:cat>
          <c:val>
            <c:numRef>
              <c:f>'2. nystartade företag'!$C$8:$H$8</c:f>
              <c:numCache>
                <c:formatCode>0</c:formatCode>
                <c:ptCount val="6"/>
                <c:pt idx="0">
                  <c:v>82.9</c:v>
                </c:pt>
                <c:pt idx="1">
                  <c:v>76.040000000000006</c:v>
                </c:pt>
                <c:pt idx="2">
                  <c:v>109.55</c:v>
                </c:pt>
                <c:pt idx="3">
                  <c:v>77</c:v>
                </c:pt>
                <c:pt idx="4">
                  <c:v>66</c:v>
                </c:pt>
                <c:pt idx="5" formatCode="#,##0">
                  <c:v>411.49</c:v>
                </c:pt>
              </c:numCache>
            </c:numRef>
          </c:val>
          <c:extLst>
            <c:ext xmlns:c16="http://schemas.microsoft.com/office/drawing/2014/chart" uri="{C3380CC4-5D6E-409C-BE32-E72D297353CC}">
              <c16:uniqueId val="{00000000-95D9-48E2-AA11-903850401FAA}"/>
            </c:ext>
          </c:extLst>
        </c:ser>
        <c:ser>
          <c:idx val="1"/>
          <c:order val="1"/>
          <c:tx>
            <c:strRef>
              <c:f>'[2. Nystartade bolag.xlsx]2. nystartade företag'!$A$9:$B$9</c:f>
              <c:strCache>
                <c:ptCount val="1"/>
                <c:pt idx="0">
                  <c:v>År 2019</c:v>
                </c:pt>
              </c:strCache>
              <c:extLst/>
            </c:strRef>
          </c:tx>
          <c:spPr>
            <a:solidFill>
              <a:schemeClr val="accent2"/>
            </a:solidFill>
            <a:ln>
              <a:noFill/>
            </a:ln>
            <a:effectLst/>
          </c:spPr>
          <c:invertIfNegative val="0"/>
          <c:dLbls>
            <c:delete val="1"/>
          </c:dLbls>
          <c:cat>
            <c:strRef>
              <c:f>'2. nystartade företag'!$C$3:$H$3</c:f>
              <c:strCache>
                <c:ptCount val="6"/>
                <c:pt idx="0">
                  <c:v>Uppsala</c:v>
                </c:pt>
                <c:pt idx="1">
                  <c:v>Södermanland</c:v>
                </c:pt>
                <c:pt idx="2">
                  <c:v>Östergötland</c:v>
                </c:pt>
                <c:pt idx="3">
                  <c:v>Örebro</c:v>
                </c:pt>
                <c:pt idx="4">
                  <c:v>Västmanland</c:v>
                </c:pt>
                <c:pt idx="5">
                  <c:v>ÖMS</c:v>
                </c:pt>
              </c:strCache>
            </c:strRef>
          </c:cat>
          <c:val>
            <c:numRef>
              <c:f>'2. nystartade företag'!$C$9:$H$9</c:f>
              <c:numCache>
                <c:formatCode>0</c:formatCode>
                <c:ptCount val="6"/>
                <c:pt idx="0">
                  <c:v>75.030000000000015</c:v>
                </c:pt>
                <c:pt idx="1">
                  <c:v>59.309999999999995</c:v>
                </c:pt>
                <c:pt idx="2">
                  <c:v>94.570000000000007</c:v>
                </c:pt>
                <c:pt idx="3">
                  <c:v>60.06</c:v>
                </c:pt>
                <c:pt idx="4">
                  <c:v>49.600000000000009</c:v>
                </c:pt>
                <c:pt idx="5" formatCode="#,##0">
                  <c:v>338.57000000000005</c:v>
                </c:pt>
              </c:numCache>
            </c:numRef>
          </c:val>
          <c:extLst>
            <c:ext xmlns:c16="http://schemas.microsoft.com/office/drawing/2014/chart" uri="{C3380CC4-5D6E-409C-BE32-E72D297353CC}">
              <c16:uniqueId val="{00000001-95D9-48E2-AA11-903850401FAA}"/>
            </c:ext>
          </c:extLst>
        </c:ser>
        <c:ser>
          <c:idx val="2"/>
          <c:order val="2"/>
          <c:tx>
            <c:strRef>
              <c:f>'[2. Nystartade bolag.xlsx]2. nystartade företag'!$A$10:$B$10</c:f>
              <c:strCache>
                <c:ptCount val="1"/>
                <c:pt idx="0">
                  <c:v>År 2020</c:v>
                </c:pt>
              </c:strCache>
              <c:extLst/>
            </c:strRef>
          </c:tx>
          <c:spPr>
            <a:solidFill>
              <a:schemeClr val="accent3"/>
            </a:solidFill>
            <a:ln>
              <a:noFill/>
            </a:ln>
            <a:effectLst/>
          </c:spPr>
          <c:invertIfNegative val="0"/>
          <c:dLbls>
            <c:delete val="1"/>
          </c:dLbls>
          <c:cat>
            <c:strRef>
              <c:f>'2. nystartade företag'!$C$3:$H$3</c:f>
              <c:strCache>
                <c:ptCount val="6"/>
                <c:pt idx="0">
                  <c:v>Uppsala</c:v>
                </c:pt>
                <c:pt idx="1">
                  <c:v>Södermanland</c:v>
                </c:pt>
                <c:pt idx="2">
                  <c:v>Östergötland</c:v>
                </c:pt>
                <c:pt idx="3">
                  <c:v>Örebro</c:v>
                </c:pt>
                <c:pt idx="4">
                  <c:v>Västmanland</c:v>
                </c:pt>
                <c:pt idx="5">
                  <c:v>ÖMS</c:v>
                </c:pt>
              </c:strCache>
            </c:strRef>
          </c:cat>
          <c:val>
            <c:numRef>
              <c:f>'2. nystartade företag'!$C$10:$H$10</c:f>
              <c:numCache>
                <c:formatCode>0</c:formatCode>
                <c:ptCount val="6"/>
                <c:pt idx="0">
                  <c:v>88.889999999999986</c:v>
                </c:pt>
                <c:pt idx="1">
                  <c:v>76.56</c:v>
                </c:pt>
                <c:pt idx="2">
                  <c:v>101.28999999999999</c:v>
                </c:pt>
                <c:pt idx="3">
                  <c:v>76.250000000000014</c:v>
                </c:pt>
                <c:pt idx="4">
                  <c:v>71.08</c:v>
                </c:pt>
                <c:pt idx="5" formatCode="#,##0">
                  <c:v>414.07</c:v>
                </c:pt>
              </c:numCache>
            </c:numRef>
          </c:val>
          <c:extLst>
            <c:ext xmlns:c16="http://schemas.microsoft.com/office/drawing/2014/chart" uri="{C3380CC4-5D6E-409C-BE32-E72D297353CC}">
              <c16:uniqueId val="{00000002-95D9-48E2-AA11-903850401FAA}"/>
            </c:ext>
          </c:extLst>
        </c:ser>
        <c:ser>
          <c:idx val="3"/>
          <c:order val="3"/>
          <c:tx>
            <c:strRef>
              <c:f>'[2. Nystartade bolag.xlsx]2. nystartade företag'!$A$11:$B$11</c:f>
              <c:strCache>
                <c:ptCount val="1"/>
                <c:pt idx="0">
                  <c:v>År 2021</c:v>
                </c:pt>
              </c:strCache>
              <c:extLst/>
            </c:strRef>
          </c:tx>
          <c:spPr>
            <a:solidFill>
              <a:schemeClr val="accent4"/>
            </a:solidFill>
            <a:ln>
              <a:noFill/>
            </a:ln>
            <a:effectLst/>
          </c:spPr>
          <c:invertIfNegative val="0"/>
          <c:dLbls>
            <c:delete val="1"/>
          </c:dLbls>
          <c:cat>
            <c:strRef>
              <c:f>'2. nystartade företag'!$C$3:$H$3</c:f>
              <c:strCache>
                <c:ptCount val="6"/>
                <c:pt idx="0">
                  <c:v>Uppsala</c:v>
                </c:pt>
                <c:pt idx="1">
                  <c:v>Södermanland</c:v>
                </c:pt>
                <c:pt idx="2">
                  <c:v>Östergötland</c:v>
                </c:pt>
                <c:pt idx="3">
                  <c:v>Örebro</c:v>
                </c:pt>
                <c:pt idx="4">
                  <c:v>Västmanland</c:v>
                </c:pt>
                <c:pt idx="5">
                  <c:v>ÖMS</c:v>
                </c:pt>
              </c:strCache>
            </c:strRef>
          </c:cat>
          <c:val>
            <c:numRef>
              <c:f>'2. nystartade företag'!$C$11:$H$11</c:f>
              <c:numCache>
                <c:formatCode>0</c:formatCode>
                <c:ptCount val="6"/>
                <c:pt idx="0">
                  <c:v>86.8</c:v>
                </c:pt>
                <c:pt idx="1">
                  <c:v>77.399999999999991</c:v>
                </c:pt>
                <c:pt idx="2">
                  <c:v>109.59999999999998</c:v>
                </c:pt>
                <c:pt idx="3">
                  <c:v>73.960000000000008</c:v>
                </c:pt>
                <c:pt idx="4">
                  <c:v>69.290000000000006</c:v>
                </c:pt>
                <c:pt idx="5" formatCode="#,##0">
                  <c:v>417.05</c:v>
                </c:pt>
              </c:numCache>
            </c:numRef>
          </c:val>
          <c:extLst>
            <c:ext xmlns:c16="http://schemas.microsoft.com/office/drawing/2014/chart" uri="{C3380CC4-5D6E-409C-BE32-E72D297353CC}">
              <c16:uniqueId val="{00000003-95D9-48E2-AA11-903850401FAA}"/>
            </c:ext>
          </c:extLst>
        </c:ser>
        <c:ser>
          <c:idx val="4"/>
          <c:order val="4"/>
          <c:tx>
            <c:strRef>
              <c:f>'[2. Nystartade bolag.xlsx]2. nystartade företag'!$A$12:$B$12</c:f>
              <c:strCache>
                <c:ptCount val="1"/>
                <c:pt idx="0">
                  <c:v>År 2022</c:v>
                </c:pt>
              </c:strCache>
              <c:extLst/>
            </c:strRef>
          </c:tx>
          <c:spPr>
            <a:solidFill>
              <a:schemeClr val="accent5"/>
            </a:solidFill>
            <a:ln>
              <a:noFill/>
            </a:ln>
            <a:effectLst/>
          </c:spPr>
          <c:invertIfNegative val="0"/>
          <c:dLbls>
            <c:delete val="1"/>
          </c:dLbls>
          <c:cat>
            <c:strRef>
              <c:f>'2. nystartade företag'!$C$3:$H$3</c:f>
              <c:strCache>
                <c:ptCount val="6"/>
                <c:pt idx="0">
                  <c:v>Uppsala</c:v>
                </c:pt>
                <c:pt idx="1">
                  <c:v>Södermanland</c:v>
                </c:pt>
                <c:pt idx="2">
                  <c:v>Östergötland</c:v>
                </c:pt>
                <c:pt idx="3">
                  <c:v>Örebro</c:v>
                </c:pt>
                <c:pt idx="4">
                  <c:v>Västmanland</c:v>
                </c:pt>
                <c:pt idx="5">
                  <c:v>ÖMS</c:v>
                </c:pt>
              </c:strCache>
            </c:strRef>
          </c:cat>
          <c:val>
            <c:numRef>
              <c:f>'2. nystartade företag'!$C$12:$H$12</c:f>
              <c:numCache>
                <c:formatCode>0</c:formatCode>
                <c:ptCount val="6"/>
                <c:pt idx="0">
                  <c:v>14.35</c:v>
                </c:pt>
                <c:pt idx="1">
                  <c:v>12.830000000000002</c:v>
                </c:pt>
                <c:pt idx="2">
                  <c:v>15.73</c:v>
                </c:pt>
                <c:pt idx="3">
                  <c:v>16.75</c:v>
                </c:pt>
                <c:pt idx="4">
                  <c:v>13.41</c:v>
                </c:pt>
                <c:pt idx="5" formatCode="#,##0">
                  <c:v>73.069999999999993</c:v>
                </c:pt>
              </c:numCache>
            </c:numRef>
          </c:val>
          <c:extLst>
            <c:ext xmlns:c16="http://schemas.microsoft.com/office/drawing/2014/chart" uri="{C3380CC4-5D6E-409C-BE32-E72D297353CC}">
              <c16:uniqueId val="{00000004-95D9-48E2-AA11-903850401FAA}"/>
            </c:ext>
          </c:extLst>
        </c:ser>
        <c:ser>
          <c:idx val="5"/>
          <c:order val="5"/>
          <c:tx>
            <c:strRef>
              <c:f>'[2. Nystartade bolag.xlsx]2. nystartade företag'!$A$13:$B$13</c:f>
              <c:strCache>
                <c:ptCount val="1"/>
                <c:pt idx="0">
                  <c:v>År 2023</c:v>
                </c:pt>
              </c:strCache>
              <c:extLst/>
            </c:strRef>
          </c:tx>
          <c:spPr>
            <a:solidFill>
              <a:schemeClr val="accent6"/>
            </a:solidFill>
            <a:ln>
              <a:noFill/>
            </a:ln>
            <a:effectLst/>
          </c:spPr>
          <c:invertIfNegative val="0"/>
          <c:dLbls>
            <c:delete val="1"/>
          </c:dLbls>
          <c:cat>
            <c:strRef>
              <c:f>'2. nystartade företag'!$C$3:$H$3</c:f>
              <c:strCache>
                <c:ptCount val="6"/>
                <c:pt idx="0">
                  <c:v>Uppsala</c:v>
                </c:pt>
                <c:pt idx="1">
                  <c:v>Södermanland</c:v>
                </c:pt>
                <c:pt idx="2">
                  <c:v>Östergötland</c:v>
                </c:pt>
                <c:pt idx="3">
                  <c:v>Örebro</c:v>
                </c:pt>
                <c:pt idx="4">
                  <c:v>Västmanland</c:v>
                </c:pt>
                <c:pt idx="5">
                  <c:v>ÖMS</c:v>
                </c:pt>
              </c:strCache>
            </c:strRef>
          </c:cat>
          <c:val>
            <c:numRef>
              <c:f>'2. nystartade företag'!$C$13:$H$13</c:f>
              <c:numCache>
                <c:formatCode>0</c:formatCode>
                <c:ptCount val="6"/>
                <c:pt idx="0">
                  <c:v>62.03</c:v>
                </c:pt>
                <c:pt idx="1">
                  <c:v>45.41</c:v>
                </c:pt>
                <c:pt idx="2">
                  <c:v>72.690000000000012</c:v>
                </c:pt>
                <c:pt idx="3">
                  <c:v>48.329999999999991</c:v>
                </c:pt>
                <c:pt idx="4">
                  <c:v>44.35</c:v>
                </c:pt>
                <c:pt idx="5" formatCode="#,##0">
                  <c:v>272.81</c:v>
                </c:pt>
              </c:numCache>
            </c:numRef>
          </c:val>
          <c:extLst>
            <c:ext xmlns:c16="http://schemas.microsoft.com/office/drawing/2014/chart" uri="{C3380CC4-5D6E-409C-BE32-E72D297353CC}">
              <c16:uniqueId val="{00000005-95D9-48E2-AA11-903850401FAA}"/>
            </c:ext>
          </c:extLst>
        </c:ser>
        <c:ser>
          <c:idx val="6"/>
          <c:order val="6"/>
          <c:tx>
            <c:strRef>
              <c:f>'[2. Nystartade bolag.xlsx]2. nystartade företag'!$A$14:$B$14</c:f>
              <c:strCache>
                <c:ptCount val="1"/>
                <c:pt idx="0">
                  <c:v>År 2024</c:v>
                </c:pt>
              </c:strCache>
              <c:extLst/>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nystartade företag'!$C$3:$H$3</c:f>
              <c:strCache>
                <c:ptCount val="6"/>
                <c:pt idx="0">
                  <c:v>Uppsala</c:v>
                </c:pt>
                <c:pt idx="1">
                  <c:v>Södermanland</c:v>
                </c:pt>
                <c:pt idx="2">
                  <c:v>Östergötland</c:v>
                </c:pt>
                <c:pt idx="3">
                  <c:v>Örebro</c:v>
                </c:pt>
                <c:pt idx="4">
                  <c:v>Västmanland</c:v>
                </c:pt>
                <c:pt idx="5">
                  <c:v>ÖMS</c:v>
                </c:pt>
              </c:strCache>
            </c:strRef>
          </c:cat>
          <c:val>
            <c:numRef>
              <c:f>'2. nystartade företag'!$C$14:$H$14</c:f>
              <c:numCache>
                <c:formatCode>0</c:formatCode>
                <c:ptCount val="6"/>
                <c:pt idx="0">
                  <c:v>65.580000000000013</c:v>
                </c:pt>
                <c:pt idx="1">
                  <c:v>50.97</c:v>
                </c:pt>
                <c:pt idx="2">
                  <c:v>63.75</c:v>
                </c:pt>
                <c:pt idx="3">
                  <c:v>53.53</c:v>
                </c:pt>
                <c:pt idx="4">
                  <c:v>43.73</c:v>
                </c:pt>
                <c:pt idx="5" formatCode="#,##0">
                  <c:v>277.56</c:v>
                </c:pt>
              </c:numCache>
            </c:numRef>
          </c:val>
          <c:extLst>
            <c:ext xmlns:c16="http://schemas.microsoft.com/office/drawing/2014/chart" uri="{C3380CC4-5D6E-409C-BE32-E72D297353CC}">
              <c16:uniqueId val="{00000006-95D9-48E2-AA11-903850401FAA}"/>
            </c:ext>
          </c:extLst>
        </c:ser>
        <c:dLbls>
          <c:dLblPos val="outEnd"/>
          <c:showLegendKey val="0"/>
          <c:showVal val="1"/>
          <c:showCatName val="0"/>
          <c:showSerName val="0"/>
          <c:showPercent val="0"/>
          <c:showBubbleSize val="0"/>
        </c:dLbls>
        <c:gapWidth val="219"/>
        <c:overlap val="-27"/>
        <c:axId val="998670544"/>
        <c:axId val="998670904"/>
      </c:barChart>
      <c:catAx>
        <c:axId val="9986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98670904"/>
        <c:crosses val="autoZero"/>
        <c:auto val="1"/>
        <c:lblAlgn val="ctr"/>
        <c:lblOffset val="100"/>
        <c:noMultiLvlLbl val="0"/>
      </c:catAx>
      <c:valAx>
        <c:axId val="998670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98670544"/>
        <c:crosses val="autoZero"/>
        <c:crossBetween val="between"/>
        <c:majorUnit val="100"/>
      </c:valAx>
      <c:spPr>
        <a:noFill/>
        <a:ln>
          <a:noFill/>
        </a:ln>
        <a:effectLst/>
      </c:spPr>
    </c:plotArea>
    <c:legend>
      <c:legendPos val="b"/>
      <c:layout>
        <c:manualLayout>
          <c:xMode val="edge"/>
          <c:yMode val="edge"/>
          <c:x val="2.2459485332682775E-2"/>
          <c:y val="0.87020428898000668"/>
          <c:w val="0.95277136258660511"/>
          <c:h val="0.1278554066829130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 Konkurser'!$B$7</c:f>
              <c:strCache>
                <c:ptCount val="1"/>
                <c:pt idx="0">
                  <c:v>År 2018</c:v>
                </c:pt>
              </c:strCache>
            </c:strRef>
          </c:tx>
          <c:spPr>
            <a:solidFill>
              <a:schemeClr val="accent1"/>
            </a:solidFill>
            <a:ln>
              <a:noFill/>
            </a:ln>
            <a:effectLst/>
          </c:spPr>
          <c:invertIfNegative val="0"/>
          <c:dLbls>
            <c:delete val="1"/>
          </c:dLbls>
          <c:cat>
            <c:strRef>
              <c:f>'3. Konkurser'!$C$2:$H$2</c:f>
              <c:strCache>
                <c:ptCount val="6"/>
                <c:pt idx="0">
                  <c:v>Uppsala</c:v>
                </c:pt>
                <c:pt idx="1">
                  <c:v>Södermanland</c:v>
                </c:pt>
                <c:pt idx="2">
                  <c:v>Östergötland</c:v>
                </c:pt>
                <c:pt idx="3">
                  <c:v>Örebro</c:v>
                </c:pt>
                <c:pt idx="4">
                  <c:v>Västmanland</c:v>
                </c:pt>
                <c:pt idx="5">
                  <c:v>ÖMS</c:v>
                </c:pt>
              </c:strCache>
            </c:strRef>
          </c:cat>
          <c:val>
            <c:numRef>
              <c:f>'3. Konkurser'!$C$7:$H$7</c:f>
              <c:numCache>
                <c:formatCode>_-* #\ ##0\ _k_r_-;\-* #\ ##0\ _k_r_-;_-* "-"??\ _k_r_-;_-@_-</c:formatCode>
                <c:ptCount val="6"/>
                <c:pt idx="0">
                  <c:v>10.4</c:v>
                </c:pt>
                <c:pt idx="1">
                  <c:v>10.99</c:v>
                </c:pt>
                <c:pt idx="2">
                  <c:v>8.73</c:v>
                </c:pt>
                <c:pt idx="3">
                  <c:v>10.129999999999999</c:v>
                </c:pt>
                <c:pt idx="4">
                  <c:v>5.79</c:v>
                </c:pt>
                <c:pt idx="5" formatCode="0">
                  <c:v>46.04</c:v>
                </c:pt>
              </c:numCache>
            </c:numRef>
          </c:val>
          <c:extLst>
            <c:ext xmlns:c16="http://schemas.microsoft.com/office/drawing/2014/chart" uri="{C3380CC4-5D6E-409C-BE32-E72D297353CC}">
              <c16:uniqueId val="{00000000-173C-4EFA-97A3-D7261A8E19A4}"/>
            </c:ext>
          </c:extLst>
        </c:ser>
        <c:ser>
          <c:idx val="1"/>
          <c:order val="1"/>
          <c:tx>
            <c:strRef>
              <c:f>'3. Konkurser'!$B$8</c:f>
              <c:strCache>
                <c:ptCount val="1"/>
                <c:pt idx="0">
                  <c:v>År 2019</c:v>
                </c:pt>
              </c:strCache>
            </c:strRef>
          </c:tx>
          <c:spPr>
            <a:solidFill>
              <a:schemeClr val="accent2"/>
            </a:solidFill>
            <a:ln>
              <a:noFill/>
            </a:ln>
            <a:effectLst/>
          </c:spPr>
          <c:invertIfNegative val="0"/>
          <c:dLbls>
            <c:delete val="1"/>
          </c:dLbls>
          <c:cat>
            <c:strRef>
              <c:f>'3. Konkurser'!$C$2:$H$2</c:f>
              <c:strCache>
                <c:ptCount val="6"/>
                <c:pt idx="0">
                  <c:v>Uppsala</c:v>
                </c:pt>
                <c:pt idx="1">
                  <c:v>Södermanland</c:v>
                </c:pt>
                <c:pt idx="2">
                  <c:v>Östergötland</c:v>
                </c:pt>
                <c:pt idx="3">
                  <c:v>Örebro</c:v>
                </c:pt>
                <c:pt idx="4">
                  <c:v>Västmanland</c:v>
                </c:pt>
                <c:pt idx="5">
                  <c:v>ÖMS</c:v>
                </c:pt>
              </c:strCache>
            </c:strRef>
          </c:cat>
          <c:val>
            <c:numRef>
              <c:f>'3. Konkurser'!$C$8:$H$8</c:f>
              <c:numCache>
                <c:formatCode>_-* #\ ##0\ _k_r_-;\-* #\ ##0\ _k_r_-;_-* "-"??\ _k_r_-;_-@_-</c:formatCode>
                <c:ptCount val="6"/>
                <c:pt idx="0">
                  <c:v>7.64</c:v>
                </c:pt>
                <c:pt idx="1">
                  <c:v>7.1999999999999993</c:v>
                </c:pt>
                <c:pt idx="2">
                  <c:v>12.16</c:v>
                </c:pt>
                <c:pt idx="3">
                  <c:v>10.95</c:v>
                </c:pt>
                <c:pt idx="4">
                  <c:v>5.8900000000000006</c:v>
                </c:pt>
                <c:pt idx="5" formatCode="0">
                  <c:v>43.84</c:v>
                </c:pt>
              </c:numCache>
            </c:numRef>
          </c:val>
          <c:extLst>
            <c:ext xmlns:c16="http://schemas.microsoft.com/office/drawing/2014/chart" uri="{C3380CC4-5D6E-409C-BE32-E72D297353CC}">
              <c16:uniqueId val="{00000001-173C-4EFA-97A3-D7261A8E19A4}"/>
            </c:ext>
          </c:extLst>
        </c:ser>
        <c:ser>
          <c:idx val="2"/>
          <c:order val="2"/>
          <c:tx>
            <c:strRef>
              <c:f>'3. Konkurser'!$B$9</c:f>
              <c:strCache>
                <c:ptCount val="1"/>
                <c:pt idx="0">
                  <c:v>År 2020</c:v>
                </c:pt>
              </c:strCache>
            </c:strRef>
          </c:tx>
          <c:spPr>
            <a:solidFill>
              <a:schemeClr val="accent3"/>
            </a:solidFill>
            <a:ln>
              <a:noFill/>
            </a:ln>
            <a:effectLst/>
          </c:spPr>
          <c:invertIfNegative val="0"/>
          <c:dLbls>
            <c:delete val="1"/>
          </c:dLbls>
          <c:cat>
            <c:strRef>
              <c:f>'3. Konkurser'!$C$2:$H$2</c:f>
              <c:strCache>
                <c:ptCount val="6"/>
                <c:pt idx="0">
                  <c:v>Uppsala</c:v>
                </c:pt>
                <c:pt idx="1">
                  <c:v>Södermanland</c:v>
                </c:pt>
                <c:pt idx="2">
                  <c:v>Östergötland</c:v>
                </c:pt>
                <c:pt idx="3">
                  <c:v>Örebro</c:v>
                </c:pt>
                <c:pt idx="4">
                  <c:v>Västmanland</c:v>
                </c:pt>
                <c:pt idx="5">
                  <c:v>ÖMS</c:v>
                </c:pt>
              </c:strCache>
            </c:strRef>
          </c:cat>
          <c:val>
            <c:numRef>
              <c:f>'3. Konkurser'!$C$9:$H$9</c:f>
              <c:numCache>
                <c:formatCode>_-* #\ ##0\ _k_r_-;\-* #\ ##0\ _k_r_-;_-* "-"??\ _k_r_-;_-@_-</c:formatCode>
                <c:ptCount val="6"/>
                <c:pt idx="0">
                  <c:v>12.73</c:v>
                </c:pt>
                <c:pt idx="1">
                  <c:v>10.069999999999999</c:v>
                </c:pt>
                <c:pt idx="2">
                  <c:v>10.210000000000001</c:v>
                </c:pt>
                <c:pt idx="3">
                  <c:v>11.370000000000001</c:v>
                </c:pt>
                <c:pt idx="4">
                  <c:v>10.530000000000001</c:v>
                </c:pt>
                <c:pt idx="5" formatCode="0">
                  <c:v>54.91</c:v>
                </c:pt>
              </c:numCache>
            </c:numRef>
          </c:val>
          <c:extLst>
            <c:ext xmlns:c16="http://schemas.microsoft.com/office/drawing/2014/chart" uri="{C3380CC4-5D6E-409C-BE32-E72D297353CC}">
              <c16:uniqueId val="{00000002-173C-4EFA-97A3-D7261A8E19A4}"/>
            </c:ext>
          </c:extLst>
        </c:ser>
        <c:ser>
          <c:idx val="3"/>
          <c:order val="3"/>
          <c:tx>
            <c:strRef>
              <c:f>'3. Konkurser'!$B$10</c:f>
              <c:strCache>
                <c:ptCount val="1"/>
                <c:pt idx="0">
                  <c:v>År 2021</c:v>
                </c:pt>
              </c:strCache>
            </c:strRef>
          </c:tx>
          <c:spPr>
            <a:solidFill>
              <a:schemeClr val="accent4"/>
            </a:solidFill>
            <a:ln>
              <a:noFill/>
            </a:ln>
            <a:effectLst/>
          </c:spPr>
          <c:invertIfNegative val="0"/>
          <c:dLbls>
            <c:delete val="1"/>
          </c:dLbls>
          <c:cat>
            <c:strRef>
              <c:f>'3. Konkurser'!$C$2:$H$2</c:f>
              <c:strCache>
                <c:ptCount val="6"/>
                <c:pt idx="0">
                  <c:v>Uppsala</c:v>
                </c:pt>
                <c:pt idx="1">
                  <c:v>Södermanland</c:v>
                </c:pt>
                <c:pt idx="2">
                  <c:v>Östergötland</c:v>
                </c:pt>
                <c:pt idx="3">
                  <c:v>Örebro</c:v>
                </c:pt>
                <c:pt idx="4">
                  <c:v>Västmanland</c:v>
                </c:pt>
                <c:pt idx="5">
                  <c:v>ÖMS</c:v>
                </c:pt>
              </c:strCache>
            </c:strRef>
          </c:cat>
          <c:val>
            <c:numRef>
              <c:f>'3. Konkurser'!$C$10:$H$10</c:f>
              <c:numCache>
                <c:formatCode>_-* #\ ##0\ _k_r_-;\-* #\ ##0\ _k_r_-;_-* "-"??\ _k_r_-;_-@_-</c:formatCode>
                <c:ptCount val="6"/>
                <c:pt idx="0">
                  <c:v>8.9500000000000011</c:v>
                </c:pt>
                <c:pt idx="1">
                  <c:v>9.2799999999999994</c:v>
                </c:pt>
                <c:pt idx="2">
                  <c:v>11.84</c:v>
                </c:pt>
                <c:pt idx="3">
                  <c:v>7.23</c:v>
                </c:pt>
                <c:pt idx="4">
                  <c:v>7.0400000000000009</c:v>
                </c:pt>
                <c:pt idx="5" formatCode="0">
                  <c:v>44.339999999999996</c:v>
                </c:pt>
              </c:numCache>
            </c:numRef>
          </c:val>
          <c:extLst>
            <c:ext xmlns:c16="http://schemas.microsoft.com/office/drawing/2014/chart" uri="{C3380CC4-5D6E-409C-BE32-E72D297353CC}">
              <c16:uniqueId val="{00000003-173C-4EFA-97A3-D7261A8E19A4}"/>
            </c:ext>
          </c:extLst>
        </c:ser>
        <c:ser>
          <c:idx val="4"/>
          <c:order val="4"/>
          <c:tx>
            <c:strRef>
              <c:f>'3. Konkurser'!$B$11</c:f>
              <c:strCache>
                <c:ptCount val="1"/>
                <c:pt idx="0">
                  <c:v>År 2022</c:v>
                </c:pt>
              </c:strCache>
            </c:strRef>
          </c:tx>
          <c:spPr>
            <a:solidFill>
              <a:schemeClr val="accent5"/>
            </a:solidFill>
            <a:ln>
              <a:noFill/>
            </a:ln>
            <a:effectLst/>
          </c:spPr>
          <c:invertIfNegative val="0"/>
          <c:dLbls>
            <c:delete val="1"/>
          </c:dLbls>
          <c:cat>
            <c:strRef>
              <c:f>'3. Konkurser'!$C$2:$H$2</c:f>
              <c:strCache>
                <c:ptCount val="6"/>
                <c:pt idx="0">
                  <c:v>Uppsala</c:v>
                </c:pt>
                <c:pt idx="1">
                  <c:v>Södermanland</c:v>
                </c:pt>
                <c:pt idx="2">
                  <c:v>Östergötland</c:v>
                </c:pt>
                <c:pt idx="3">
                  <c:v>Örebro</c:v>
                </c:pt>
                <c:pt idx="4">
                  <c:v>Västmanland</c:v>
                </c:pt>
                <c:pt idx="5">
                  <c:v>ÖMS</c:v>
                </c:pt>
              </c:strCache>
            </c:strRef>
          </c:cat>
          <c:val>
            <c:numRef>
              <c:f>'3. Konkurser'!$C$11:$H$11</c:f>
              <c:numCache>
                <c:formatCode>_-* #\ ##0_-;\-* #\ ##0_-;_-* "-"??_-;_-@_-</c:formatCode>
                <c:ptCount val="6"/>
                <c:pt idx="0">
                  <c:v>12.170000000000002</c:v>
                </c:pt>
                <c:pt idx="1">
                  <c:v>6.82</c:v>
                </c:pt>
                <c:pt idx="2">
                  <c:v>13.48</c:v>
                </c:pt>
                <c:pt idx="3">
                  <c:v>11.4</c:v>
                </c:pt>
                <c:pt idx="4">
                  <c:v>15.94</c:v>
                </c:pt>
                <c:pt idx="5" formatCode="0">
                  <c:v>59.809999999999995</c:v>
                </c:pt>
              </c:numCache>
            </c:numRef>
          </c:val>
          <c:extLst>
            <c:ext xmlns:c16="http://schemas.microsoft.com/office/drawing/2014/chart" uri="{C3380CC4-5D6E-409C-BE32-E72D297353CC}">
              <c16:uniqueId val="{00000004-173C-4EFA-97A3-D7261A8E19A4}"/>
            </c:ext>
          </c:extLst>
        </c:ser>
        <c:ser>
          <c:idx val="5"/>
          <c:order val="5"/>
          <c:tx>
            <c:strRef>
              <c:f>'3. Konkurser'!$B$12</c:f>
              <c:strCache>
                <c:ptCount val="1"/>
                <c:pt idx="0">
                  <c:v>År 2023</c:v>
                </c:pt>
              </c:strCache>
            </c:strRef>
          </c:tx>
          <c:spPr>
            <a:solidFill>
              <a:schemeClr val="accent6"/>
            </a:solidFill>
            <a:ln>
              <a:noFill/>
            </a:ln>
            <a:effectLst/>
          </c:spPr>
          <c:invertIfNegative val="0"/>
          <c:dLbls>
            <c:delete val="1"/>
          </c:dLbls>
          <c:cat>
            <c:strRef>
              <c:f>'3. Konkurser'!$C$2:$H$2</c:f>
              <c:strCache>
                <c:ptCount val="6"/>
                <c:pt idx="0">
                  <c:v>Uppsala</c:v>
                </c:pt>
                <c:pt idx="1">
                  <c:v>Södermanland</c:v>
                </c:pt>
                <c:pt idx="2">
                  <c:v>Östergötland</c:v>
                </c:pt>
                <c:pt idx="3">
                  <c:v>Örebro</c:v>
                </c:pt>
                <c:pt idx="4">
                  <c:v>Västmanland</c:v>
                </c:pt>
                <c:pt idx="5">
                  <c:v>ÖMS</c:v>
                </c:pt>
              </c:strCache>
            </c:strRef>
          </c:cat>
          <c:val>
            <c:numRef>
              <c:f>'3. Konkurser'!$C$12:$H$12</c:f>
              <c:numCache>
                <c:formatCode>_-* #\ ##0_-;\-* #\ ##0_-;_-* "-"??_-;_-@_-</c:formatCode>
                <c:ptCount val="6"/>
                <c:pt idx="0">
                  <c:v>18.259999999999998</c:v>
                </c:pt>
                <c:pt idx="1">
                  <c:v>12.59</c:v>
                </c:pt>
                <c:pt idx="2">
                  <c:v>18.130000000000003</c:v>
                </c:pt>
                <c:pt idx="3">
                  <c:v>14.510000000000002</c:v>
                </c:pt>
                <c:pt idx="4">
                  <c:v>15.93</c:v>
                </c:pt>
                <c:pt idx="5" formatCode="0">
                  <c:v>79.420000000000016</c:v>
                </c:pt>
              </c:numCache>
            </c:numRef>
          </c:val>
          <c:extLst>
            <c:ext xmlns:c16="http://schemas.microsoft.com/office/drawing/2014/chart" uri="{C3380CC4-5D6E-409C-BE32-E72D297353CC}">
              <c16:uniqueId val="{00000005-173C-4EFA-97A3-D7261A8E19A4}"/>
            </c:ext>
          </c:extLst>
        </c:ser>
        <c:ser>
          <c:idx val="6"/>
          <c:order val="6"/>
          <c:tx>
            <c:strRef>
              <c:f>'3. Konkurser'!$B$13</c:f>
              <c:strCache>
                <c:ptCount val="1"/>
                <c:pt idx="0">
                  <c:v>År 2024</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Konkurser'!$C$2:$H$2</c:f>
              <c:strCache>
                <c:ptCount val="6"/>
                <c:pt idx="0">
                  <c:v>Uppsala</c:v>
                </c:pt>
                <c:pt idx="1">
                  <c:v>Södermanland</c:v>
                </c:pt>
                <c:pt idx="2">
                  <c:v>Östergötland</c:v>
                </c:pt>
                <c:pt idx="3">
                  <c:v>Örebro</c:v>
                </c:pt>
                <c:pt idx="4">
                  <c:v>Västmanland</c:v>
                </c:pt>
                <c:pt idx="5">
                  <c:v>ÖMS</c:v>
                </c:pt>
              </c:strCache>
            </c:strRef>
          </c:cat>
          <c:val>
            <c:numRef>
              <c:f>'3. Konkurser'!$C$13:$H$13</c:f>
              <c:numCache>
                <c:formatCode>_-* #\ ##0\ _k_r_-;\-* #\ ##0\ _k_r_-;_-* "-"??\ _k_r_-;_-@_-</c:formatCode>
                <c:ptCount val="6"/>
                <c:pt idx="0">
                  <c:v>18.71</c:v>
                </c:pt>
                <c:pt idx="1">
                  <c:v>14.03</c:v>
                </c:pt>
                <c:pt idx="2">
                  <c:v>17.54</c:v>
                </c:pt>
                <c:pt idx="3">
                  <c:v>18.829999999999998</c:v>
                </c:pt>
                <c:pt idx="4">
                  <c:v>15.03</c:v>
                </c:pt>
                <c:pt idx="5">
                  <c:v>84.14</c:v>
                </c:pt>
              </c:numCache>
            </c:numRef>
          </c:val>
          <c:extLst>
            <c:ext xmlns:c16="http://schemas.microsoft.com/office/drawing/2014/chart" uri="{C3380CC4-5D6E-409C-BE32-E72D297353CC}">
              <c16:uniqueId val="{00000006-173C-4EFA-97A3-D7261A8E19A4}"/>
            </c:ext>
          </c:extLst>
        </c:ser>
        <c:dLbls>
          <c:dLblPos val="outEnd"/>
          <c:showLegendKey val="0"/>
          <c:showVal val="1"/>
          <c:showCatName val="0"/>
          <c:showSerName val="0"/>
          <c:showPercent val="0"/>
          <c:showBubbleSize val="0"/>
        </c:dLbls>
        <c:gapWidth val="219"/>
        <c:overlap val="-27"/>
        <c:axId val="1004881416"/>
        <c:axId val="1004880696"/>
      </c:barChart>
      <c:catAx>
        <c:axId val="100488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04880696"/>
        <c:crosses val="autoZero"/>
        <c:auto val="1"/>
        <c:lblAlgn val="ctr"/>
        <c:lblOffset val="100"/>
        <c:noMultiLvlLbl val="0"/>
      </c:catAx>
      <c:valAx>
        <c:axId val="1004880696"/>
        <c:scaling>
          <c:orientation val="minMax"/>
        </c:scaling>
        <c:delete val="0"/>
        <c:axPos val="l"/>
        <c:majorGridlines>
          <c:spPr>
            <a:ln w="9525" cap="flat" cmpd="sng" algn="ctr">
              <a:solidFill>
                <a:schemeClr val="tx1">
                  <a:lumMod val="15000"/>
                  <a:lumOff val="85000"/>
                </a:schemeClr>
              </a:solidFill>
              <a:round/>
            </a:ln>
            <a:effectLst/>
          </c:spPr>
        </c:majorGridlines>
        <c:numFmt formatCode="_-* #\ ##0\ _k_r_-;\-* #\ ##0\ _k_r_-;_-* &quot;-&quot;??\ _k_r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04881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Blad1!$C$2</c:f>
              <c:strCache>
                <c:ptCount val="1"/>
                <c:pt idx="0">
                  <c:v>År 2022</c:v>
                </c:pt>
              </c:strCache>
            </c:strRef>
          </c:tx>
          <c:spPr>
            <a:solidFill>
              <a:schemeClr val="accent1"/>
            </a:solidFill>
            <a:ln>
              <a:noFill/>
            </a:ln>
            <a:effectLst/>
          </c:spPr>
          <c:invertIfNegative val="0"/>
          <c:cat>
            <c:strRef>
              <c:f>Blad1!$D$1:$I$1</c:f>
              <c:strCache>
                <c:ptCount val="6"/>
                <c:pt idx="0">
                  <c:v>Uppsala</c:v>
                </c:pt>
                <c:pt idx="1">
                  <c:v>Södermanland</c:v>
                </c:pt>
                <c:pt idx="2">
                  <c:v>Östergötland</c:v>
                </c:pt>
                <c:pt idx="3">
                  <c:v>Örebro</c:v>
                </c:pt>
                <c:pt idx="4">
                  <c:v>Västmanland</c:v>
                </c:pt>
                <c:pt idx="5">
                  <c:v>ÖMS</c:v>
                </c:pt>
              </c:strCache>
            </c:strRef>
          </c:cat>
          <c:val>
            <c:numRef>
              <c:f>Blad1!$D$2:$I$2</c:f>
              <c:numCache>
                <c:formatCode>0.00</c:formatCode>
                <c:ptCount val="6"/>
                <c:pt idx="0">
                  <c:v>1.6963800337324544</c:v>
                </c:pt>
                <c:pt idx="1">
                  <c:v>1.1902476483010176</c:v>
                </c:pt>
                <c:pt idx="2">
                  <c:v>1.4770984001753231</c:v>
                </c:pt>
                <c:pt idx="3">
                  <c:v>2.283928356773651</c:v>
                </c:pt>
                <c:pt idx="4">
                  <c:v>2.7547352412553576</c:v>
                </c:pt>
                <c:pt idx="5">
                  <c:v>1.8230420814562391</c:v>
                </c:pt>
              </c:numCache>
            </c:numRef>
          </c:val>
          <c:extLst>
            <c:ext xmlns:c16="http://schemas.microsoft.com/office/drawing/2014/chart" uri="{C3380CC4-5D6E-409C-BE32-E72D297353CC}">
              <c16:uniqueId val="{00000000-D153-4E1E-85D8-7691F8A12D88}"/>
            </c:ext>
          </c:extLst>
        </c:ser>
        <c:ser>
          <c:idx val="1"/>
          <c:order val="1"/>
          <c:tx>
            <c:strRef>
              <c:f>Blad1!$C$3</c:f>
              <c:strCache>
                <c:ptCount val="1"/>
                <c:pt idx="0">
                  <c:v>År 2023</c:v>
                </c:pt>
              </c:strCache>
            </c:strRef>
          </c:tx>
          <c:spPr>
            <a:solidFill>
              <a:schemeClr val="accent2"/>
            </a:solidFill>
            <a:ln>
              <a:noFill/>
            </a:ln>
            <a:effectLst/>
          </c:spPr>
          <c:invertIfNegative val="0"/>
          <c:cat>
            <c:strRef>
              <c:f>Blad1!$D$1:$I$1</c:f>
              <c:strCache>
                <c:ptCount val="6"/>
                <c:pt idx="0">
                  <c:v>Uppsala</c:v>
                </c:pt>
                <c:pt idx="1">
                  <c:v>Södermanland</c:v>
                </c:pt>
                <c:pt idx="2">
                  <c:v>Östergötland</c:v>
                </c:pt>
                <c:pt idx="3">
                  <c:v>Örebro</c:v>
                </c:pt>
                <c:pt idx="4">
                  <c:v>Västmanland</c:v>
                </c:pt>
                <c:pt idx="5">
                  <c:v>ÖMS</c:v>
                </c:pt>
              </c:strCache>
            </c:strRef>
          </c:cat>
          <c:val>
            <c:numRef>
              <c:f>Blad1!$D$3:$I$3</c:f>
              <c:numCache>
                <c:formatCode>0.00</c:formatCode>
                <c:ptCount val="6"/>
                <c:pt idx="0">
                  <c:v>2.6075284172045463</c:v>
                </c:pt>
                <c:pt idx="1">
                  <c:v>2.2661002915871702</c:v>
                </c:pt>
                <c:pt idx="2">
                  <c:v>2.030712709595762</c:v>
                </c:pt>
                <c:pt idx="3">
                  <c:v>2.9529081362692828</c:v>
                </c:pt>
                <c:pt idx="4">
                  <c:v>2.7700975533413326</c:v>
                </c:pt>
                <c:pt idx="5">
                  <c:v>2.4702186557183294</c:v>
                </c:pt>
              </c:numCache>
            </c:numRef>
          </c:val>
          <c:extLst>
            <c:ext xmlns:c16="http://schemas.microsoft.com/office/drawing/2014/chart" uri="{C3380CC4-5D6E-409C-BE32-E72D297353CC}">
              <c16:uniqueId val="{00000001-D153-4E1E-85D8-7691F8A12D88}"/>
            </c:ext>
          </c:extLst>
        </c:ser>
        <c:ser>
          <c:idx val="2"/>
          <c:order val="2"/>
          <c:tx>
            <c:strRef>
              <c:f>Blad1!$C$4</c:f>
              <c:strCache>
                <c:ptCount val="1"/>
                <c:pt idx="0">
                  <c:v>År 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Blad1!$D$1:$I$1</c:f>
              <c:strCache>
                <c:ptCount val="6"/>
                <c:pt idx="0">
                  <c:v>Uppsala</c:v>
                </c:pt>
                <c:pt idx="1">
                  <c:v>Södermanland</c:v>
                </c:pt>
                <c:pt idx="2">
                  <c:v>Östergötland</c:v>
                </c:pt>
                <c:pt idx="3">
                  <c:v>Örebro</c:v>
                </c:pt>
                <c:pt idx="4">
                  <c:v>Västmanland</c:v>
                </c:pt>
                <c:pt idx="5">
                  <c:v>ÖMS</c:v>
                </c:pt>
              </c:strCache>
            </c:strRef>
          </c:cat>
          <c:val>
            <c:numRef>
              <c:f>Blad1!$D$4:$I$4</c:f>
              <c:numCache>
                <c:formatCode>0.00</c:formatCode>
                <c:ptCount val="6"/>
                <c:pt idx="0">
                  <c:v>2.6999336200178936</c:v>
                </c:pt>
                <c:pt idx="1">
                  <c:v>2.5891341256366722</c:v>
                </c:pt>
                <c:pt idx="2">
                  <c:v>2.0028775664009864</c:v>
                </c:pt>
                <c:pt idx="3">
                  <c:v>3.9129711982045636</c:v>
                </c:pt>
                <c:pt idx="4">
                  <c:v>2.7315849735565125</c:v>
                </c:pt>
                <c:pt idx="5">
                  <c:v>2.6778695437691948</c:v>
                </c:pt>
              </c:numCache>
            </c:numRef>
          </c:val>
          <c:extLst>
            <c:ext xmlns:c16="http://schemas.microsoft.com/office/drawing/2014/chart" uri="{C3380CC4-5D6E-409C-BE32-E72D297353CC}">
              <c16:uniqueId val="{00000002-D153-4E1E-85D8-7691F8A12D88}"/>
            </c:ext>
          </c:extLst>
        </c:ser>
        <c:dLbls>
          <c:showLegendKey val="0"/>
          <c:showVal val="0"/>
          <c:showCatName val="0"/>
          <c:showSerName val="0"/>
          <c:showPercent val="0"/>
          <c:showBubbleSize val="0"/>
        </c:dLbls>
        <c:gapWidth val="219"/>
        <c:overlap val="-27"/>
        <c:axId val="1162967759"/>
        <c:axId val="1162967279"/>
      </c:barChart>
      <c:catAx>
        <c:axId val="1162967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62967279"/>
        <c:crosses val="autoZero"/>
        <c:auto val="1"/>
        <c:lblAlgn val="ctr"/>
        <c:lblOffset val="100"/>
        <c:noMultiLvlLbl val="0"/>
      </c:catAx>
      <c:valAx>
        <c:axId val="116296727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62967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Tabell!$A$8</c:f>
              <c:strCache>
                <c:ptCount val="1"/>
                <c:pt idx="0">
                  <c:v>År 2018</c:v>
                </c:pt>
              </c:strCache>
            </c:strRef>
          </c:tx>
          <c:spPr>
            <a:solidFill>
              <a:schemeClr val="accent1"/>
            </a:solidFill>
            <a:ln>
              <a:noFill/>
            </a:ln>
            <a:effectLst/>
          </c:spPr>
          <c:invertIfNegative val="0"/>
          <c:dLbls>
            <c:delete val="1"/>
          </c:dLbls>
          <c:cat>
            <c:strRef>
              <c:f>Tabell!$B$3:$G$3</c:f>
              <c:strCache>
                <c:ptCount val="6"/>
                <c:pt idx="0">
                  <c:v>Uppsala</c:v>
                </c:pt>
                <c:pt idx="1">
                  <c:v>Södermanland</c:v>
                </c:pt>
                <c:pt idx="2">
                  <c:v>Östergötland</c:v>
                </c:pt>
                <c:pt idx="3">
                  <c:v>Örebro</c:v>
                </c:pt>
                <c:pt idx="4">
                  <c:v>Västmanland</c:v>
                </c:pt>
                <c:pt idx="5">
                  <c:v>ÖMS</c:v>
                </c:pt>
              </c:strCache>
            </c:strRef>
          </c:cat>
          <c:val>
            <c:numRef>
              <c:f>Tabell!$B$8:$G$8</c:f>
              <c:numCache>
                <c:formatCode>#,##0</c:formatCode>
                <c:ptCount val="6"/>
                <c:pt idx="0">
                  <c:v>1128103</c:v>
                </c:pt>
                <c:pt idx="1">
                  <c:v>1197942</c:v>
                </c:pt>
                <c:pt idx="2">
                  <c:v>1825363</c:v>
                </c:pt>
                <c:pt idx="3">
                  <c:v>1295466</c:v>
                </c:pt>
                <c:pt idx="4">
                  <c:v>902452</c:v>
                </c:pt>
                <c:pt idx="5">
                  <c:v>6349326</c:v>
                </c:pt>
              </c:numCache>
            </c:numRef>
          </c:val>
          <c:extLst>
            <c:ext xmlns:c16="http://schemas.microsoft.com/office/drawing/2014/chart" uri="{C3380CC4-5D6E-409C-BE32-E72D297353CC}">
              <c16:uniqueId val="{00000000-E29F-4120-8BCB-40362F600858}"/>
            </c:ext>
          </c:extLst>
        </c:ser>
        <c:ser>
          <c:idx val="1"/>
          <c:order val="1"/>
          <c:tx>
            <c:strRef>
              <c:f>Tabell!$A$9</c:f>
              <c:strCache>
                <c:ptCount val="1"/>
                <c:pt idx="0">
                  <c:v>År 2019</c:v>
                </c:pt>
              </c:strCache>
            </c:strRef>
          </c:tx>
          <c:spPr>
            <a:solidFill>
              <a:schemeClr val="accent2"/>
            </a:solidFill>
            <a:ln>
              <a:noFill/>
            </a:ln>
            <a:effectLst/>
          </c:spPr>
          <c:invertIfNegative val="0"/>
          <c:dLbls>
            <c:delete val="1"/>
          </c:dLbls>
          <c:cat>
            <c:strRef>
              <c:f>Tabell!$B$3:$G$3</c:f>
              <c:strCache>
                <c:ptCount val="6"/>
                <c:pt idx="0">
                  <c:v>Uppsala</c:v>
                </c:pt>
                <c:pt idx="1">
                  <c:v>Södermanland</c:v>
                </c:pt>
                <c:pt idx="2">
                  <c:v>Östergötland</c:v>
                </c:pt>
                <c:pt idx="3">
                  <c:v>Örebro</c:v>
                </c:pt>
                <c:pt idx="4">
                  <c:v>Västmanland</c:v>
                </c:pt>
                <c:pt idx="5">
                  <c:v>ÖMS</c:v>
                </c:pt>
              </c:strCache>
            </c:strRef>
          </c:cat>
          <c:val>
            <c:numRef>
              <c:f>Tabell!$B$9:$G$9</c:f>
              <c:numCache>
                <c:formatCode>#,##0</c:formatCode>
                <c:ptCount val="6"/>
                <c:pt idx="0">
                  <c:v>1131616</c:v>
                </c:pt>
                <c:pt idx="1">
                  <c:v>1158962</c:v>
                </c:pt>
                <c:pt idx="2">
                  <c:v>1941886</c:v>
                </c:pt>
                <c:pt idx="3">
                  <c:v>1293546</c:v>
                </c:pt>
                <c:pt idx="4">
                  <c:v>926138</c:v>
                </c:pt>
                <c:pt idx="5">
                  <c:v>6452148</c:v>
                </c:pt>
              </c:numCache>
            </c:numRef>
          </c:val>
          <c:extLst>
            <c:ext xmlns:c16="http://schemas.microsoft.com/office/drawing/2014/chart" uri="{C3380CC4-5D6E-409C-BE32-E72D297353CC}">
              <c16:uniqueId val="{00000001-E29F-4120-8BCB-40362F600858}"/>
            </c:ext>
          </c:extLst>
        </c:ser>
        <c:ser>
          <c:idx val="2"/>
          <c:order val="2"/>
          <c:tx>
            <c:strRef>
              <c:f>Tabell!$A$10</c:f>
              <c:strCache>
                <c:ptCount val="1"/>
                <c:pt idx="0">
                  <c:v>År 2020</c:v>
                </c:pt>
              </c:strCache>
            </c:strRef>
          </c:tx>
          <c:spPr>
            <a:solidFill>
              <a:schemeClr val="accent3"/>
            </a:solidFill>
            <a:ln>
              <a:noFill/>
            </a:ln>
            <a:effectLst/>
          </c:spPr>
          <c:invertIfNegative val="0"/>
          <c:dLbls>
            <c:delete val="1"/>
          </c:dLbls>
          <c:cat>
            <c:strRef>
              <c:f>Tabell!$B$3:$G$3</c:f>
              <c:strCache>
                <c:ptCount val="6"/>
                <c:pt idx="0">
                  <c:v>Uppsala</c:v>
                </c:pt>
                <c:pt idx="1">
                  <c:v>Södermanland</c:v>
                </c:pt>
                <c:pt idx="2">
                  <c:v>Östergötland</c:v>
                </c:pt>
                <c:pt idx="3">
                  <c:v>Örebro</c:v>
                </c:pt>
                <c:pt idx="4">
                  <c:v>Västmanland</c:v>
                </c:pt>
                <c:pt idx="5">
                  <c:v>ÖMS</c:v>
                </c:pt>
              </c:strCache>
            </c:strRef>
          </c:cat>
          <c:val>
            <c:numRef>
              <c:f>Tabell!$B$10:$G$10</c:f>
              <c:numCache>
                <c:formatCode>#,##0</c:formatCode>
                <c:ptCount val="6"/>
                <c:pt idx="0">
                  <c:v>767896</c:v>
                </c:pt>
                <c:pt idx="1">
                  <c:v>857613</c:v>
                </c:pt>
                <c:pt idx="2">
                  <c:v>1454511</c:v>
                </c:pt>
                <c:pt idx="3">
                  <c:v>901309</c:v>
                </c:pt>
                <c:pt idx="4">
                  <c:v>732812</c:v>
                </c:pt>
                <c:pt idx="5">
                  <c:v>4714141</c:v>
                </c:pt>
              </c:numCache>
            </c:numRef>
          </c:val>
          <c:extLst>
            <c:ext xmlns:c16="http://schemas.microsoft.com/office/drawing/2014/chart" uri="{C3380CC4-5D6E-409C-BE32-E72D297353CC}">
              <c16:uniqueId val="{00000002-E29F-4120-8BCB-40362F600858}"/>
            </c:ext>
          </c:extLst>
        </c:ser>
        <c:ser>
          <c:idx val="3"/>
          <c:order val="3"/>
          <c:tx>
            <c:strRef>
              <c:f>Tabell!$A$11</c:f>
              <c:strCache>
                <c:ptCount val="1"/>
                <c:pt idx="0">
                  <c:v>År 2021</c:v>
                </c:pt>
              </c:strCache>
            </c:strRef>
          </c:tx>
          <c:spPr>
            <a:solidFill>
              <a:schemeClr val="accent4"/>
            </a:solidFill>
            <a:ln>
              <a:noFill/>
            </a:ln>
            <a:effectLst/>
          </c:spPr>
          <c:invertIfNegative val="0"/>
          <c:dLbls>
            <c:delete val="1"/>
          </c:dLbls>
          <c:cat>
            <c:strRef>
              <c:f>Tabell!$B$3:$G$3</c:f>
              <c:strCache>
                <c:ptCount val="6"/>
                <c:pt idx="0">
                  <c:v>Uppsala</c:v>
                </c:pt>
                <c:pt idx="1">
                  <c:v>Södermanland</c:v>
                </c:pt>
                <c:pt idx="2">
                  <c:v>Östergötland</c:v>
                </c:pt>
                <c:pt idx="3">
                  <c:v>Örebro</c:v>
                </c:pt>
                <c:pt idx="4">
                  <c:v>Västmanland</c:v>
                </c:pt>
                <c:pt idx="5">
                  <c:v>ÖMS</c:v>
                </c:pt>
              </c:strCache>
            </c:strRef>
          </c:cat>
          <c:val>
            <c:numRef>
              <c:f>Tabell!$B$11:$G$11</c:f>
              <c:numCache>
                <c:formatCode>#,##0</c:formatCode>
                <c:ptCount val="6"/>
                <c:pt idx="0">
                  <c:v>947209</c:v>
                </c:pt>
                <c:pt idx="1">
                  <c:v>988624</c:v>
                </c:pt>
                <c:pt idx="2">
                  <c:v>1770085</c:v>
                </c:pt>
                <c:pt idx="3">
                  <c:v>1028398</c:v>
                </c:pt>
                <c:pt idx="4">
                  <c:v>853489</c:v>
                </c:pt>
                <c:pt idx="5">
                  <c:v>5587805</c:v>
                </c:pt>
              </c:numCache>
            </c:numRef>
          </c:val>
          <c:extLst>
            <c:ext xmlns:c16="http://schemas.microsoft.com/office/drawing/2014/chart" uri="{C3380CC4-5D6E-409C-BE32-E72D297353CC}">
              <c16:uniqueId val="{00000003-E29F-4120-8BCB-40362F600858}"/>
            </c:ext>
          </c:extLst>
        </c:ser>
        <c:ser>
          <c:idx val="4"/>
          <c:order val="4"/>
          <c:tx>
            <c:strRef>
              <c:f>Tabell!$A$12</c:f>
              <c:strCache>
                <c:ptCount val="1"/>
                <c:pt idx="0">
                  <c:v>År 2022</c:v>
                </c:pt>
              </c:strCache>
            </c:strRef>
          </c:tx>
          <c:spPr>
            <a:solidFill>
              <a:schemeClr val="accent5"/>
            </a:solidFill>
            <a:ln>
              <a:noFill/>
            </a:ln>
            <a:effectLst/>
          </c:spPr>
          <c:invertIfNegative val="0"/>
          <c:dLbls>
            <c:delete val="1"/>
          </c:dLbls>
          <c:cat>
            <c:strRef>
              <c:f>Tabell!$B$3:$G$3</c:f>
              <c:strCache>
                <c:ptCount val="6"/>
                <c:pt idx="0">
                  <c:v>Uppsala</c:v>
                </c:pt>
                <c:pt idx="1">
                  <c:v>Södermanland</c:v>
                </c:pt>
                <c:pt idx="2">
                  <c:v>Östergötland</c:v>
                </c:pt>
                <c:pt idx="3">
                  <c:v>Örebro</c:v>
                </c:pt>
                <c:pt idx="4">
                  <c:v>Västmanland</c:v>
                </c:pt>
                <c:pt idx="5">
                  <c:v>ÖMS</c:v>
                </c:pt>
              </c:strCache>
            </c:strRef>
          </c:cat>
          <c:val>
            <c:numRef>
              <c:f>Tabell!$B$12:$G$12</c:f>
              <c:numCache>
                <c:formatCode>#,##0</c:formatCode>
                <c:ptCount val="6"/>
                <c:pt idx="0">
                  <c:v>1159432</c:v>
                </c:pt>
                <c:pt idx="1">
                  <c:v>1111416</c:v>
                </c:pt>
                <c:pt idx="2">
                  <c:v>2037188</c:v>
                </c:pt>
                <c:pt idx="3">
                  <c:v>1287069</c:v>
                </c:pt>
                <c:pt idx="4">
                  <c:v>1004452</c:v>
                </c:pt>
                <c:pt idx="5">
                  <c:v>6599557</c:v>
                </c:pt>
              </c:numCache>
            </c:numRef>
          </c:val>
          <c:extLst>
            <c:ext xmlns:c16="http://schemas.microsoft.com/office/drawing/2014/chart" uri="{C3380CC4-5D6E-409C-BE32-E72D297353CC}">
              <c16:uniqueId val="{00000004-E29F-4120-8BCB-40362F600858}"/>
            </c:ext>
          </c:extLst>
        </c:ser>
        <c:ser>
          <c:idx val="5"/>
          <c:order val="5"/>
          <c:tx>
            <c:strRef>
              <c:f>Tabell!$A$13</c:f>
              <c:strCache>
                <c:ptCount val="1"/>
                <c:pt idx="0">
                  <c:v>År 2023</c:v>
                </c:pt>
              </c:strCache>
            </c:strRef>
          </c:tx>
          <c:spPr>
            <a:solidFill>
              <a:schemeClr val="accent6"/>
            </a:solidFill>
            <a:ln>
              <a:noFill/>
            </a:ln>
            <a:effectLst/>
          </c:spPr>
          <c:invertIfNegative val="0"/>
          <c:dLbls>
            <c:delete val="1"/>
          </c:dLbls>
          <c:cat>
            <c:strRef>
              <c:f>Tabell!$B$3:$G$3</c:f>
              <c:strCache>
                <c:ptCount val="6"/>
                <c:pt idx="0">
                  <c:v>Uppsala</c:v>
                </c:pt>
                <c:pt idx="1">
                  <c:v>Södermanland</c:v>
                </c:pt>
                <c:pt idx="2">
                  <c:v>Östergötland</c:v>
                </c:pt>
                <c:pt idx="3">
                  <c:v>Örebro</c:v>
                </c:pt>
                <c:pt idx="4">
                  <c:v>Västmanland</c:v>
                </c:pt>
                <c:pt idx="5">
                  <c:v>ÖMS</c:v>
                </c:pt>
              </c:strCache>
            </c:strRef>
          </c:cat>
          <c:val>
            <c:numRef>
              <c:f>Tabell!$B$13:$G$13</c:f>
              <c:numCache>
                <c:formatCode>#,##0</c:formatCode>
                <c:ptCount val="6"/>
                <c:pt idx="0">
                  <c:v>1199449</c:v>
                </c:pt>
                <c:pt idx="1">
                  <c:v>1180641</c:v>
                </c:pt>
                <c:pt idx="2">
                  <c:v>2073317</c:v>
                </c:pt>
                <c:pt idx="3">
                  <c:v>1284553</c:v>
                </c:pt>
                <c:pt idx="4">
                  <c:v>966099</c:v>
                </c:pt>
                <c:pt idx="5">
                  <c:v>6704059</c:v>
                </c:pt>
              </c:numCache>
            </c:numRef>
          </c:val>
          <c:extLst>
            <c:ext xmlns:c16="http://schemas.microsoft.com/office/drawing/2014/chart" uri="{C3380CC4-5D6E-409C-BE32-E72D297353CC}">
              <c16:uniqueId val="{00000005-E29F-4120-8BCB-40362F600858}"/>
            </c:ext>
          </c:extLst>
        </c:ser>
        <c:ser>
          <c:idx val="6"/>
          <c:order val="6"/>
          <c:tx>
            <c:strRef>
              <c:f>Tabell!$A$14</c:f>
              <c:strCache>
                <c:ptCount val="1"/>
                <c:pt idx="0">
                  <c:v>År 2024</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Tabell!$B$3:$G$3</c:f>
              <c:strCache>
                <c:ptCount val="6"/>
                <c:pt idx="0">
                  <c:v>Uppsala</c:v>
                </c:pt>
                <c:pt idx="1">
                  <c:v>Södermanland</c:v>
                </c:pt>
                <c:pt idx="2">
                  <c:v>Östergötland</c:v>
                </c:pt>
                <c:pt idx="3">
                  <c:v>Örebro</c:v>
                </c:pt>
                <c:pt idx="4">
                  <c:v>Västmanland</c:v>
                </c:pt>
                <c:pt idx="5">
                  <c:v>ÖMS</c:v>
                </c:pt>
              </c:strCache>
            </c:strRef>
          </c:cat>
          <c:val>
            <c:numRef>
              <c:f>Tabell!$B$14:$G$14</c:f>
              <c:numCache>
                <c:formatCode>#\ ###</c:formatCode>
                <c:ptCount val="6"/>
                <c:pt idx="0">
                  <c:v>1184093</c:v>
                </c:pt>
                <c:pt idx="1">
                  <c:v>1155506</c:v>
                </c:pt>
                <c:pt idx="2">
                  <c:v>2035252</c:v>
                </c:pt>
                <c:pt idx="3">
                  <c:v>1263174</c:v>
                </c:pt>
                <c:pt idx="4">
                  <c:v>967410</c:v>
                </c:pt>
                <c:pt idx="5" formatCode="#,##0">
                  <c:v>6605435</c:v>
                </c:pt>
              </c:numCache>
            </c:numRef>
          </c:val>
          <c:extLst>
            <c:ext xmlns:c16="http://schemas.microsoft.com/office/drawing/2014/chart" uri="{C3380CC4-5D6E-409C-BE32-E72D297353CC}">
              <c16:uniqueId val="{00000006-E29F-4120-8BCB-40362F600858}"/>
            </c:ext>
          </c:extLst>
        </c:ser>
        <c:dLbls>
          <c:dLblPos val="outEnd"/>
          <c:showLegendKey val="0"/>
          <c:showVal val="1"/>
          <c:showCatName val="0"/>
          <c:showSerName val="0"/>
          <c:showPercent val="0"/>
          <c:showBubbleSize val="0"/>
        </c:dLbls>
        <c:gapWidth val="219"/>
        <c:overlap val="-27"/>
        <c:axId val="1046608352"/>
        <c:axId val="1046610512"/>
      </c:barChart>
      <c:catAx>
        <c:axId val="104660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46610512"/>
        <c:crosses val="autoZero"/>
        <c:auto val="1"/>
        <c:lblAlgn val="ctr"/>
        <c:lblOffset val="100"/>
        <c:noMultiLvlLbl val="0"/>
      </c:catAx>
      <c:valAx>
        <c:axId val="1046610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46608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Blad1!$B$3</c:f>
              <c:strCache>
                <c:ptCount val="1"/>
                <c:pt idx="0">
                  <c:v>År 2018</c:v>
                </c:pt>
              </c:strCache>
            </c:strRef>
          </c:tx>
          <c:spPr>
            <a:solidFill>
              <a:schemeClr val="accent1"/>
            </a:solidFill>
            <a:ln>
              <a:noFill/>
            </a:ln>
            <a:effectLst/>
          </c:spPr>
          <c:invertIfNegative val="0"/>
          <c:dLbls>
            <c:delete val="1"/>
          </c:dLbls>
          <c:cat>
            <c:strRef>
              <c:f>Blad1!$C$2:$H$2</c:f>
              <c:strCache>
                <c:ptCount val="6"/>
                <c:pt idx="0">
                  <c:v>Uppsala</c:v>
                </c:pt>
                <c:pt idx="1">
                  <c:v>Södermanland</c:v>
                </c:pt>
                <c:pt idx="2">
                  <c:v>Östergötland</c:v>
                </c:pt>
                <c:pt idx="3">
                  <c:v>Örebro</c:v>
                </c:pt>
                <c:pt idx="4">
                  <c:v>Västmanland</c:v>
                </c:pt>
                <c:pt idx="5">
                  <c:v>ÖMS</c:v>
                </c:pt>
              </c:strCache>
            </c:strRef>
          </c:cat>
          <c:val>
            <c:numRef>
              <c:f>Blad1!$C$3:$H$3</c:f>
              <c:numCache>
                <c:formatCode>0%</c:formatCode>
                <c:ptCount val="6"/>
                <c:pt idx="0">
                  <c:v>0.11756373309883938</c:v>
                </c:pt>
                <c:pt idx="1">
                  <c:v>0.11284937000288829</c:v>
                </c:pt>
                <c:pt idx="2">
                  <c:v>0.15532088685921649</c:v>
                </c:pt>
                <c:pt idx="3">
                  <c:v>0.21283692509104832</c:v>
                </c:pt>
                <c:pt idx="4">
                  <c:v>0.11476843089715574</c:v>
                </c:pt>
                <c:pt idx="5">
                  <c:v>0.14657051787859057</c:v>
                </c:pt>
              </c:numCache>
            </c:numRef>
          </c:val>
          <c:extLst>
            <c:ext xmlns:c16="http://schemas.microsoft.com/office/drawing/2014/chart" uri="{C3380CC4-5D6E-409C-BE32-E72D297353CC}">
              <c16:uniqueId val="{00000000-21A4-4A9A-919D-B12EC3451EE8}"/>
            </c:ext>
          </c:extLst>
        </c:ser>
        <c:ser>
          <c:idx val="1"/>
          <c:order val="1"/>
          <c:tx>
            <c:strRef>
              <c:f>Blad1!$B$4</c:f>
              <c:strCache>
                <c:ptCount val="1"/>
                <c:pt idx="0">
                  <c:v>År 2019</c:v>
                </c:pt>
              </c:strCache>
            </c:strRef>
          </c:tx>
          <c:spPr>
            <a:solidFill>
              <a:schemeClr val="accent2"/>
            </a:solidFill>
            <a:ln>
              <a:noFill/>
            </a:ln>
            <a:effectLst/>
          </c:spPr>
          <c:invertIfNegative val="0"/>
          <c:dLbls>
            <c:delete val="1"/>
          </c:dLbls>
          <c:cat>
            <c:strRef>
              <c:f>Blad1!$C$2:$H$2</c:f>
              <c:strCache>
                <c:ptCount val="6"/>
                <c:pt idx="0">
                  <c:v>Uppsala</c:v>
                </c:pt>
                <c:pt idx="1">
                  <c:v>Södermanland</c:v>
                </c:pt>
                <c:pt idx="2">
                  <c:v>Östergötland</c:v>
                </c:pt>
                <c:pt idx="3">
                  <c:v>Örebro</c:v>
                </c:pt>
                <c:pt idx="4">
                  <c:v>Västmanland</c:v>
                </c:pt>
                <c:pt idx="5">
                  <c:v>ÖMS</c:v>
                </c:pt>
              </c:strCache>
            </c:strRef>
          </c:cat>
          <c:val>
            <c:numRef>
              <c:f>Blad1!$C$4:$H$4</c:f>
              <c:numCache>
                <c:formatCode>0%</c:formatCode>
                <c:ptCount val="6"/>
                <c:pt idx="0">
                  <c:v>0.12885024601985126</c:v>
                </c:pt>
                <c:pt idx="1">
                  <c:v>0.13117254922939664</c:v>
                </c:pt>
                <c:pt idx="2">
                  <c:v>0.16133748325081904</c:v>
                </c:pt>
                <c:pt idx="3">
                  <c:v>0.18919389028298955</c:v>
                </c:pt>
                <c:pt idx="4">
                  <c:v>0.10164144004457219</c:v>
                </c:pt>
                <c:pt idx="5">
                  <c:v>0.14723732313641907</c:v>
                </c:pt>
              </c:numCache>
            </c:numRef>
          </c:val>
          <c:extLst>
            <c:ext xmlns:c16="http://schemas.microsoft.com/office/drawing/2014/chart" uri="{C3380CC4-5D6E-409C-BE32-E72D297353CC}">
              <c16:uniqueId val="{00000001-21A4-4A9A-919D-B12EC3451EE8}"/>
            </c:ext>
          </c:extLst>
        </c:ser>
        <c:ser>
          <c:idx val="2"/>
          <c:order val="2"/>
          <c:tx>
            <c:strRef>
              <c:f>Blad1!$B$5</c:f>
              <c:strCache>
                <c:ptCount val="1"/>
                <c:pt idx="0">
                  <c:v>År 2020</c:v>
                </c:pt>
              </c:strCache>
            </c:strRef>
          </c:tx>
          <c:spPr>
            <a:solidFill>
              <a:schemeClr val="accent3"/>
            </a:solidFill>
            <a:ln>
              <a:noFill/>
            </a:ln>
            <a:effectLst/>
          </c:spPr>
          <c:invertIfNegative val="0"/>
          <c:dLbls>
            <c:delete val="1"/>
          </c:dLbls>
          <c:cat>
            <c:strRef>
              <c:f>Blad1!$C$2:$H$2</c:f>
              <c:strCache>
                <c:ptCount val="6"/>
                <c:pt idx="0">
                  <c:v>Uppsala</c:v>
                </c:pt>
                <c:pt idx="1">
                  <c:v>Södermanland</c:v>
                </c:pt>
                <c:pt idx="2">
                  <c:v>Östergötland</c:v>
                </c:pt>
                <c:pt idx="3">
                  <c:v>Örebro</c:v>
                </c:pt>
                <c:pt idx="4">
                  <c:v>Västmanland</c:v>
                </c:pt>
                <c:pt idx="5">
                  <c:v>ÖMS</c:v>
                </c:pt>
              </c:strCache>
            </c:strRef>
          </c:cat>
          <c:val>
            <c:numRef>
              <c:f>Blad1!$C$5:$H$5</c:f>
              <c:numCache>
                <c:formatCode>0%</c:formatCode>
                <c:ptCount val="6"/>
                <c:pt idx="0">
                  <c:v>4.9582235094335694E-2</c:v>
                </c:pt>
                <c:pt idx="1">
                  <c:v>6.5443271032505343E-2</c:v>
                </c:pt>
                <c:pt idx="2">
                  <c:v>6.8830005410753167E-2</c:v>
                </c:pt>
                <c:pt idx="3">
                  <c:v>5.5884274982275779E-2</c:v>
                </c:pt>
                <c:pt idx="4">
                  <c:v>4.5367706860695516E-2</c:v>
                </c:pt>
                <c:pt idx="5">
                  <c:v>5.895623402015341E-2</c:v>
                </c:pt>
              </c:numCache>
            </c:numRef>
          </c:val>
          <c:extLst>
            <c:ext xmlns:c16="http://schemas.microsoft.com/office/drawing/2014/chart" uri="{C3380CC4-5D6E-409C-BE32-E72D297353CC}">
              <c16:uniqueId val="{00000002-21A4-4A9A-919D-B12EC3451EE8}"/>
            </c:ext>
          </c:extLst>
        </c:ser>
        <c:ser>
          <c:idx val="3"/>
          <c:order val="3"/>
          <c:tx>
            <c:strRef>
              <c:f>Blad1!$B$6</c:f>
              <c:strCache>
                <c:ptCount val="1"/>
                <c:pt idx="0">
                  <c:v>År 2021</c:v>
                </c:pt>
              </c:strCache>
            </c:strRef>
          </c:tx>
          <c:spPr>
            <a:solidFill>
              <a:schemeClr val="accent4"/>
            </a:solidFill>
            <a:ln>
              <a:noFill/>
            </a:ln>
            <a:effectLst/>
          </c:spPr>
          <c:invertIfNegative val="0"/>
          <c:dLbls>
            <c:delete val="1"/>
          </c:dLbls>
          <c:cat>
            <c:strRef>
              <c:f>Blad1!$C$2:$H$2</c:f>
              <c:strCache>
                <c:ptCount val="6"/>
                <c:pt idx="0">
                  <c:v>Uppsala</c:v>
                </c:pt>
                <c:pt idx="1">
                  <c:v>Södermanland</c:v>
                </c:pt>
                <c:pt idx="2">
                  <c:v>Östergötland</c:v>
                </c:pt>
                <c:pt idx="3">
                  <c:v>Örebro</c:v>
                </c:pt>
                <c:pt idx="4">
                  <c:v>Västmanland</c:v>
                </c:pt>
                <c:pt idx="5">
                  <c:v>ÖMS</c:v>
                </c:pt>
              </c:strCache>
            </c:strRef>
          </c:cat>
          <c:val>
            <c:numRef>
              <c:f>Blad1!$C$6:$H$6</c:f>
              <c:numCache>
                <c:formatCode>0%</c:formatCode>
                <c:ptCount val="6"/>
                <c:pt idx="0">
                  <c:v>6.7521529039525602E-2</c:v>
                </c:pt>
                <c:pt idx="1">
                  <c:v>8.0566524785965141E-2</c:v>
                </c:pt>
                <c:pt idx="2">
                  <c:v>8.8813814025880108E-2</c:v>
                </c:pt>
                <c:pt idx="3">
                  <c:v>9.1557937685604218E-2</c:v>
                </c:pt>
                <c:pt idx="4">
                  <c:v>5.3365655562051764E-2</c:v>
                </c:pt>
                <c:pt idx="5">
                  <c:v>7.8835965106155273E-2</c:v>
                </c:pt>
              </c:numCache>
            </c:numRef>
          </c:val>
          <c:extLst>
            <c:ext xmlns:c16="http://schemas.microsoft.com/office/drawing/2014/chart" uri="{C3380CC4-5D6E-409C-BE32-E72D297353CC}">
              <c16:uniqueId val="{00000003-21A4-4A9A-919D-B12EC3451EE8}"/>
            </c:ext>
          </c:extLst>
        </c:ser>
        <c:ser>
          <c:idx val="4"/>
          <c:order val="4"/>
          <c:tx>
            <c:strRef>
              <c:f>Blad1!$B$7</c:f>
              <c:strCache>
                <c:ptCount val="1"/>
                <c:pt idx="0">
                  <c:v>År 2022</c:v>
                </c:pt>
              </c:strCache>
            </c:strRef>
          </c:tx>
          <c:spPr>
            <a:solidFill>
              <a:schemeClr val="accent5"/>
            </a:solidFill>
            <a:ln>
              <a:noFill/>
            </a:ln>
            <a:effectLst/>
          </c:spPr>
          <c:invertIfNegative val="0"/>
          <c:dLbls>
            <c:delete val="1"/>
          </c:dLbls>
          <c:cat>
            <c:strRef>
              <c:f>Blad1!$C$2:$H$2</c:f>
              <c:strCache>
                <c:ptCount val="6"/>
                <c:pt idx="0">
                  <c:v>Uppsala</c:v>
                </c:pt>
                <c:pt idx="1">
                  <c:v>Södermanland</c:v>
                </c:pt>
                <c:pt idx="2">
                  <c:v>Östergötland</c:v>
                </c:pt>
                <c:pt idx="3">
                  <c:v>Örebro</c:v>
                </c:pt>
                <c:pt idx="4">
                  <c:v>Västmanland</c:v>
                </c:pt>
                <c:pt idx="5">
                  <c:v>ÖMS</c:v>
                </c:pt>
              </c:strCache>
            </c:strRef>
          </c:cat>
          <c:val>
            <c:numRef>
              <c:f>Blad1!$C$7:$H$7</c:f>
              <c:numCache>
                <c:formatCode>0%</c:formatCode>
                <c:ptCount val="6"/>
                <c:pt idx="0">
                  <c:v>0.1029443727618351</c:v>
                </c:pt>
                <c:pt idx="1">
                  <c:v>0.11210293895355114</c:v>
                </c:pt>
                <c:pt idx="2">
                  <c:v>0.1335605746745023</c:v>
                </c:pt>
                <c:pt idx="3">
                  <c:v>0.16093309682697665</c:v>
                </c:pt>
                <c:pt idx="4">
                  <c:v>6.8949038878911087E-2</c:v>
                </c:pt>
                <c:pt idx="5">
                  <c:v>0.1200726048733271</c:v>
                </c:pt>
              </c:numCache>
            </c:numRef>
          </c:val>
          <c:extLst>
            <c:ext xmlns:c16="http://schemas.microsoft.com/office/drawing/2014/chart" uri="{C3380CC4-5D6E-409C-BE32-E72D297353CC}">
              <c16:uniqueId val="{00000004-21A4-4A9A-919D-B12EC3451EE8}"/>
            </c:ext>
          </c:extLst>
        </c:ser>
        <c:ser>
          <c:idx val="5"/>
          <c:order val="5"/>
          <c:tx>
            <c:strRef>
              <c:f>Blad1!$B$8</c:f>
              <c:strCache>
                <c:ptCount val="1"/>
                <c:pt idx="0">
                  <c:v>År 2023</c:v>
                </c:pt>
              </c:strCache>
            </c:strRef>
          </c:tx>
          <c:spPr>
            <a:solidFill>
              <a:schemeClr val="accent6"/>
            </a:solidFill>
            <a:ln>
              <a:noFill/>
            </a:ln>
            <a:effectLst/>
          </c:spPr>
          <c:invertIfNegative val="0"/>
          <c:dLbls>
            <c:delete val="1"/>
          </c:dLbls>
          <c:cat>
            <c:strRef>
              <c:f>Blad1!$C$2:$H$2</c:f>
              <c:strCache>
                <c:ptCount val="6"/>
                <c:pt idx="0">
                  <c:v>Uppsala</c:v>
                </c:pt>
                <c:pt idx="1">
                  <c:v>Södermanland</c:v>
                </c:pt>
                <c:pt idx="2">
                  <c:v>Östergötland</c:v>
                </c:pt>
                <c:pt idx="3">
                  <c:v>Örebro</c:v>
                </c:pt>
                <c:pt idx="4">
                  <c:v>Västmanland</c:v>
                </c:pt>
                <c:pt idx="5">
                  <c:v>ÖMS</c:v>
                </c:pt>
              </c:strCache>
            </c:strRef>
          </c:cat>
          <c:val>
            <c:numRef>
              <c:f>Blad1!$C$8:$H$8</c:f>
              <c:numCache>
                <c:formatCode>0%</c:formatCode>
                <c:ptCount val="6"/>
                <c:pt idx="0">
                  <c:v>0.11392564419162465</c:v>
                </c:pt>
                <c:pt idx="1">
                  <c:v>0.10690379209260055</c:v>
                </c:pt>
                <c:pt idx="2">
                  <c:v>0.14255851854781493</c:v>
                </c:pt>
                <c:pt idx="3">
                  <c:v>0.16986064413068203</c:v>
                </c:pt>
                <c:pt idx="4">
                  <c:v>8.1451279837780596E-2</c:v>
                </c:pt>
                <c:pt idx="5">
                  <c:v>0.1275819619129247</c:v>
                </c:pt>
              </c:numCache>
            </c:numRef>
          </c:val>
          <c:extLst>
            <c:ext xmlns:c16="http://schemas.microsoft.com/office/drawing/2014/chart" uri="{C3380CC4-5D6E-409C-BE32-E72D297353CC}">
              <c16:uniqueId val="{00000005-21A4-4A9A-919D-B12EC3451EE8}"/>
            </c:ext>
          </c:extLst>
        </c:ser>
        <c:ser>
          <c:idx val="6"/>
          <c:order val="6"/>
          <c:tx>
            <c:strRef>
              <c:f>Blad1!$B$9</c:f>
              <c:strCache>
                <c:ptCount val="1"/>
                <c:pt idx="0">
                  <c:v>År 2024</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Blad1!$C$2:$H$2</c:f>
              <c:strCache>
                <c:ptCount val="6"/>
                <c:pt idx="0">
                  <c:v>Uppsala</c:v>
                </c:pt>
                <c:pt idx="1">
                  <c:v>Södermanland</c:v>
                </c:pt>
                <c:pt idx="2">
                  <c:v>Östergötland</c:v>
                </c:pt>
                <c:pt idx="3">
                  <c:v>Örebro</c:v>
                </c:pt>
                <c:pt idx="4">
                  <c:v>Västmanland</c:v>
                </c:pt>
                <c:pt idx="5">
                  <c:v>ÖMS</c:v>
                </c:pt>
              </c:strCache>
            </c:strRef>
          </c:cat>
          <c:val>
            <c:numRef>
              <c:f>Blad1!$C$9:$H$9</c:f>
              <c:numCache>
                <c:formatCode>0%</c:formatCode>
                <c:ptCount val="6"/>
                <c:pt idx="0">
                  <c:v>0.14964280677277883</c:v>
                </c:pt>
                <c:pt idx="1">
                  <c:v>0.11508118521236584</c:v>
                </c:pt>
                <c:pt idx="2">
                  <c:v>0.13857399476821544</c:v>
                </c:pt>
                <c:pt idx="3">
                  <c:v>0.16048066220489021</c:v>
                </c:pt>
                <c:pt idx="4">
                  <c:v>7.6796807971800995E-2</c:v>
                </c:pt>
                <c:pt idx="5">
                  <c:v>0.13159012237649753</c:v>
                </c:pt>
              </c:numCache>
            </c:numRef>
          </c:val>
          <c:extLst>
            <c:ext xmlns:c16="http://schemas.microsoft.com/office/drawing/2014/chart" uri="{C3380CC4-5D6E-409C-BE32-E72D297353CC}">
              <c16:uniqueId val="{00000006-21A4-4A9A-919D-B12EC3451EE8}"/>
            </c:ext>
          </c:extLst>
        </c:ser>
        <c:dLbls>
          <c:dLblPos val="outEnd"/>
          <c:showLegendKey val="0"/>
          <c:showVal val="1"/>
          <c:showCatName val="0"/>
          <c:showSerName val="0"/>
          <c:showPercent val="0"/>
          <c:showBubbleSize val="0"/>
        </c:dLbls>
        <c:gapWidth val="219"/>
        <c:overlap val="-27"/>
        <c:axId val="865862048"/>
        <c:axId val="865862408"/>
      </c:barChart>
      <c:catAx>
        <c:axId val="86586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65862408"/>
        <c:crosses val="autoZero"/>
        <c:auto val="1"/>
        <c:lblAlgn val="ctr"/>
        <c:lblOffset val="100"/>
        <c:noMultiLvlLbl val="0"/>
      </c:catAx>
      <c:valAx>
        <c:axId val="865862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65862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ED728C-49AD-4D69-BB5D-3B31897CD2A8}" type="datetimeFigureOut">
              <a:rPr lang="en-US" smtClean="0"/>
              <a:t>9/5/2025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9E9193-B337-4E1F-A788-4C0EEA4B41D0}" type="slidenum">
              <a:rPr lang="en-US" smtClean="0"/>
              <a:t>‹#›</a:t>
            </a:fld>
            <a:endParaRPr lang="en-US" dirty="0"/>
          </a:p>
        </p:txBody>
      </p:sp>
    </p:spTree>
    <p:extLst>
      <p:ext uri="{BB962C8B-B14F-4D97-AF65-F5344CB8AC3E}">
        <p14:creationId xmlns:p14="http://schemas.microsoft.com/office/powerpoint/2010/main" val="3635726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CF385-4583-448F-8705-34129DF5B2C4}" type="datetimeFigureOut">
              <a:rPr lang="en-US" smtClean="0"/>
              <a:t>9/5/2025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B2A13-6495-4AD3-9924-78B841E5777F}" type="slidenum">
              <a:rPr lang="en-US" smtClean="0"/>
              <a:t>‹#›</a:t>
            </a:fld>
            <a:endParaRPr lang="en-US" dirty="0"/>
          </a:p>
        </p:txBody>
      </p:sp>
    </p:spTree>
    <p:extLst>
      <p:ext uri="{BB962C8B-B14F-4D97-AF65-F5344CB8AC3E}">
        <p14:creationId xmlns:p14="http://schemas.microsoft.com/office/powerpoint/2010/main" val="323688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C9AF11-9512-473E-87A9-64BADD7F7F47}" type="slidenum">
              <a:rPr lang="en-CA" smtClean="0"/>
              <a:t>1</a:t>
            </a:fld>
            <a:endParaRPr lang="en-CA" dirty="0"/>
          </a:p>
        </p:txBody>
      </p:sp>
    </p:spTree>
    <p:extLst>
      <p:ext uri="{BB962C8B-B14F-4D97-AF65-F5344CB8AC3E}">
        <p14:creationId xmlns:p14="http://schemas.microsoft.com/office/powerpoint/2010/main" val="58235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DCB2A13-6495-4AD3-9924-78B841E5777F}" type="slidenum">
              <a:rPr lang="en-US" smtClean="0"/>
              <a:t>17</a:t>
            </a:fld>
            <a:endParaRPr lang="en-US" dirty="0"/>
          </a:p>
        </p:txBody>
      </p:sp>
    </p:spTree>
    <p:extLst>
      <p:ext uri="{BB962C8B-B14F-4D97-AF65-F5344CB8AC3E}">
        <p14:creationId xmlns:p14="http://schemas.microsoft.com/office/powerpoint/2010/main" val="868785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KIX (”kronindex) ett valutakursindex som beskriver den svenska kronans värde mot valutor i 32 länder som är viktiga handelspartners till Sverige. Indexet är en viktad sammanvägning av växelkurser mellan kronan och de 32 ländernas valutor.</a:t>
            </a:r>
          </a:p>
          <a:p>
            <a:r>
              <a:rPr lang="sv-SE" sz="1200" dirty="0"/>
              <a:t>Konjunkturinstitutet och Riksbanken ligger bakom beräkningarna. KIX stiger när kronan försvagas och tvärt om.  </a:t>
            </a:r>
          </a:p>
          <a:p>
            <a:r>
              <a:rPr lang="sv-SE" sz="1200" dirty="0"/>
              <a:t>En svag krona innebär (ett högt KIX-index) innebär att det blir billigare för utländska besökare att konsumera i Sverige. </a:t>
            </a:r>
          </a:p>
          <a:p>
            <a:endParaRPr lang="sv-SE" sz="1200" dirty="0"/>
          </a:p>
          <a:p>
            <a:r>
              <a:rPr lang="sv-SE" sz="1200" dirty="0"/>
              <a:t>Hypotesen är att ett stigande KIX-index påverkar antalet gästnätter positivt. Prövas detta statistiskt återfinns ett negativt samband – där stigande index innebär läge antal gästnätter. Sambandet som är signifikant, men svagt. </a:t>
            </a:r>
          </a:p>
          <a:p>
            <a:endParaRPr lang="sv-SE" dirty="0"/>
          </a:p>
        </p:txBody>
      </p:sp>
      <p:sp>
        <p:nvSpPr>
          <p:cNvPr id="4" name="Platshållare för bildnummer 3"/>
          <p:cNvSpPr>
            <a:spLocks noGrp="1"/>
          </p:cNvSpPr>
          <p:nvPr>
            <p:ph type="sldNum" sz="quarter" idx="5"/>
          </p:nvPr>
        </p:nvSpPr>
        <p:spPr/>
        <p:txBody>
          <a:bodyPr/>
          <a:lstStyle/>
          <a:p>
            <a:fld id="{0DCB2A13-6495-4AD3-9924-78B841E5777F}" type="slidenum">
              <a:rPr lang="en-US" smtClean="0"/>
              <a:t>18</a:t>
            </a:fld>
            <a:endParaRPr lang="en-US" dirty="0"/>
          </a:p>
        </p:txBody>
      </p:sp>
    </p:spTree>
    <p:extLst>
      <p:ext uri="{BB962C8B-B14F-4D97-AF65-F5344CB8AC3E}">
        <p14:creationId xmlns:p14="http://schemas.microsoft.com/office/powerpoint/2010/main" val="268621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DCB2A13-6495-4AD3-9924-78B841E5777F}" type="slidenum">
              <a:rPr lang="en-US" smtClean="0"/>
              <a:t>3</a:t>
            </a:fld>
            <a:endParaRPr lang="en-US" dirty="0"/>
          </a:p>
        </p:txBody>
      </p:sp>
    </p:spTree>
    <p:extLst>
      <p:ext uri="{BB962C8B-B14F-4D97-AF65-F5344CB8AC3E}">
        <p14:creationId xmlns:p14="http://schemas.microsoft.com/office/powerpoint/2010/main" val="283833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Texter = </a:t>
            </a:r>
            <a:r>
              <a:rPr lang="sv-SE" dirty="0" err="1"/>
              <a:t>ofixade</a:t>
            </a:r>
            <a:r>
              <a:rPr lang="sv-SE" dirty="0"/>
              <a:t>, gamla. Tabeller o diagram = nya, fixade</a:t>
            </a:r>
          </a:p>
        </p:txBody>
      </p:sp>
      <p:sp>
        <p:nvSpPr>
          <p:cNvPr id="4" name="Platshållare för bildnummer 3"/>
          <p:cNvSpPr>
            <a:spLocks noGrp="1"/>
          </p:cNvSpPr>
          <p:nvPr>
            <p:ph type="sldNum" sz="quarter" idx="5"/>
          </p:nvPr>
        </p:nvSpPr>
        <p:spPr/>
        <p:txBody>
          <a:bodyPr/>
          <a:lstStyle/>
          <a:p>
            <a:fld id="{0DCB2A13-6495-4AD3-9924-78B841E5777F}" type="slidenum">
              <a:rPr lang="en-US" smtClean="0"/>
              <a:t>5</a:t>
            </a:fld>
            <a:endParaRPr lang="en-US" dirty="0"/>
          </a:p>
        </p:txBody>
      </p:sp>
    </p:spTree>
    <p:extLst>
      <p:ext uri="{BB962C8B-B14F-4D97-AF65-F5344CB8AC3E}">
        <p14:creationId xmlns:p14="http://schemas.microsoft.com/office/powerpoint/2010/main" val="1776228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797F1-0ACD-E059-6E6B-B1C1DFD58BF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2790558-2CC1-ACD4-A729-2605DB7CC44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F884403-1AFE-B29A-FFEC-855722B6933F}"/>
              </a:ext>
            </a:extLst>
          </p:cNvPr>
          <p:cNvSpPr>
            <a:spLocks noGrp="1"/>
          </p:cNvSpPr>
          <p:nvPr>
            <p:ph type="body" idx="1"/>
          </p:nvPr>
        </p:nvSpPr>
        <p:spPr/>
        <p:txBody>
          <a:bodyPr/>
          <a:lstStyle/>
          <a:p>
            <a:r>
              <a:rPr lang="sv-SE" dirty="0"/>
              <a:t>Texter = </a:t>
            </a:r>
            <a:r>
              <a:rPr lang="sv-SE" dirty="0" err="1"/>
              <a:t>ofixade</a:t>
            </a:r>
            <a:r>
              <a:rPr lang="sv-SE" dirty="0"/>
              <a:t>, gamla. Tabeller o diagram = nya, fixade</a:t>
            </a:r>
          </a:p>
        </p:txBody>
      </p:sp>
      <p:sp>
        <p:nvSpPr>
          <p:cNvPr id="4" name="Platshållare för bildnummer 3">
            <a:extLst>
              <a:ext uri="{FF2B5EF4-FFF2-40B4-BE49-F238E27FC236}">
                <a16:creationId xmlns:a16="http://schemas.microsoft.com/office/drawing/2014/main" id="{943075AD-755B-9714-7E3C-40265C05C2F6}"/>
              </a:ext>
            </a:extLst>
          </p:cNvPr>
          <p:cNvSpPr>
            <a:spLocks noGrp="1"/>
          </p:cNvSpPr>
          <p:nvPr>
            <p:ph type="sldNum" sz="quarter" idx="5"/>
          </p:nvPr>
        </p:nvSpPr>
        <p:spPr/>
        <p:txBody>
          <a:bodyPr/>
          <a:lstStyle/>
          <a:p>
            <a:fld id="{0DCB2A13-6495-4AD3-9924-78B841E5777F}" type="slidenum">
              <a:rPr lang="en-US" smtClean="0"/>
              <a:t>6</a:t>
            </a:fld>
            <a:endParaRPr lang="en-US" dirty="0"/>
          </a:p>
        </p:txBody>
      </p:sp>
    </p:spTree>
    <p:extLst>
      <p:ext uri="{BB962C8B-B14F-4D97-AF65-F5344CB8AC3E}">
        <p14:creationId xmlns:p14="http://schemas.microsoft.com/office/powerpoint/2010/main" val="279837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KLAR. Minus det gröna – är kvar från gamla sliden.</a:t>
            </a:r>
          </a:p>
        </p:txBody>
      </p:sp>
      <p:sp>
        <p:nvSpPr>
          <p:cNvPr id="4" name="Platshållare för bildnummer 3"/>
          <p:cNvSpPr>
            <a:spLocks noGrp="1"/>
          </p:cNvSpPr>
          <p:nvPr>
            <p:ph type="sldNum" sz="quarter" idx="5"/>
          </p:nvPr>
        </p:nvSpPr>
        <p:spPr/>
        <p:txBody>
          <a:bodyPr/>
          <a:lstStyle/>
          <a:p>
            <a:fld id="{0DCB2A13-6495-4AD3-9924-78B841E5777F}" type="slidenum">
              <a:rPr lang="en-US" smtClean="0"/>
              <a:t>9</a:t>
            </a:fld>
            <a:endParaRPr lang="en-US" dirty="0"/>
          </a:p>
        </p:txBody>
      </p:sp>
    </p:spTree>
    <p:extLst>
      <p:ext uri="{BB962C8B-B14F-4D97-AF65-F5344CB8AC3E}">
        <p14:creationId xmlns:p14="http://schemas.microsoft.com/office/powerpoint/2010/main" val="4083670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DCB2A13-6495-4AD3-9924-78B841E5777F}" type="slidenum">
              <a:rPr lang="en-US" smtClean="0"/>
              <a:t>10</a:t>
            </a:fld>
            <a:endParaRPr lang="en-US" dirty="0"/>
          </a:p>
        </p:txBody>
      </p:sp>
    </p:spTree>
    <p:extLst>
      <p:ext uri="{BB962C8B-B14F-4D97-AF65-F5344CB8AC3E}">
        <p14:creationId xmlns:p14="http://schemas.microsoft.com/office/powerpoint/2010/main" val="612250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här ska väl inte viktas?! Har inte gjort det nu </a:t>
            </a:r>
            <a:r>
              <a:rPr lang="sv-SE" dirty="0" err="1"/>
              <a:t>iaf</a:t>
            </a:r>
            <a:r>
              <a:rPr lang="sv-SE" dirty="0"/>
              <a:t>. Klar.</a:t>
            </a:r>
          </a:p>
        </p:txBody>
      </p:sp>
      <p:sp>
        <p:nvSpPr>
          <p:cNvPr id="4" name="Platshållare för bildnummer 3"/>
          <p:cNvSpPr>
            <a:spLocks noGrp="1"/>
          </p:cNvSpPr>
          <p:nvPr>
            <p:ph type="sldNum" sz="quarter" idx="5"/>
          </p:nvPr>
        </p:nvSpPr>
        <p:spPr/>
        <p:txBody>
          <a:bodyPr/>
          <a:lstStyle/>
          <a:p>
            <a:fld id="{0DCB2A13-6495-4AD3-9924-78B841E5777F}" type="slidenum">
              <a:rPr lang="en-US" smtClean="0"/>
              <a:t>12</a:t>
            </a:fld>
            <a:endParaRPr lang="en-US" dirty="0"/>
          </a:p>
        </p:txBody>
      </p:sp>
    </p:spTree>
    <p:extLst>
      <p:ext uri="{BB962C8B-B14F-4D97-AF65-F5344CB8AC3E}">
        <p14:creationId xmlns:p14="http://schemas.microsoft.com/office/powerpoint/2010/main" val="1278148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Vill flagga för att vi i gamla </a:t>
            </a:r>
            <a:r>
              <a:rPr lang="sv-SE" dirty="0" err="1"/>
              <a:t>ppt</a:t>
            </a:r>
            <a:r>
              <a:rPr lang="sv-SE" dirty="0"/>
              <a:t> inte tydliggjorde det var i ”tkr” siffrorna skulle redovisas. Tydliggjorde det här. Klar.</a:t>
            </a:r>
          </a:p>
        </p:txBody>
      </p:sp>
      <p:sp>
        <p:nvSpPr>
          <p:cNvPr id="4" name="Platshållare för bildnummer 3"/>
          <p:cNvSpPr>
            <a:spLocks noGrp="1"/>
          </p:cNvSpPr>
          <p:nvPr>
            <p:ph type="sldNum" sz="quarter" idx="5"/>
          </p:nvPr>
        </p:nvSpPr>
        <p:spPr/>
        <p:txBody>
          <a:bodyPr/>
          <a:lstStyle/>
          <a:p>
            <a:fld id="{0DCB2A13-6495-4AD3-9924-78B841E5777F}" type="slidenum">
              <a:rPr lang="en-US" smtClean="0"/>
              <a:t>14</a:t>
            </a:fld>
            <a:endParaRPr lang="en-US" dirty="0"/>
          </a:p>
        </p:txBody>
      </p:sp>
    </p:spTree>
    <p:extLst>
      <p:ext uri="{BB962C8B-B14F-4D97-AF65-F5344CB8AC3E}">
        <p14:creationId xmlns:p14="http://schemas.microsoft.com/office/powerpoint/2010/main" val="216708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DCB2A13-6495-4AD3-9924-78B841E5777F}" type="slidenum">
              <a:rPr lang="en-US" smtClean="0"/>
              <a:t>16</a:t>
            </a:fld>
            <a:endParaRPr lang="en-US" dirty="0"/>
          </a:p>
        </p:txBody>
      </p:sp>
    </p:spTree>
    <p:extLst>
      <p:ext uri="{BB962C8B-B14F-4D97-AF65-F5344CB8AC3E}">
        <p14:creationId xmlns:p14="http://schemas.microsoft.com/office/powerpoint/2010/main" val="34806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 2 Images v1">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D0A4D8-26FE-934D-B2CF-D19103D592A8}"/>
              </a:ext>
            </a:extLst>
          </p:cNvPr>
          <p:cNvSpPr/>
          <p:nvPr userDrawn="1"/>
        </p:nvSpPr>
        <p:spPr>
          <a:xfrm>
            <a:off x="373380" y="765174"/>
            <a:ext cx="922020" cy="60800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anose="00000500000000000000" pitchFamily="2" charset="0"/>
            </a:endParaRPr>
          </a:p>
        </p:txBody>
      </p:sp>
      <p:sp>
        <p:nvSpPr>
          <p:cNvPr id="8" name="Picture Placeholder 29">
            <a:extLst>
              <a:ext uri="{FF2B5EF4-FFF2-40B4-BE49-F238E27FC236}">
                <a16:creationId xmlns:a16="http://schemas.microsoft.com/office/drawing/2014/main" id="{11903149-E037-C443-952F-3BF3D57207FF}"/>
              </a:ext>
            </a:extLst>
          </p:cNvPr>
          <p:cNvSpPr>
            <a:spLocks noGrp="1"/>
          </p:cNvSpPr>
          <p:nvPr>
            <p:ph type="pic" sz="quarter" idx="25" hasCustomPrompt="1"/>
          </p:nvPr>
        </p:nvSpPr>
        <p:spPr>
          <a:xfrm>
            <a:off x="0" y="12806"/>
            <a:ext cx="12192000" cy="7111387"/>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6096000" y="2106079"/>
            <a:ext cx="6096000" cy="475192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2120486"/>
            <a:ext cx="4051209" cy="2818459"/>
          </a:xfrm>
        </p:spPr>
        <p:txBody>
          <a:bodyPr anchor="t">
            <a:normAutofit/>
          </a:bodyPr>
          <a:lstStyle>
            <a:lvl1pPr>
              <a:defRPr sz="4400" b="1" i="0">
                <a:solidFill>
                  <a:schemeClr val="tx1"/>
                </a:solidFill>
                <a:latin typeface="Montserrat" panose="00000500000000000000" pitchFamily="2" charset="0"/>
              </a:defRPr>
            </a:lvl1pPr>
          </a:lstStyle>
          <a:p>
            <a:r>
              <a:rPr lang="en-CA" noProof="0"/>
              <a:t>Insert presentation title here</a:t>
            </a:r>
          </a:p>
        </p:txBody>
      </p:sp>
      <p:sp>
        <p:nvSpPr>
          <p:cNvPr id="16" name="Sous-titre 2">
            <a:extLst>
              <a:ext uri="{FF2B5EF4-FFF2-40B4-BE49-F238E27FC236}">
                <a16:creationId xmlns:a16="http://schemas.microsoft.com/office/drawing/2014/main" id="{E8A38392-795E-D840-BD2D-E077C72164A6}"/>
              </a:ext>
            </a:extLst>
          </p:cNvPr>
          <p:cNvSpPr>
            <a:spLocks noGrp="1"/>
          </p:cNvSpPr>
          <p:nvPr>
            <p:ph type="subTitle" idx="1" hasCustomPrompt="1"/>
          </p:nvPr>
        </p:nvSpPr>
        <p:spPr>
          <a:xfrm>
            <a:off x="1774798" y="5144015"/>
            <a:ext cx="4051236" cy="948810"/>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9" name="Espace réservé de la date 20">
            <a:extLst>
              <a:ext uri="{FF2B5EF4-FFF2-40B4-BE49-F238E27FC236}">
                <a16:creationId xmlns:a16="http://schemas.microsoft.com/office/drawing/2014/main" id="{9F04BAC4-8BE3-E347-8926-ECCBB391CFA8}"/>
              </a:ext>
            </a:extLst>
          </p:cNvPr>
          <p:cNvSpPr>
            <a:spLocks noGrp="1"/>
          </p:cNvSpPr>
          <p:nvPr>
            <p:ph type="dt" sz="half" idx="2"/>
          </p:nvPr>
        </p:nvSpPr>
        <p:spPr>
          <a:xfrm>
            <a:off x="1774825" y="6103886"/>
            <a:ext cx="4051209" cy="312789"/>
          </a:xfrm>
          <a:prstGeom prst="rect">
            <a:avLst/>
          </a:prstGeom>
        </p:spPr>
        <p:txBody>
          <a:bodyPr vert="horz" lIns="91440" tIns="45720" rIns="91440" bIns="45720" rtlCol="0" anchor="ctr"/>
          <a:lstStyle>
            <a:lvl1pPr algn="l">
              <a:defRPr sz="1000">
                <a:solidFill>
                  <a:schemeClr val="tx2"/>
                </a:solidFill>
                <a:latin typeface="Montserrat" panose="00000500000000000000" pitchFamily="2" charset="0"/>
              </a:defRPr>
            </a:lvl1pPr>
          </a:lstStyle>
          <a:p>
            <a:r>
              <a:rPr lang="en-CA" dirty="0"/>
              <a:t>YYYY/MM/DD</a:t>
            </a:r>
          </a:p>
        </p:txBody>
      </p:sp>
      <p:pic>
        <p:nvPicPr>
          <p:cNvPr id="12" name="Graphique 11">
            <a:extLst>
              <a:ext uri="{FF2B5EF4-FFF2-40B4-BE49-F238E27FC236}">
                <a16:creationId xmlns:a16="http://schemas.microsoft.com/office/drawing/2014/main" id="{53D796B8-4B7A-854B-8D56-A76217C1769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3743814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4068611" cy="863600"/>
          </a:xfrm>
          <a:prstGeom prst="rect">
            <a:avLst/>
          </a:prstGeom>
        </p:spPr>
        <p:txBody>
          <a:bodyPr anchor="t" anchorCtr="0"/>
          <a:lstStyle>
            <a:lvl1pPr>
              <a:lnSpc>
                <a:spcPct val="100000"/>
              </a:lnSpc>
              <a:defRPr>
                <a:solidFill>
                  <a:schemeClr val="tx1"/>
                </a:solidFill>
                <a:latin typeface="Montserrat" pitchFamily="2" charset="77"/>
              </a:defRPr>
            </a:lvl1pPr>
          </a:lstStyle>
          <a:p>
            <a:r>
              <a:rPr lang="en-CA" noProof="0"/>
              <a:t>Insert slide title here</a:t>
            </a:r>
          </a:p>
        </p:txBody>
      </p:sp>
      <p:cxnSp>
        <p:nvCxnSpPr>
          <p:cNvPr id="8" name="Connecteur droit 7">
            <a:extLst>
              <a:ext uri="{FF2B5EF4-FFF2-40B4-BE49-F238E27FC236}">
                <a16:creationId xmlns:a16="http://schemas.microsoft.com/office/drawing/2014/main" id="{ADE54276-F1B0-144F-B43C-0076C18566CB}"/>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11" name="Espace réservé du contenu 5">
            <a:extLst>
              <a:ext uri="{FF2B5EF4-FFF2-40B4-BE49-F238E27FC236}">
                <a16:creationId xmlns:a16="http://schemas.microsoft.com/office/drawing/2014/main" id="{B5ECB981-2C83-4445-94A1-7C94BA64E199}"/>
              </a:ext>
            </a:extLst>
          </p:cNvPr>
          <p:cNvSpPr>
            <a:spLocks noGrp="1"/>
          </p:cNvSpPr>
          <p:nvPr>
            <p:ph sz="quarter" idx="14" hasCustomPrompt="1"/>
          </p:nvPr>
        </p:nvSpPr>
        <p:spPr>
          <a:xfrm>
            <a:off x="1774825" y="3286126"/>
            <a:ext cx="4068607" cy="2806700"/>
          </a:xfrm>
        </p:spPr>
        <p:txBody>
          <a:bodyPr anchor="t"/>
          <a:lstStyle>
            <a:lvl1pPr marL="11113" indent="-11113">
              <a:lnSpc>
                <a:spcPct val="150000"/>
              </a:lnSpc>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12" name="Espace réservé du contenu 5">
            <a:extLst>
              <a:ext uri="{FF2B5EF4-FFF2-40B4-BE49-F238E27FC236}">
                <a16:creationId xmlns:a16="http://schemas.microsoft.com/office/drawing/2014/main" id="{75F8C928-C01B-314F-A058-0D4CAC19A0DD}"/>
              </a:ext>
            </a:extLst>
          </p:cNvPr>
          <p:cNvSpPr>
            <a:spLocks noGrp="1"/>
          </p:cNvSpPr>
          <p:nvPr>
            <p:ph sz="quarter" idx="15" hasCustomPrompt="1"/>
          </p:nvPr>
        </p:nvSpPr>
        <p:spPr>
          <a:xfrm>
            <a:off x="6096000" y="765176"/>
            <a:ext cx="4571999" cy="5327650"/>
          </a:xfrm>
        </p:spPr>
        <p:txBody>
          <a:bodyPr>
            <a:normAutofit/>
          </a:bodyPr>
          <a:lstStyle>
            <a:lvl1pPr marL="11113" indent="-11113">
              <a:buNone/>
              <a:tabLst/>
              <a:defRPr sz="1600">
                <a:solidFill>
                  <a:schemeClr val="tx1"/>
                </a:solidFill>
              </a:defRPr>
            </a:lvl1pPr>
            <a:lvl2pPr>
              <a:buNone/>
              <a:defRPr/>
            </a:lvl2pPr>
            <a:lvl3pPr>
              <a:buNone/>
              <a:defRPr/>
            </a:lvl3pPr>
            <a:lvl4pPr>
              <a:buNone/>
              <a:defRPr/>
            </a:lvl4pPr>
            <a:lvl5pPr>
              <a:buNone/>
              <a:defRPr/>
            </a:lvl5pPr>
          </a:lstStyle>
          <a:p>
            <a:pPr lvl="0"/>
            <a:r>
              <a:rPr lang="en-CA" noProof="0"/>
              <a:t>Insert slide content here</a:t>
            </a:r>
          </a:p>
        </p:txBody>
      </p:sp>
      <p:sp>
        <p:nvSpPr>
          <p:cNvPr id="7" name="Sous-titre 2">
            <a:extLst>
              <a:ext uri="{FF2B5EF4-FFF2-40B4-BE49-F238E27FC236}">
                <a16:creationId xmlns:a16="http://schemas.microsoft.com/office/drawing/2014/main" id="{74FF6FD6-A16A-4786-8337-FBC0DFF01B12}"/>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3467323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ne Column + Small Image v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8835"/>
            <a:ext cx="4317993" cy="858253"/>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cxnSp>
        <p:nvCxnSpPr>
          <p:cNvPr id="7" name="Connecteur droit 6">
            <a:extLst>
              <a:ext uri="{FF2B5EF4-FFF2-40B4-BE49-F238E27FC236}">
                <a16:creationId xmlns:a16="http://schemas.microsoft.com/office/drawing/2014/main" id="{A8107465-DA36-9940-A5CD-7BE9F288A6E9}"/>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7643815" y="774699"/>
            <a:ext cx="4548184" cy="608330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11" name="Espace réservé du contenu 5">
            <a:extLst>
              <a:ext uri="{FF2B5EF4-FFF2-40B4-BE49-F238E27FC236}">
                <a16:creationId xmlns:a16="http://schemas.microsoft.com/office/drawing/2014/main" id="{D4536752-7F81-AB4C-923E-4D75B574636A}"/>
              </a:ext>
            </a:extLst>
          </p:cNvPr>
          <p:cNvSpPr>
            <a:spLocks noGrp="1"/>
          </p:cNvSpPr>
          <p:nvPr>
            <p:ph sz="quarter" idx="14" hasCustomPrompt="1"/>
          </p:nvPr>
        </p:nvSpPr>
        <p:spPr>
          <a:xfrm>
            <a:off x="1774825" y="3286125"/>
            <a:ext cx="4317993" cy="2806700"/>
          </a:xfrm>
        </p:spPr>
        <p:txBody>
          <a:bodyPr anchor="t"/>
          <a:lstStyle>
            <a:lvl1pPr marL="11113" indent="-11113">
              <a:lnSpc>
                <a:spcPct val="150000"/>
              </a:lnSpc>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9" name="Sous-titre 2">
            <a:extLst>
              <a:ext uri="{FF2B5EF4-FFF2-40B4-BE49-F238E27FC236}">
                <a16:creationId xmlns:a16="http://schemas.microsoft.com/office/drawing/2014/main" id="{2C7DFF13-20BB-42B3-AA61-A491305E2B06}"/>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37927400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One Column + Smal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5868988" cy="863600"/>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cxnSp>
        <p:nvCxnSpPr>
          <p:cNvPr id="7" name="Connecteur droit 6">
            <a:extLst>
              <a:ext uri="{FF2B5EF4-FFF2-40B4-BE49-F238E27FC236}">
                <a16:creationId xmlns:a16="http://schemas.microsoft.com/office/drawing/2014/main" id="{A8107465-DA36-9940-A5CD-7BE9F288A6E9}"/>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9144002" y="765175"/>
            <a:ext cx="3047998"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10" name="Espace réservé du contenu 5">
            <a:extLst>
              <a:ext uri="{FF2B5EF4-FFF2-40B4-BE49-F238E27FC236}">
                <a16:creationId xmlns:a16="http://schemas.microsoft.com/office/drawing/2014/main" id="{9BF21FE6-BD4D-BA40-B273-BEE5A686673A}"/>
              </a:ext>
            </a:extLst>
          </p:cNvPr>
          <p:cNvSpPr>
            <a:spLocks noGrp="1"/>
          </p:cNvSpPr>
          <p:nvPr>
            <p:ph sz="quarter" idx="14" hasCustomPrompt="1"/>
          </p:nvPr>
        </p:nvSpPr>
        <p:spPr>
          <a:xfrm>
            <a:off x="1774826" y="3284538"/>
            <a:ext cx="5868988" cy="2808288"/>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11" name="Sous-titre 2">
            <a:extLst>
              <a:ext uri="{FF2B5EF4-FFF2-40B4-BE49-F238E27FC236}">
                <a16:creationId xmlns:a16="http://schemas.microsoft.com/office/drawing/2014/main" id="{B11A5A88-03CA-45BC-933E-19FF43AC43F0}"/>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0521445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Columns + Smal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33" y="1233488"/>
            <a:ext cx="5868980" cy="863600"/>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cxnSp>
        <p:nvCxnSpPr>
          <p:cNvPr id="6" name="Connecteur droit 5">
            <a:extLst>
              <a:ext uri="{FF2B5EF4-FFF2-40B4-BE49-F238E27FC236}">
                <a16:creationId xmlns:a16="http://schemas.microsoft.com/office/drawing/2014/main" id="{CD7DDED3-1DAE-8E49-971B-21E395DCFE10}"/>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Espace réservé du contenu 5">
            <a:extLst>
              <a:ext uri="{FF2B5EF4-FFF2-40B4-BE49-F238E27FC236}">
                <a16:creationId xmlns:a16="http://schemas.microsoft.com/office/drawing/2014/main" id="{A7B7CCA2-57AA-0C45-B16A-843A62AE92F4}"/>
              </a:ext>
            </a:extLst>
          </p:cNvPr>
          <p:cNvSpPr>
            <a:spLocks noGrp="1"/>
          </p:cNvSpPr>
          <p:nvPr>
            <p:ph sz="quarter" idx="14" hasCustomPrompt="1"/>
          </p:nvPr>
        </p:nvSpPr>
        <p:spPr>
          <a:xfrm>
            <a:off x="1774825" y="3284539"/>
            <a:ext cx="4250056" cy="2817056"/>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9" name="Espace réservé du contenu 5">
            <a:extLst>
              <a:ext uri="{FF2B5EF4-FFF2-40B4-BE49-F238E27FC236}">
                <a16:creationId xmlns:a16="http://schemas.microsoft.com/office/drawing/2014/main" id="{48B7F111-0A58-2046-9EF2-BF4F50A0E9BD}"/>
              </a:ext>
            </a:extLst>
          </p:cNvPr>
          <p:cNvSpPr>
            <a:spLocks noGrp="1"/>
          </p:cNvSpPr>
          <p:nvPr>
            <p:ph sz="quarter" idx="17" hasCustomPrompt="1"/>
          </p:nvPr>
        </p:nvSpPr>
        <p:spPr>
          <a:xfrm>
            <a:off x="6492240" y="3284539"/>
            <a:ext cx="4171793" cy="2817056"/>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7" name="Sous-titre 2">
            <a:extLst>
              <a:ext uri="{FF2B5EF4-FFF2-40B4-BE49-F238E27FC236}">
                <a16:creationId xmlns:a16="http://schemas.microsoft.com/office/drawing/2014/main" id="{293AABE2-98E6-43AB-9E96-F887F743BE56}"/>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0621578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Columns + Sma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B740-90C4-4A97-843A-E3B6F9E630DD}"/>
              </a:ext>
            </a:extLst>
          </p:cNvPr>
          <p:cNvSpPr>
            <a:spLocks noGrp="1"/>
          </p:cNvSpPr>
          <p:nvPr>
            <p:ph type="title" hasCustomPrompt="1"/>
          </p:nvPr>
        </p:nvSpPr>
        <p:spPr>
          <a:xfrm>
            <a:off x="1774824" y="1233488"/>
            <a:ext cx="5868989" cy="863600"/>
          </a:xfr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8" name="Espace réservé du contenu 5">
            <a:extLst>
              <a:ext uri="{FF2B5EF4-FFF2-40B4-BE49-F238E27FC236}">
                <a16:creationId xmlns:a16="http://schemas.microsoft.com/office/drawing/2014/main" id="{AD497EA3-007E-B74A-AB47-FF1DAB4D0F3C}"/>
              </a:ext>
            </a:extLst>
          </p:cNvPr>
          <p:cNvSpPr>
            <a:spLocks noGrp="1"/>
          </p:cNvSpPr>
          <p:nvPr>
            <p:ph sz="quarter" idx="14" hasCustomPrompt="1"/>
          </p:nvPr>
        </p:nvSpPr>
        <p:spPr>
          <a:xfrm>
            <a:off x="1882837"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18" name="Espace réservé du contenu 5">
            <a:extLst>
              <a:ext uri="{FF2B5EF4-FFF2-40B4-BE49-F238E27FC236}">
                <a16:creationId xmlns:a16="http://schemas.microsoft.com/office/drawing/2014/main" id="{D7207EEA-071F-A143-8135-5970FB62E6A4}"/>
              </a:ext>
            </a:extLst>
          </p:cNvPr>
          <p:cNvSpPr>
            <a:spLocks noGrp="1"/>
          </p:cNvSpPr>
          <p:nvPr>
            <p:ph sz="quarter" idx="23" hasCustomPrompt="1"/>
          </p:nvPr>
        </p:nvSpPr>
        <p:spPr>
          <a:xfrm>
            <a:off x="4935319"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20" name="Espace réservé du contenu 5">
            <a:extLst>
              <a:ext uri="{FF2B5EF4-FFF2-40B4-BE49-F238E27FC236}">
                <a16:creationId xmlns:a16="http://schemas.microsoft.com/office/drawing/2014/main" id="{FA20CD20-89EF-D64C-8B4F-E4C296865351}"/>
              </a:ext>
            </a:extLst>
          </p:cNvPr>
          <p:cNvSpPr>
            <a:spLocks noGrp="1"/>
          </p:cNvSpPr>
          <p:nvPr>
            <p:ph sz="quarter" idx="25" hasCustomPrompt="1"/>
          </p:nvPr>
        </p:nvSpPr>
        <p:spPr>
          <a:xfrm>
            <a:off x="7974355"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cxnSp>
        <p:nvCxnSpPr>
          <p:cNvPr id="11" name="Connecteur droit 10">
            <a:extLst>
              <a:ext uri="{FF2B5EF4-FFF2-40B4-BE49-F238E27FC236}">
                <a16:creationId xmlns:a16="http://schemas.microsoft.com/office/drawing/2014/main" id="{F8EF418C-B347-FE41-8677-E954F63846F3}"/>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Sous-titre 2">
            <a:extLst>
              <a:ext uri="{FF2B5EF4-FFF2-40B4-BE49-F238E27FC236}">
                <a16:creationId xmlns:a16="http://schemas.microsoft.com/office/drawing/2014/main" id="{32D50D5F-BDEF-4AFC-BB40-55D74B8F5F4D}"/>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4984812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image v4">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5406A148-0B99-C646-AFD8-59771F3A6744}"/>
              </a:ext>
            </a:extLst>
          </p:cNvPr>
          <p:cNvSpPr>
            <a:spLocks noGrp="1"/>
          </p:cNvSpPr>
          <p:nvPr>
            <p:ph type="pic" sz="quarter" idx="13" hasCustomPrompt="1"/>
          </p:nvPr>
        </p:nvSpPr>
        <p:spPr>
          <a:xfrm>
            <a:off x="0" y="765175"/>
            <a:ext cx="3035300"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2" name="Title 1"/>
          <p:cNvSpPr>
            <a:spLocks noGrp="1"/>
          </p:cNvSpPr>
          <p:nvPr>
            <p:ph type="title" hasCustomPrompt="1"/>
          </p:nvPr>
        </p:nvSpPr>
        <p:spPr>
          <a:xfrm>
            <a:off x="4577316" y="1233488"/>
            <a:ext cx="6090684" cy="863601"/>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9" name="Espace réservé du contenu 5">
            <a:extLst>
              <a:ext uri="{FF2B5EF4-FFF2-40B4-BE49-F238E27FC236}">
                <a16:creationId xmlns:a16="http://schemas.microsoft.com/office/drawing/2014/main" id="{2512BE42-6582-0545-ABDF-161246E5770C}"/>
              </a:ext>
            </a:extLst>
          </p:cNvPr>
          <p:cNvSpPr>
            <a:spLocks noGrp="1"/>
          </p:cNvSpPr>
          <p:nvPr>
            <p:ph sz="quarter" idx="14" hasCustomPrompt="1"/>
          </p:nvPr>
        </p:nvSpPr>
        <p:spPr>
          <a:xfrm>
            <a:off x="4584698" y="3298444"/>
            <a:ext cx="6083302" cy="2794382"/>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10" name="Sous-titre 2">
            <a:extLst>
              <a:ext uri="{FF2B5EF4-FFF2-40B4-BE49-F238E27FC236}">
                <a16:creationId xmlns:a16="http://schemas.microsoft.com/office/drawing/2014/main" id="{C9423575-8BE5-2347-B766-601788C53C50}"/>
              </a:ext>
            </a:extLst>
          </p:cNvPr>
          <p:cNvSpPr>
            <a:spLocks noGrp="1"/>
          </p:cNvSpPr>
          <p:nvPr>
            <p:ph type="subTitle" idx="1" hasCustomPrompt="1"/>
          </p:nvPr>
        </p:nvSpPr>
        <p:spPr>
          <a:xfrm>
            <a:off x="4678915" y="771948"/>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0850713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Headshot + Quote">
    <p:spTree>
      <p:nvGrpSpPr>
        <p:cNvPr id="1" name=""/>
        <p:cNvGrpSpPr/>
        <p:nvPr/>
      </p:nvGrpSpPr>
      <p:grpSpPr>
        <a:xfrm>
          <a:off x="0" y="0"/>
          <a:ext cx="0" cy="0"/>
          <a:chOff x="0" y="0"/>
          <a:chExt cx="0" cy="0"/>
        </a:xfrm>
      </p:grpSpPr>
      <p:sp>
        <p:nvSpPr>
          <p:cNvPr id="6" name="Picture Placeholder 29">
            <a:extLst>
              <a:ext uri="{FF2B5EF4-FFF2-40B4-BE49-F238E27FC236}">
                <a16:creationId xmlns:a16="http://schemas.microsoft.com/office/drawing/2014/main" id="{50C99185-297F-F544-BDE0-F5297E2BBD41}"/>
              </a:ext>
            </a:extLst>
          </p:cNvPr>
          <p:cNvSpPr>
            <a:spLocks noGrp="1"/>
          </p:cNvSpPr>
          <p:nvPr>
            <p:ph type="pic" sz="quarter" idx="12" hasCustomPrompt="1"/>
          </p:nvPr>
        </p:nvSpPr>
        <p:spPr>
          <a:xfrm>
            <a:off x="1524000" y="765176"/>
            <a:ext cx="6119813" cy="6092824"/>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5" name="Espace réservé du contenu 5">
            <a:extLst>
              <a:ext uri="{FF2B5EF4-FFF2-40B4-BE49-F238E27FC236}">
                <a16:creationId xmlns:a16="http://schemas.microsoft.com/office/drawing/2014/main" id="{12174365-864E-F942-92B5-A13EB52EFDF1}"/>
              </a:ext>
            </a:extLst>
          </p:cNvPr>
          <p:cNvSpPr>
            <a:spLocks noGrp="1"/>
          </p:cNvSpPr>
          <p:nvPr>
            <p:ph sz="quarter" idx="14" hasCustomPrompt="1"/>
          </p:nvPr>
        </p:nvSpPr>
        <p:spPr>
          <a:xfrm>
            <a:off x="6096000" y="2349499"/>
            <a:ext cx="4572000" cy="3019669"/>
          </a:xfrm>
        </p:spPr>
        <p:txBody>
          <a:bodyPr anchor="b">
            <a:normAutofit/>
          </a:bodyPr>
          <a:lstStyle>
            <a:lvl1pPr marL="11113" indent="-11113">
              <a:buNone/>
              <a:tabLst/>
              <a:defRPr sz="2000">
                <a:solidFill>
                  <a:schemeClr val="tx2"/>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slide content here</a:t>
            </a:r>
          </a:p>
        </p:txBody>
      </p:sp>
      <p:sp>
        <p:nvSpPr>
          <p:cNvPr id="3" name="Espace réservé du texte 2">
            <a:extLst>
              <a:ext uri="{FF2B5EF4-FFF2-40B4-BE49-F238E27FC236}">
                <a16:creationId xmlns:a16="http://schemas.microsoft.com/office/drawing/2014/main" id="{6A0DC2D0-4F63-E945-9BE6-4E9EE92788F7}"/>
              </a:ext>
            </a:extLst>
          </p:cNvPr>
          <p:cNvSpPr>
            <a:spLocks noGrp="1"/>
          </p:cNvSpPr>
          <p:nvPr>
            <p:ph type="body" sz="quarter" idx="15" hasCustomPrompt="1"/>
          </p:nvPr>
        </p:nvSpPr>
        <p:spPr>
          <a:xfrm>
            <a:off x="6096000" y="5674468"/>
            <a:ext cx="4572000" cy="418358"/>
          </a:xfrm>
        </p:spPr>
        <p:txBody>
          <a:bodyPr anchor="ctr"/>
          <a:lstStyle>
            <a:lvl1pPr>
              <a:buNone/>
              <a:defRPr b="1">
                <a:latin typeface="Montserrat" panose="00000500000000000000" pitchFamily="2" charset="0"/>
              </a:defRPr>
            </a:lvl1pPr>
          </a:lstStyle>
          <a:p>
            <a:pPr lvl="0"/>
            <a:r>
              <a:rPr lang="en-CA" noProof="0"/>
              <a:t>Firstname Lastname, Title</a:t>
            </a:r>
          </a:p>
        </p:txBody>
      </p:sp>
    </p:spTree>
    <p:extLst>
      <p:ext uri="{BB962C8B-B14F-4D97-AF65-F5344CB8AC3E}">
        <p14:creationId xmlns:p14="http://schemas.microsoft.com/office/powerpoint/2010/main" val="40278498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1 Projec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5868988" cy="863600"/>
          </a:xfrm>
        </p:spPr>
        <p:txBody>
          <a:bodyPr/>
          <a:lstStyle>
            <a:lvl1pPr>
              <a:lnSpc>
                <a:spcPct val="100000"/>
              </a:lnSpc>
              <a:defRPr>
                <a:solidFill>
                  <a:schemeClr val="tx1"/>
                </a:solidFill>
                <a:latin typeface="Montserrat" panose="00000500000000000000" pitchFamily="2" charset="0"/>
              </a:defRPr>
            </a:lvl1pPr>
          </a:lstStyle>
          <a:p>
            <a:r>
              <a:rPr lang="en-CA" noProof="0"/>
              <a:t>Insert slide title here</a:t>
            </a:r>
          </a:p>
        </p:txBody>
      </p:sp>
      <p:sp>
        <p:nvSpPr>
          <p:cNvPr id="5" name="Picture Placeholder 29">
            <a:extLst>
              <a:ext uri="{FF2B5EF4-FFF2-40B4-BE49-F238E27FC236}">
                <a16:creationId xmlns:a16="http://schemas.microsoft.com/office/drawing/2014/main" id="{34BCB7B5-9FA6-B84B-A12F-F8B14EF61311}"/>
              </a:ext>
            </a:extLst>
          </p:cNvPr>
          <p:cNvSpPr>
            <a:spLocks noGrp="1"/>
          </p:cNvSpPr>
          <p:nvPr>
            <p:ph type="pic" sz="quarter" idx="12" hasCustomPrompt="1"/>
          </p:nvPr>
        </p:nvSpPr>
        <p:spPr>
          <a:xfrm>
            <a:off x="1520042" y="2349500"/>
            <a:ext cx="9147958" cy="45084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7" name="Espace réservé du contenu 5">
            <a:extLst>
              <a:ext uri="{FF2B5EF4-FFF2-40B4-BE49-F238E27FC236}">
                <a16:creationId xmlns:a16="http://schemas.microsoft.com/office/drawing/2014/main" id="{4CF27FDF-3EC0-7F4D-93AC-4FB2B30A61D5}"/>
              </a:ext>
            </a:extLst>
          </p:cNvPr>
          <p:cNvSpPr>
            <a:spLocks noGrp="1"/>
          </p:cNvSpPr>
          <p:nvPr>
            <p:ph sz="quarter" idx="18" hasCustomPrompt="1"/>
          </p:nvPr>
        </p:nvSpPr>
        <p:spPr>
          <a:xfrm>
            <a:off x="7630475" y="6093122"/>
            <a:ext cx="3037525" cy="764878"/>
          </a:xfrm>
          <a:solidFill>
            <a:schemeClr val="accent6"/>
          </a:solidFill>
        </p:spPr>
        <p:txBody>
          <a:bodyPr lIns="180000" anchor="ctr"/>
          <a:lstStyle>
            <a:lvl1pPr marL="11113" indent="-11113">
              <a:lnSpc>
                <a:spcPct val="100000"/>
              </a:lnSpc>
              <a:buNone/>
              <a:tabLst/>
              <a:defRPr sz="1200" b="0" i="0">
                <a:solidFill>
                  <a:schemeClr val="accent4"/>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8" name="Sous-titre 2">
            <a:extLst>
              <a:ext uri="{FF2B5EF4-FFF2-40B4-BE49-F238E27FC236}">
                <a16:creationId xmlns:a16="http://schemas.microsoft.com/office/drawing/2014/main" id="{5FAFE4AF-C17A-44C4-B768-A582F59FC421}"/>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8636532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 Project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89B4-2208-4808-A778-30BFDD4E6313}"/>
              </a:ext>
            </a:extLst>
          </p:cNvPr>
          <p:cNvSpPr>
            <a:spLocks noGrp="1"/>
          </p:cNvSpPr>
          <p:nvPr>
            <p:ph type="title" hasCustomPrompt="1"/>
          </p:nvPr>
        </p:nvSpPr>
        <p:spPr>
          <a:xfrm>
            <a:off x="1774824" y="1243879"/>
            <a:ext cx="5868989" cy="853209"/>
          </a:xfrm>
        </p:spPr>
        <p:txBody>
          <a:bodyPr/>
          <a:lstStyle>
            <a:lvl1pPr>
              <a:lnSpc>
                <a:spcPct val="100000"/>
              </a:lnSpc>
              <a:defRPr>
                <a:solidFill>
                  <a:schemeClr val="tx1"/>
                </a:solidFill>
                <a:latin typeface="Montserrat" panose="00000500000000000000" pitchFamily="2" charset="0"/>
              </a:defRPr>
            </a:lvl1pPr>
          </a:lstStyle>
          <a:p>
            <a:r>
              <a:rPr lang="en-CA" noProof="0"/>
              <a:t>Insert slide title here</a:t>
            </a:r>
          </a:p>
        </p:txBody>
      </p:sp>
      <p:sp>
        <p:nvSpPr>
          <p:cNvPr id="3" name="Picture Placeholder 29">
            <a:extLst>
              <a:ext uri="{FF2B5EF4-FFF2-40B4-BE49-F238E27FC236}">
                <a16:creationId xmlns:a16="http://schemas.microsoft.com/office/drawing/2014/main" id="{E936F002-AF97-4ADB-9AB6-F89D9BAF6217}"/>
              </a:ext>
            </a:extLst>
          </p:cNvPr>
          <p:cNvSpPr>
            <a:spLocks noGrp="1"/>
          </p:cNvSpPr>
          <p:nvPr>
            <p:ph type="pic" sz="quarter" idx="12" hasCustomPrompt="1"/>
          </p:nvPr>
        </p:nvSpPr>
        <p:spPr>
          <a:xfrm>
            <a:off x="1524001" y="2349500"/>
            <a:ext cx="4571999" cy="45084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6" name="Picture Placeholder 29">
            <a:extLst>
              <a:ext uri="{FF2B5EF4-FFF2-40B4-BE49-F238E27FC236}">
                <a16:creationId xmlns:a16="http://schemas.microsoft.com/office/drawing/2014/main" id="{A52AC3B6-48AD-CD41-93B9-0A2293E0720D}"/>
              </a:ext>
            </a:extLst>
          </p:cNvPr>
          <p:cNvSpPr>
            <a:spLocks noGrp="1"/>
          </p:cNvSpPr>
          <p:nvPr>
            <p:ph type="pic" sz="quarter" idx="13" hasCustomPrompt="1"/>
          </p:nvPr>
        </p:nvSpPr>
        <p:spPr>
          <a:xfrm>
            <a:off x="6096000" y="2344960"/>
            <a:ext cx="4572001" cy="451303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8" name="Espace réservé du contenu 5">
            <a:extLst>
              <a:ext uri="{FF2B5EF4-FFF2-40B4-BE49-F238E27FC236}">
                <a16:creationId xmlns:a16="http://schemas.microsoft.com/office/drawing/2014/main" id="{4BDB0F79-BF91-5045-B808-F656140C3070}"/>
              </a:ext>
            </a:extLst>
          </p:cNvPr>
          <p:cNvSpPr>
            <a:spLocks noGrp="1"/>
          </p:cNvSpPr>
          <p:nvPr>
            <p:ph sz="quarter" idx="16" hasCustomPrompt="1"/>
          </p:nvPr>
        </p:nvSpPr>
        <p:spPr>
          <a:xfrm>
            <a:off x="1524759" y="6092826"/>
            <a:ext cx="3056151" cy="765174"/>
          </a:xfrm>
          <a:solidFill>
            <a:schemeClr val="accent6"/>
          </a:solidFill>
        </p:spPr>
        <p:txBody>
          <a:bodyPr lIns="180000" anchor="ctr"/>
          <a:lstStyle>
            <a:lvl1pPr marL="11113" indent="-11113">
              <a:lnSpc>
                <a:spcPct val="100000"/>
              </a:lnSpc>
              <a:buNone/>
              <a:tabLst/>
              <a:defRPr sz="1200" b="0" i="0">
                <a:solidFill>
                  <a:schemeClr val="tx1"/>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9" name="Espace réservé du contenu 5">
            <a:extLst>
              <a:ext uri="{FF2B5EF4-FFF2-40B4-BE49-F238E27FC236}">
                <a16:creationId xmlns:a16="http://schemas.microsoft.com/office/drawing/2014/main" id="{C2D55491-F943-8B44-996B-70FC3C85A931}"/>
              </a:ext>
            </a:extLst>
          </p:cNvPr>
          <p:cNvSpPr>
            <a:spLocks noGrp="1"/>
          </p:cNvSpPr>
          <p:nvPr>
            <p:ph sz="quarter" idx="17" hasCustomPrompt="1"/>
          </p:nvPr>
        </p:nvSpPr>
        <p:spPr>
          <a:xfrm>
            <a:off x="6096000" y="6092825"/>
            <a:ext cx="3060700" cy="765175"/>
          </a:xfrm>
          <a:solidFill>
            <a:schemeClr val="accent6"/>
          </a:solidFill>
        </p:spPr>
        <p:txBody>
          <a:bodyPr lIns="180000" anchor="ctr"/>
          <a:lstStyle>
            <a:lvl1pPr marL="11113" indent="-11113">
              <a:lnSpc>
                <a:spcPct val="100000"/>
              </a:lnSpc>
              <a:buNone/>
              <a:tabLst/>
              <a:defRPr sz="1200" b="0" i="0">
                <a:solidFill>
                  <a:schemeClr val="tx1"/>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11" name="Sous-titre 2">
            <a:extLst>
              <a:ext uri="{FF2B5EF4-FFF2-40B4-BE49-F238E27FC236}">
                <a16:creationId xmlns:a16="http://schemas.microsoft.com/office/drawing/2014/main" id="{C8B3B605-9539-4075-91F1-BC97B1537BE0}"/>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139246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Title + 3 Photo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BE0E538-360D-8C4A-85BD-3D05B2F83A5B}"/>
              </a:ext>
            </a:extLst>
          </p:cNvPr>
          <p:cNvSpPr>
            <a:spLocks noGrp="1"/>
          </p:cNvSpPr>
          <p:nvPr>
            <p:ph type="pic" sz="quarter" idx="12" hasCustomPrompt="1"/>
          </p:nvPr>
        </p:nvSpPr>
        <p:spPr>
          <a:xfrm>
            <a:off x="1528548" y="2276475"/>
            <a:ext cx="4567452"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2"/>
                </a:solidFill>
                <a:latin typeface="Montserrat" panose="00000500000000000000" pitchFamily="2" charset="0"/>
              </a:defRPr>
            </a:lvl1pPr>
          </a:lstStyle>
          <a:p>
            <a:pPr lvl="0"/>
            <a:r>
              <a:rPr lang="en-CA" noProof="0" dirty="0"/>
              <a:t>Insert hero image here</a:t>
            </a:r>
          </a:p>
        </p:txBody>
      </p:sp>
      <p:sp>
        <p:nvSpPr>
          <p:cNvPr id="4" name="Picture Placeholder 12">
            <a:extLst>
              <a:ext uri="{FF2B5EF4-FFF2-40B4-BE49-F238E27FC236}">
                <a16:creationId xmlns:a16="http://schemas.microsoft.com/office/drawing/2014/main" id="{9C179FEC-7028-1440-9E45-CE987446407B}"/>
              </a:ext>
            </a:extLst>
          </p:cNvPr>
          <p:cNvSpPr>
            <a:spLocks noGrp="1"/>
          </p:cNvSpPr>
          <p:nvPr>
            <p:ph type="pic" sz="quarter" idx="13" hasCustomPrompt="1"/>
          </p:nvPr>
        </p:nvSpPr>
        <p:spPr>
          <a:xfrm>
            <a:off x="7624548" y="765174"/>
            <a:ext cx="4567452" cy="30331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2"/>
                </a:solidFill>
                <a:latin typeface="Montserrat" panose="00000500000000000000" pitchFamily="2" charset="0"/>
              </a:defRPr>
            </a:lvl1pPr>
          </a:lstStyle>
          <a:p>
            <a:pPr lvl="0"/>
            <a:r>
              <a:rPr lang="en-CA" noProof="0" dirty="0"/>
              <a:t>Insert hero image here</a:t>
            </a:r>
          </a:p>
        </p:txBody>
      </p:sp>
      <p:sp>
        <p:nvSpPr>
          <p:cNvPr id="6" name="Title 1">
            <a:extLst>
              <a:ext uri="{FF2B5EF4-FFF2-40B4-BE49-F238E27FC236}">
                <a16:creationId xmlns:a16="http://schemas.microsoft.com/office/drawing/2014/main" id="{0D424131-FF99-F142-8753-6D75B233E3CF}"/>
              </a:ext>
            </a:extLst>
          </p:cNvPr>
          <p:cNvSpPr>
            <a:spLocks noGrp="1"/>
          </p:cNvSpPr>
          <p:nvPr>
            <p:ph type="title" hasCustomPrompt="1"/>
          </p:nvPr>
        </p:nvSpPr>
        <p:spPr>
          <a:xfrm>
            <a:off x="1775667" y="1233488"/>
            <a:ext cx="5539533" cy="863600"/>
          </a:xfrm>
          <a:prstGeom prst="rect">
            <a:avLst/>
          </a:prstGeom>
        </p:spPr>
        <p:txBody>
          <a:bodyPr/>
          <a:lstStyle>
            <a:lvl1pPr>
              <a:lnSpc>
                <a:spcPct val="100000"/>
              </a:lnSpc>
              <a:defRPr>
                <a:solidFill>
                  <a:schemeClr val="tx1"/>
                </a:solidFill>
                <a:latin typeface="Montserrat" panose="00000500000000000000" pitchFamily="2" charset="0"/>
              </a:defRPr>
            </a:lvl1pPr>
          </a:lstStyle>
          <a:p>
            <a:r>
              <a:rPr lang="en-CA" noProof="0"/>
              <a:t>Insert slide title here</a:t>
            </a:r>
          </a:p>
        </p:txBody>
      </p:sp>
      <p:sp>
        <p:nvSpPr>
          <p:cNvPr id="13" name="Espace réservé du contenu 5">
            <a:extLst>
              <a:ext uri="{FF2B5EF4-FFF2-40B4-BE49-F238E27FC236}">
                <a16:creationId xmlns:a16="http://schemas.microsoft.com/office/drawing/2014/main" id="{40121577-953A-8B45-849A-FD6ACDD28FA0}"/>
              </a:ext>
            </a:extLst>
          </p:cNvPr>
          <p:cNvSpPr>
            <a:spLocks noGrp="1"/>
          </p:cNvSpPr>
          <p:nvPr>
            <p:ph sz="quarter" idx="16" hasCustomPrompt="1"/>
          </p:nvPr>
        </p:nvSpPr>
        <p:spPr>
          <a:xfrm>
            <a:off x="1528548" y="4557600"/>
            <a:ext cx="3063433" cy="762473"/>
          </a:xfrm>
          <a:gradFill>
            <a:gsLst>
              <a:gs pos="0">
                <a:schemeClr val="bg2"/>
              </a:gs>
              <a:gs pos="50000">
                <a:schemeClr val="bg2"/>
              </a:gs>
              <a:gs pos="100000">
                <a:schemeClr val="bg1"/>
              </a:gs>
            </a:gsLst>
            <a:lin ang="2700000" scaled="1"/>
          </a:gradFill>
        </p:spPr>
        <p:txBody>
          <a:bodyPr lIns="180000" anchor="ctr"/>
          <a:lstStyle>
            <a:lvl1pPr marL="11113" indent="-11113">
              <a:lnSpc>
                <a:spcPct val="100000"/>
              </a:lnSpc>
              <a:buNone/>
              <a:tabLst/>
              <a:defRPr sz="1200" b="0" i="0">
                <a:solidFill>
                  <a:schemeClr val="tx1"/>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15" name="Espace réservé du contenu 5">
            <a:extLst>
              <a:ext uri="{FF2B5EF4-FFF2-40B4-BE49-F238E27FC236}">
                <a16:creationId xmlns:a16="http://schemas.microsoft.com/office/drawing/2014/main" id="{3B91879F-1E1F-8045-BBD6-E89FEB490182}"/>
              </a:ext>
            </a:extLst>
          </p:cNvPr>
          <p:cNvSpPr>
            <a:spLocks noGrp="1"/>
          </p:cNvSpPr>
          <p:nvPr>
            <p:ph sz="quarter" idx="18" hasCustomPrompt="1"/>
          </p:nvPr>
        </p:nvSpPr>
        <p:spPr>
          <a:xfrm>
            <a:off x="7625927" y="3033714"/>
            <a:ext cx="3037525" cy="764878"/>
          </a:xfrm>
          <a:gradFill>
            <a:gsLst>
              <a:gs pos="0">
                <a:schemeClr val="bg2"/>
              </a:gs>
              <a:gs pos="50000">
                <a:schemeClr val="bg2"/>
              </a:gs>
              <a:gs pos="100000">
                <a:schemeClr val="bg1"/>
              </a:gs>
            </a:gsLst>
            <a:lin ang="2700000" scaled="1"/>
          </a:gradFill>
        </p:spPr>
        <p:txBody>
          <a:bodyPr lIns="180000" anchor="ctr"/>
          <a:lstStyle>
            <a:lvl1pPr marL="11113" indent="-11113">
              <a:lnSpc>
                <a:spcPct val="100000"/>
              </a:lnSpc>
              <a:buNone/>
              <a:tabLst/>
              <a:defRPr sz="1200" b="0" i="0">
                <a:solidFill>
                  <a:schemeClr val="tx1"/>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5" name="Picture Placeholder 12">
            <a:extLst>
              <a:ext uri="{FF2B5EF4-FFF2-40B4-BE49-F238E27FC236}">
                <a16:creationId xmlns:a16="http://schemas.microsoft.com/office/drawing/2014/main" id="{1C7EF3C5-2ACB-AF4C-B017-152081F845C6}"/>
              </a:ext>
            </a:extLst>
          </p:cNvPr>
          <p:cNvSpPr>
            <a:spLocks noGrp="1"/>
          </p:cNvSpPr>
          <p:nvPr>
            <p:ph type="pic" sz="quarter" idx="14" hasCustomPrompt="1"/>
          </p:nvPr>
        </p:nvSpPr>
        <p:spPr>
          <a:xfrm>
            <a:off x="4576548" y="3798274"/>
            <a:ext cx="4580152" cy="30597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hero image here</a:t>
            </a:r>
          </a:p>
        </p:txBody>
      </p:sp>
      <p:sp>
        <p:nvSpPr>
          <p:cNvPr id="14" name="Espace réservé du contenu 5">
            <a:extLst>
              <a:ext uri="{FF2B5EF4-FFF2-40B4-BE49-F238E27FC236}">
                <a16:creationId xmlns:a16="http://schemas.microsoft.com/office/drawing/2014/main" id="{E8848969-F0CD-6A43-9CC8-58BAB864A188}"/>
              </a:ext>
            </a:extLst>
          </p:cNvPr>
          <p:cNvSpPr>
            <a:spLocks noGrp="1"/>
          </p:cNvSpPr>
          <p:nvPr>
            <p:ph sz="quarter" idx="17" hasCustomPrompt="1"/>
          </p:nvPr>
        </p:nvSpPr>
        <p:spPr>
          <a:xfrm>
            <a:off x="4574177" y="6092826"/>
            <a:ext cx="3063433" cy="765193"/>
          </a:xfrm>
          <a:gradFill>
            <a:gsLst>
              <a:gs pos="0">
                <a:schemeClr val="bg2"/>
              </a:gs>
              <a:gs pos="50000">
                <a:schemeClr val="bg2"/>
              </a:gs>
              <a:gs pos="100000">
                <a:schemeClr val="bg1"/>
              </a:gs>
            </a:gsLst>
            <a:lin ang="2700000" scaled="1"/>
          </a:gradFill>
        </p:spPr>
        <p:txBody>
          <a:bodyPr lIns="180000" anchor="ctr"/>
          <a:lstStyle>
            <a:lvl1pPr marL="11113" indent="-11113">
              <a:lnSpc>
                <a:spcPct val="100000"/>
              </a:lnSpc>
              <a:buNone/>
              <a:tabLst/>
              <a:defRPr sz="1200" b="0" i="0">
                <a:solidFill>
                  <a:schemeClr val="tx1"/>
                </a:solidFill>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11" name="Sous-titre 2">
            <a:extLst>
              <a:ext uri="{FF2B5EF4-FFF2-40B4-BE49-F238E27FC236}">
                <a16:creationId xmlns:a16="http://schemas.microsoft.com/office/drawing/2014/main" id="{437D85EB-E4BC-42BB-B410-1AAEC369D85B}"/>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5701216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5"/>
                                        </p:tgtEl>
                                      </p:cBhvr>
                                      <p:by x="120000" y="120000"/>
                                    </p:animScale>
                                  </p:childTnLst>
                                </p:cTn>
                              </p:par>
                              <p:par>
                                <p:cTn id="15" presetID="22" presetClass="entr" presetSubtype="4" fill="hold" grpId="0" nodeType="withEffect">
                                  <p:stCondLst>
                                    <p:cond delay="250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4"/>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Title + 2 Images v2">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F1DD9C-09C9-3E40-AF78-19B264C71093}"/>
              </a:ext>
            </a:extLst>
          </p:cNvPr>
          <p:cNvSpPr/>
          <p:nvPr userDrawn="1"/>
        </p:nvSpPr>
        <p:spPr>
          <a:xfrm>
            <a:off x="373380" y="755014"/>
            <a:ext cx="922020" cy="61056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anose="00000500000000000000" pitchFamily="2" charset="0"/>
            </a:endParaRPr>
          </a:p>
        </p:txBody>
      </p:sp>
      <p:sp>
        <p:nvSpPr>
          <p:cNvPr id="8" name="Picture Placeholder 29">
            <a:extLst>
              <a:ext uri="{FF2B5EF4-FFF2-40B4-BE49-F238E27FC236}">
                <a16:creationId xmlns:a16="http://schemas.microsoft.com/office/drawing/2014/main" id="{11903149-E037-C443-952F-3BF3D57207FF}"/>
              </a:ext>
            </a:extLst>
          </p:cNvPr>
          <p:cNvSpPr>
            <a:spLocks noGrp="1"/>
          </p:cNvSpPr>
          <p:nvPr>
            <p:ph type="pic" sz="quarter" idx="25" hasCustomPrompt="1"/>
          </p:nvPr>
        </p:nvSpPr>
        <p:spPr>
          <a:xfrm>
            <a:off x="0" y="0"/>
            <a:ext cx="9144000" cy="68579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9144000" y="0"/>
            <a:ext cx="3047301" cy="68579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3035300" y="2106079"/>
            <a:ext cx="4608457" cy="2818459"/>
          </a:xfrm>
        </p:spPr>
        <p:txBody>
          <a:bodyPr anchor="t">
            <a:normAutofit/>
          </a:bodyPr>
          <a:lstStyle>
            <a:lvl1pPr>
              <a:defRPr sz="4400" b="1" i="0">
                <a:latin typeface="Montserrat" panose="00000500000000000000" pitchFamily="2" charset="0"/>
              </a:defRPr>
            </a:lvl1pPr>
          </a:lstStyle>
          <a:p>
            <a:r>
              <a:rPr lang="en-CA" noProof="0"/>
              <a:t>Insert presentation title here</a:t>
            </a:r>
          </a:p>
        </p:txBody>
      </p:sp>
      <p:sp>
        <p:nvSpPr>
          <p:cNvPr id="12" name="Sous-titre 2">
            <a:extLst>
              <a:ext uri="{FF2B5EF4-FFF2-40B4-BE49-F238E27FC236}">
                <a16:creationId xmlns:a16="http://schemas.microsoft.com/office/drawing/2014/main" id="{E5B38963-1A53-ED40-9DFA-EEE56F0A1522}"/>
              </a:ext>
            </a:extLst>
          </p:cNvPr>
          <p:cNvSpPr>
            <a:spLocks noGrp="1"/>
          </p:cNvSpPr>
          <p:nvPr>
            <p:ph type="subTitle" idx="1" hasCustomPrompt="1"/>
          </p:nvPr>
        </p:nvSpPr>
        <p:spPr>
          <a:xfrm>
            <a:off x="3035300" y="5117193"/>
            <a:ext cx="4608459" cy="975632"/>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10" name="Espace réservé de la date 20">
            <a:extLst>
              <a:ext uri="{FF2B5EF4-FFF2-40B4-BE49-F238E27FC236}">
                <a16:creationId xmlns:a16="http://schemas.microsoft.com/office/drawing/2014/main" id="{71A174EB-6224-9648-9C2E-D3EE2BDA8BAB}"/>
              </a:ext>
            </a:extLst>
          </p:cNvPr>
          <p:cNvSpPr>
            <a:spLocks noGrp="1"/>
          </p:cNvSpPr>
          <p:nvPr>
            <p:ph type="dt" sz="half" idx="2"/>
          </p:nvPr>
        </p:nvSpPr>
        <p:spPr>
          <a:xfrm>
            <a:off x="3035300" y="6092825"/>
            <a:ext cx="4608457" cy="323850"/>
          </a:xfrm>
          <a:prstGeom prst="rect">
            <a:avLst/>
          </a:prstGeom>
        </p:spPr>
        <p:txBody>
          <a:bodyPr vert="horz" lIns="91440" tIns="45720" rIns="91440" bIns="45720" rtlCol="0" anchor="ctr"/>
          <a:lstStyle>
            <a:lvl1pPr algn="l">
              <a:defRPr sz="1000">
                <a:solidFill>
                  <a:schemeClr val="tx2"/>
                </a:solidFill>
                <a:latin typeface="Montserrat" panose="00000500000000000000" pitchFamily="2" charset="0"/>
              </a:defRPr>
            </a:lvl1pPr>
          </a:lstStyle>
          <a:p>
            <a:r>
              <a:rPr lang="en-CA" dirty="0"/>
              <a:t>YYYY/MM/DD</a:t>
            </a:r>
          </a:p>
        </p:txBody>
      </p:sp>
      <p:pic>
        <p:nvPicPr>
          <p:cNvPr id="9" name="Graphique 8">
            <a:extLst>
              <a:ext uri="{FF2B5EF4-FFF2-40B4-BE49-F238E27FC236}">
                <a16:creationId xmlns:a16="http://schemas.microsoft.com/office/drawing/2014/main" id="{390256A0-D390-3F4F-B9DD-BE456EB7EC1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37047626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4 Photo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BE0E538-360D-8C4A-85BD-3D05B2F83A5B}"/>
              </a:ext>
            </a:extLst>
          </p:cNvPr>
          <p:cNvSpPr>
            <a:spLocks noGrp="1"/>
          </p:cNvSpPr>
          <p:nvPr>
            <p:ph type="pic" sz="quarter" idx="12" hasCustomPrompt="1"/>
          </p:nvPr>
        </p:nvSpPr>
        <p:spPr>
          <a:xfrm>
            <a:off x="0" y="765174"/>
            <a:ext cx="4589248"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1"/>
                </a:solidFill>
                <a:latin typeface="Montserrat" pitchFamily="2" charset="77"/>
              </a:defRPr>
            </a:lvl1pPr>
          </a:lstStyle>
          <a:p>
            <a:pPr lvl="0"/>
            <a:r>
              <a:rPr lang="en-CA" noProof="0" dirty="0"/>
              <a:t>Insert hero image here</a:t>
            </a:r>
          </a:p>
        </p:txBody>
      </p:sp>
      <p:sp>
        <p:nvSpPr>
          <p:cNvPr id="4" name="Picture Placeholder 12">
            <a:extLst>
              <a:ext uri="{FF2B5EF4-FFF2-40B4-BE49-F238E27FC236}">
                <a16:creationId xmlns:a16="http://schemas.microsoft.com/office/drawing/2014/main" id="{9C179FEC-7028-1440-9E45-CE987446407B}"/>
              </a:ext>
            </a:extLst>
          </p:cNvPr>
          <p:cNvSpPr>
            <a:spLocks noGrp="1"/>
          </p:cNvSpPr>
          <p:nvPr>
            <p:ph type="pic" sz="quarter" idx="13" hasCustomPrompt="1"/>
          </p:nvPr>
        </p:nvSpPr>
        <p:spPr>
          <a:xfrm>
            <a:off x="9156700" y="765174"/>
            <a:ext cx="3035300" cy="60928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1"/>
                </a:solidFill>
                <a:latin typeface="Montserrat" pitchFamily="2" charset="77"/>
              </a:defRPr>
            </a:lvl1pPr>
          </a:lstStyle>
          <a:p>
            <a:pPr lvl="0"/>
            <a:r>
              <a:rPr lang="en-CA" noProof="0" dirty="0"/>
              <a:t>Insert hero image here</a:t>
            </a:r>
          </a:p>
        </p:txBody>
      </p:sp>
      <p:sp>
        <p:nvSpPr>
          <p:cNvPr id="5" name="Picture Placeholder 12">
            <a:extLst>
              <a:ext uri="{FF2B5EF4-FFF2-40B4-BE49-F238E27FC236}">
                <a16:creationId xmlns:a16="http://schemas.microsoft.com/office/drawing/2014/main" id="{1C7EF3C5-2ACB-AF4C-B017-152081F845C6}"/>
              </a:ext>
            </a:extLst>
          </p:cNvPr>
          <p:cNvSpPr>
            <a:spLocks noGrp="1"/>
          </p:cNvSpPr>
          <p:nvPr>
            <p:ph type="pic" sz="quarter" idx="14" hasCustomPrompt="1"/>
          </p:nvPr>
        </p:nvSpPr>
        <p:spPr>
          <a:xfrm>
            <a:off x="4576548" y="3789363"/>
            <a:ext cx="4580152" cy="3068637"/>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12" name="Picture Placeholder 12">
            <a:extLst>
              <a:ext uri="{FF2B5EF4-FFF2-40B4-BE49-F238E27FC236}">
                <a16:creationId xmlns:a16="http://schemas.microsoft.com/office/drawing/2014/main" id="{5B39BBA5-BE95-8843-B375-2C4E47A9E8D1}"/>
              </a:ext>
            </a:extLst>
          </p:cNvPr>
          <p:cNvSpPr>
            <a:spLocks noGrp="1"/>
          </p:cNvSpPr>
          <p:nvPr>
            <p:ph type="pic" sz="quarter" idx="15" hasCustomPrompt="1"/>
          </p:nvPr>
        </p:nvSpPr>
        <p:spPr>
          <a:xfrm>
            <a:off x="4576548" y="765176"/>
            <a:ext cx="4580152" cy="3024188"/>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Tree>
    <p:extLst>
      <p:ext uri="{BB962C8B-B14F-4D97-AF65-F5344CB8AC3E}">
        <p14:creationId xmlns:p14="http://schemas.microsoft.com/office/powerpoint/2010/main" val="286767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5"/>
                                        </p:tgtEl>
                                      </p:cBhvr>
                                      <p:by x="120000" y="120000"/>
                                    </p:animScale>
                                  </p:childTnLst>
                                </p:cTn>
                              </p:par>
                              <p:par>
                                <p:cTn id="15" presetID="22" presetClass="entr" presetSubtype="4" fill="hold" grpId="0" nodeType="withEffect">
                                  <p:stCondLst>
                                    <p:cond delay="250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4"/>
                                        </p:tgtEl>
                                      </p:cBhvr>
                                      <p:by x="120000" y="120000"/>
                                    </p:animScale>
                                  </p:childTnLst>
                                </p:cTn>
                              </p:par>
                              <p:par>
                                <p:cTn id="20" presetID="22" presetClass="entr" presetSubtype="4" fill="hold" grpId="0" nodeType="withEffect">
                                  <p:stCondLst>
                                    <p:cond delay="225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6" presetClass="emph" presetSubtype="0" accel="50000" decel="50000" autoRev="1" fill="hold" grpId="1" nodeType="withEffect">
                                  <p:stCondLst>
                                    <p:cond delay="2250"/>
                                  </p:stCondLst>
                                  <p:childTnLst>
                                    <p:animScale>
                                      <p:cBhvr>
                                        <p:cTn id="24" dur="500" fill="hold"/>
                                        <p:tgtEl>
                                          <p:spTgt spid="1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12" grpId="0" animBg="1"/>
      <p:bldP spid="12" grpId="1"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Large Image + Title">
    <p:spTree>
      <p:nvGrpSpPr>
        <p:cNvPr id="1" name=""/>
        <p:cNvGrpSpPr/>
        <p:nvPr/>
      </p:nvGrpSpPr>
      <p:grpSpPr>
        <a:xfrm>
          <a:off x="0" y="0"/>
          <a:ext cx="0" cy="0"/>
          <a:chOff x="0" y="0"/>
          <a:chExt cx="0" cy="0"/>
        </a:xfrm>
      </p:grpSpPr>
      <p:sp>
        <p:nvSpPr>
          <p:cNvPr id="4" name="Picture Placeholder 12"/>
          <p:cNvSpPr>
            <a:spLocks noGrp="1"/>
          </p:cNvSpPr>
          <p:nvPr>
            <p:ph type="pic" sz="quarter" idx="13" hasCustomPrompt="1"/>
          </p:nvPr>
        </p:nvSpPr>
        <p:spPr>
          <a:xfrm>
            <a:off x="1773" y="765175"/>
            <a:ext cx="12190227" cy="60928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a:solidFill>
                  <a:schemeClr val="bg1"/>
                </a:solidFill>
                <a:latin typeface="Montserrat" pitchFamily="2" charset="77"/>
              </a:defRPr>
            </a:lvl1pPr>
          </a:lstStyle>
          <a:p>
            <a:pPr lvl="0"/>
            <a:r>
              <a:rPr lang="en-CA" noProof="0" dirty="0"/>
              <a:t>Insert hero image here</a:t>
            </a:r>
          </a:p>
        </p:txBody>
      </p:sp>
      <p:sp>
        <p:nvSpPr>
          <p:cNvPr id="7" name="Title 1">
            <a:extLst>
              <a:ext uri="{FF2B5EF4-FFF2-40B4-BE49-F238E27FC236}">
                <a16:creationId xmlns:a16="http://schemas.microsoft.com/office/drawing/2014/main" id="{FC1D6CC7-2984-514C-911A-4B996FE6D753}"/>
              </a:ext>
            </a:extLst>
          </p:cNvPr>
          <p:cNvSpPr>
            <a:spLocks noGrp="1"/>
          </p:cNvSpPr>
          <p:nvPr>
            <p:ph type="title" hasCustomPrompt="1"/>
          </p:nvPr>
        </p:nvSpPr>
        <p:spPr>
          <a:xfrm>
            <a:off x="1774825" y="1233489"/>
            <a:ext cx="5868988" cy="863599"/>
          </a:xfr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6" name="Sous-titre 2">
            <a:extLst>
              <a:ext uri="{FF2B5EF4-FFF2-40B4-BE49-F238E27FC236}">
                <a16:creationId xmlns:a16="http://schemas.microsoft.com/office/drawing/2014/main" id="{C242A814-D713-4413-AE9C-D441C9A49273}"/>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1372603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4 Headshot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648CC95-3EC6-3649-B74B-9F6416E37BA4}"/>
              </a:ext>
            </a:extLst>
          </p:cNvPr>
          <p:cNvSpPr>
            <a:spLocks noGrp="1"/>
          </p:cNvSpPr>
          <p:nvPr>
            <p:ph type="pic" sz="quarter" idx="13" hasCustomPrompt="1"/>
          </p:nvPr>
        </p:nvSpPr>
        <p:spPr>
          <a:xfrm>
            <a:off x="1524001" y="2354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profile photo here</a:t>
            </a:r>
          </a:p>
        </p:txBody>
      </p:sp>
      <p:sp>
        <p:nvSpPr>
          <p:cNvPr id="7" name="Rectangle 6">
            <a:extLst>
              <a:ext uri="{FF2B5EF4-FFF2-40B4-BE49-F238E27FC236}">
                <a16:creationId xmlns:a16="http://schemas.microsoft.com/office/drawing/2014/main" id="{F3AFAC4D-E04F-F44E-83B4-3AB06E0613D0}"/>
              </a:ext>
            </a:extLst>
          </p:cNvPr>
          <p:cNvSpPr/>
          <p:nvPr userDrawn="1"/>
        </p:nvSpPr>
        <p:spPr>
          <a:xfrm>
            <a:off x="3046195" y="2349500"/>
            <a:ext cx="3064487"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noProof="0" dirty="0">
              <a:latin typeface="Montserrat" panose="00000500000000000000" pitchFamily="2" charset="0"/>
            </a:endParaRPr>
          </a:p>
        </p:txBody>
      </p:sp>
      <p:sp>
        <p:nvSpPr>
          <p:cNvPr id="8" name="Rectangle 7">
            <a:extLst>
              <a:ext uri="{FF2B5EF4-FFF2-40B4-BE49-F238E27FC236}">
                <a16:creationId xmlns:a16="http://schemas.microsoft.com/office/drawing/2014/main" id="{2519EB20-5514-A241-B8E7-2C513AB88278}"/>
              </a:ext>
            </a:extLst>
          </p:cNvPr>
          <p:cNvSpPr/>
          <p:nvPr userDrawn="1"/>
        </p:nvSpPr>
        <p:spPr>
          <a:xfrm>
            <a:off x="9148056" y="3873500"/>
            <a:ext cx="3043944"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noProof="0" dirty="0">
              <a:latin typeface="Montserrat" panose="00000500000000000000" pitchFamily="2" charset="0"/>
            </a:endParaRPr>
          </a:p>
        </p:txBody>
      </p:sp>
      <p:sp>
        <p:nvSpPr>
          <p:cNvPr id="9" name="Picture Placeholder 12">
            <a:extLst>
              <a:ext uri="{FF2B5EF4-FFF2-40B4-BE49-F238E27FC236}">
                <a16:creationId xmlns:a16="http://schemas.microsoft.com/office/drawing/2014/main" id="{BCB599F2-B7EC-4544-B112-069BF1494F2D}"/>
              </a:ext>
            </a:extLst>
          </p:cNvPr>
          <p:cNvSpPr>
            <a:spLocks noGrp="1"/>
          </p:cNvSpPr>
          <p:nvPr>
            <p:ph type="pic" sz="quarter" idx="17" hasCustomPrompt="1"/>
          </p:nvPr>
        </p:nvSpPr>
        <p:spPr>
          <a:xfrm>
            <a:off x="3048187" y="3878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profile photo here</a:t>
            </a:r>
          </a:p>
        </p:txBody>
      </p:sp>
      <p:sp>
        <p:nvSpPr>
          <p:cNvPr id="10" name="Picture Placeholder 12">
            <a:extLst>
              <a:ext uri="{FF2B5EF4-FFF2-40B4-BE49-F238E27FC236}">
                <a16:creationId xmlns:a16="http://schemas.microsoft.com/office/drawing/2014/main" id="{A1537CEB-1F80-8B46-B6DC-FA377DCEE203}"/>
              </a:ext>
            </a:extLst>
          </p:cNvPr>
          <p:cNvSpPr>
            <a:spLocks noGrp="1"/>
          </p:cNvSpPr>
          <p:nvPr>
            <p:ph type="pic" sz="quarter" idx="18" hasCustomPrompt="1"/>
          </p:nvPr>
        </p:nvSpPr>
        <p:spPr>
          <a:xfrm>
            <a:off x="7634869" y="3878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profile photo here</a:t>
            </a:r>
          </a:p>
        </p:txBody>
      </p:sp>
      <p:sp>
        <p:nvSpPr>
          <p:cNvPr id="11" name="Picture Placeholder 12">
            <a:extLst>
              <a:ext uri="{FF2B5EF4-FFF2-40B4-BE49-F238E27FC236}">
                <a16:creationId xmlns:a16="http://schemas.microsoft.com/office/drawing/2014/main" id="{89A4CC53-0492-C141-A0B4-0FA5BE0ADE3B}"/>
              </a:ext>
            </a:extLst>
          </p:cNvPr>
          <p:cNvSpPr>
            <a:spLocks noGrp="1"/>
          </p:cNvSpPr>
          <p:nvPr>
            <p:ph type="pic" sz="quarter" idx="19" hasCustomPrompt="1"/>
          </p:nvPr>
        </p:nvSpPr>
        <p:spPr>
          <a:xfrm>
            <a:off x="6103435" y="2354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profile photo here</a:t>
            </a:r>
          </a:p>
        </p:txBody>
      </p:sp>
      <p:sp>
        <p:nvSpPr>
          <p:cNvPr id="12" name="Title 1">
            <a:extLst>
              <a:ext uri="{FF2B5EF4-FFF2-40B4-BE49-F238E27FC236}">
                <a16:creationId xmlns:a16="http://schemas.microsoft.com/office/drawing/2014/main" id="{DB658A07-177B-8F48-87A6-5C63642D6AD3}"/>
              </a:ext>
            </a:extLst>
          </p:cNvPr>
          <p:cNvSpPr>
            <a:spLocks noGrp="1"/>
          </p:cNvSpPr>
          <p:nvPr>
            <p:ph type="title" hasCustomPrompt="1"/>
          </p:nvPr>
        </p:nvSpPr>
        <p:spPr>
          <a:xfrm>
            <a:off x="1774825" y="1233488"/>
            <a:ext cx="5868987" cy="863694"/>
          </a:xfrm>
          <a:prstGeom prst="rect">
            <a:avLst/>
          </a:prstGeom>
        </p:spPr>
        <p:txBody>
          <a:bodyPr/>
          <a:lstStyle>
            <a:lvl1pPr>
              <a:lnSpc>
                <a:spcPct val="100000"/>
              </a:lnSpc>
              <a:defRPr>
                <a:solidFill>
                  <a:schemeClr val="tx1"/>
                </a:solidFill>
                <a:latin typeface="Montserrat" panose="00000500000000000000" pitchFamily="2" charset="0"/>
              </a:defRPr>
            </a:lvl1pPr>
          </a:lstStyle>
          <a:p>
            <a:r>
              <a:rPr lang="en-CA" noProof="0"/>
              <a:t>Insert slide title here</a:t>
            </a:r>
          </a:p>
        </p:txBody>
      </p:sp>
      <p:sp>
        <p:nvSpPr>
          <p:cNvPr id="18" name="Espace réservé du contenu 5">
            <a:extLst>
              <a:ext uri="{FF2B5EF4-FFF2-40B4-BE49-F238E27FC236}">
                <a16:creationId xmlns:a16="http://schemas.microsoft.com/office/drawing/2014/main" id="{570399D2-015E-694D-A88D-DF0A8FDB5C27}"/>
              </a:ext>
            </a:extLst>
          </p:cNvPr>
          <p:cNvSpPr>
            <a:spLocks noGrp="1"/>
          </p:cNvSpPr>
          <p:nvPr>
            <p:ph sz="quarter" idx="16" hasCustomPrompt="1"/>
          </p:nvPr>
        </p:nvSpPr>
        <p:spPr>
          <a:xfrm>
            <a:off x="1518065" y="4052792"/>
            <a:ext cx="1516283" cy="517967"/>
          </a:xfrm>
        </p:spPr>
        <p:txBody>
          <a:bodyPr anchor="t"/>
          <a:lstStyle>
            <a:lvl1pPr marL="11113" indent="-11113">
              <a:lnSpc>
                <a:spcPct val="100000"/>
              </a:lnSpc>
              <a:buNone/>
              <a:tabLst/>
              <a:defRPr sz="1200" b="0" i="0">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20" name="Espace réservé du contenu 5">
            <a:extLst>
              <a:ext uri="{FF2B5EF4-FFF2-40B4-BE49-F238E27FC236}">
                <a16:creationId xmlns:a16="http://schemas.microsoft.com/office/drawing/2014/main" id="{7C1DBE05-F4C9-1645-93D7-7FCDE1FD3219}"/>
              </a:ext>
            </a:extLst>
          </p:cNvPr>
          <p:cNvSpPr>
            <a:spLocks noGrp="1"/>
          </p:cNvSpPr>
          <p:nvPr>
            <p:ph sz="quarter" idx="20" hasCustomPrompt="1"/>
          </p:nvPr>
        </p:nvSpPr>
        <p:spPr>
          <a:xfrm>
            <a:off x="3034348" y="5522776"/>
            <a:ext cx="1532672" cy="517967"/>
          </a:xfrm>
        </p:spPr>
        <p:txBody>
          <a:bodyPr anchor="t"/>
          <a:lstStyle>
            <a:lvl1pPr marL="11113" indent="-11113">
              <a:lnSpc>
                <a:spcPct val="100000"/>
              </a:lnSpc>
              <a:buNone/>
              <a:tabLst/>
              <a:defRPr sz="1200" b="0" i="0">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21" name="Espace réservé du contenu 5">
            <a:extLst>
              <a:ext uri="{FF2B5EF4-FFF2-40B4-BE49-F238E27FC236}">
                <a16:creationId xmlns:a16="http://schemas.microsoft.com/office/drawing/2014/main" id="{BE7F6E9B-A101-5947-A35B-C17373133E7F}"/>
              </a:ext>
            </a:extLst>
          </p:cNvPr>
          <p:cNvSpPr>
            <a:spLocks noGrp="1"/>
          </p:cNvSpPr>
          <p:nvPr>
            <p:ph sz="quarter" idx="21" hasCustomPrompt="1"/>
          </p:nvPr>
        </p:nvSpPr>
        <p:spPr>
          <a:xfrm>
            <a:off x="6078489" y="3994917"/>
            <a:ext cx="1532672" cy="517967"/>
          </a:xfrm>
        </p:spPr>
        <p:txBody>
          <a:bodyPr anchor="t"/>
          <a:lstStyle>
            <a:lvl1pPr marL="11113" indent="-11113">
              <a:lnSpc>
                <a:spcPct val="100000"/>
              </a:lnSpc>
              <a:buNone/>
              <a:tabLst/>
              <a:defRPr sz="1200" b="0" i="0">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22" name="Espace réservé du contenu 5">
            <a:extLst>
              <a:ext uri="{FF2B5EF4-FFF2-40B4-BE49-F238E27FC236}">
                <a16:creationId xmlns:a16="http://schemas.microsoft.com/office/drawing/2014/main" id="{8C8AFD70-C76C-4345-AEDD-627EC990B7C6}"/>
              </a:ext>
            </a:extLst>
          </p:cNvPr>
          <p:cNvSpPr>
            <a:spLocks noGrp="1"/>
          </p:cNvSpPr>
          <p:nvPr>
            <p:ph sz="quarter" idx="22" hasCustomPrompt="1"/>
          </p:nvPr>
        </p:nvSpPr>
        <p:spPr>
          <a:xfrm>
            <a:off x="7629496" y="5522776"/>
            <a:ext cx="1532672" cy="517967"/>
          </a:xfrm>
        </p:spPr>
        <p:txBody>
          <a:bodyPr anchor="t"/>
          <a:lstStyle>
            <a:lvl1pPr marL="11113" indent="-11113">
              <a:lnSpc>
                <a:spcPct val="100000"/>
              </a:lnSpc>
              <a:buNone/>
              <a:tabLst/>
              <a:defRPr sz="1200" b="0" i="0">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Subtitle here</a:t>
            </a:r>
          </a:p>
        </p:txBody>
      </p:sp>
      <p:sp>
        <p:nvSpPr>
          <p:cNvPr id="14" name="Sous-titre 2">
            <a:extLst>
              <a:ext uri="{FF2B5EF4-FFF2-40B4-BE49-F238E27FC236}">
                <a16:creationId xmlns:a16="http://schemas.microsoft.com/office/drawing/2014/main" id="{D71231C0-EF4D-4DD4-8040-80CE21D77B0A}"/>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872682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3"/>
                                        </p:tgtEl>
                                      </p:cBhvr>
                                      <p:by x="120000" y="120000"/>
                                    </p:animScale>
                                  </p:childTnLst>
                                </p:cTn>
                              </p:par>
                              <p:par>
                                <p:cTn id="10" presetID="22" presetClass="entr" presetSubtype="8" fill="hold" grpId="0" nodeType="withEffect">
                                  <p:stCondLst>
                                    <p:cond delay="275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2750"/>
                                  </p:stCondLst>
                                  <p:childTnLst>
                                    <p:animScale>
                                      <p:cBhvr>
                                        <p:cTn id="14" dur="500" fill="hold"/>
                                        <p:tgtEl>
                                          <p:spTgt spid="7"/>
                                        </p:tgtEl>
                                      </p:cBhvr>
                                      <p:by x="120000" y="120000"/>
                                    </p:animScale>
                                  </p:childTnLst>
                                </p:cTn>
                              </p:par>
                              <p:par>
                                <p:cTn id="15" presetID="22" presetClass="entr" presetSubtype="8" fill="hold" grpId="0" nodeType="withEffect">
                                  <p:stCondLst>
                                    <p:cond delay="35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3500"/>
                                  </p:stCondLst>
                                  <p:childTnLst>
                                    <p:animScale>
                                      <p:cBhvr>
                                        <p:cTn id="19" dur="500" fill="hold"/>
                                        <p:tgtEl>
                                          <p:spTgt spid="8"/>
                                        </p:tgtEl>
                                      </p:cBhvr>
                                      <p:by x="120000" y="120000"/>
                                    </p:animScale>
                                  </p:childTnLst>
                                </p:cTn>
                              </p:par>
                              <p:par>
                                <p:cTn id="20" presetID="22" presetClass="entr" presetSubtype="8" fill="hold" grpId="0" nodeType="withEffect">
                                  <p:stCondLst>
                                    <p:cond delay="22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2250"/>
                                  </p:stCondLst>
                                  <p:childTnLst>
                                    <p:animScale>
                                      <p:cBhvr>
                                        <p:cTn id="24" dur="500" fill="hold"/>
                                        <p:tgtEl>
                                          <p:spTgt spid="9"/>
                                        </p:tgtEl>
                                      </p:cBhvr>
                                      <p:by x="120000" y="120000"/>
                                    </p:animScale>
                                  </p:childTnLst>
                                </p:cTn>
                              </p:par>
                              <p:par>
                                <p:cTn id="25" presetID="22" presetClass="entr" presetSubtype="8" fill="hold" grpId="0" nodeType="withEffect">
                                  <p:stCondLst>
                                    <p:cond delay="225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6" presetClass="emph" presetSubtype="0" accel="50000" decel="50000" autoRev="1" fill="hold" grpId="1" nodeType="withEffect">
                                  <p:stCondLst>
                                    <p:cond delay="2250"/>
                                  </p:stCondLst>
                                  <p:childTnLst>
                                    <p:animScale>
                                      <p:cBhvr>
                                        <p:cTn id="29" dur="500" fill="hold"/>
                                        <p:tgtEl>
                                          <p:spTgt spid="10"/>
                                        </p:tgtEl>
                                      </p:cBhvr>
                                      <p:by x="120000" y="120000"/>
                                    </p:animScale>
                                  </p:childTnLst>
                                </p:cTn>
                              </p:par>
                              <p:par>
                                <p:cTn id="30" presetID="22" presetClass="entr" presetSubtype="8" fill="hold" grpId="0" nodeType="withEffect">
                                  <p:stCondLst>
                                    <p:cond delay="225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6" presetClass="emph" presetSubtype="0" accel="50000" decel="50000" autoRev="1" fill="hold" grpId="1" nodeType="withEffect">
                                  <p:stCondLst>
                                    <p:cond delay="2250"/>
                                  </p:stCondLst>
                                  <p:childTnLst>
                                    <p:animScale>
                                      <p:cBhvr>
                                        <p:cTn id="34"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Custom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B740-90C4-4A97-843A-E3B6F9E630DD}"/>
              </a:ext>
            </a:extLst>
          </p:cNvPr>
          <p:cNvSpPr>
            <a:spLocks noGrp="1"/>
          </p:cNvSpPr>
          <p:nvPr>
            <p:ph type="title" hasCustomPrompt="1"/>
          </p:nvPr>
        </p:nvSpPr>
        <p:spPr>
          <a:xfrm>
            <a:off x="1774824" y="1233488"/>
            <a:ext cx="5868989" cy="863600"/>
          </a:xfrm>
        </p:spPr>
        <p:txBody>
          <a:bodyPr/>
          <a:lstStyle>
            <a:lvl1pPr>
              <a:lnSpc>
                <a:spcPct val="100000"/>
              </a:lnSpc>
              <a:defRPr>
                <a:solidFill>
                  <a:schemeClr val="tx1"/>
                </a:solidFill>
                <a:latin typeface="Montserrat" panose="00000500000000000000" pitchFamily="2" charset="0"/>
              </a:defRPr>
            </a:lvl1pPr>
          </a:lstStyle>
          <a:p>
            <a:r>
              <a:rPr lang="en-CA" noProof="0"/>
              <a:t>Insert slide title here</a:t>
            </a:r>
          </a:p>
        </p:txBody>
      </p:sp>
      <p:sp>
        <p:nvSpPr>
          <p:cNvPr id="3" name="Rectangle 2">
            <a:extLst>
              <a:ext uri="{FF2B5EF4-FFF2-40B4-BE49-F238E27FC236}">
                <a16:creationId xmlns:a16="http://schemas.microsoft.com/office/drawing/2014/main" id="{E719B4EA-0289-4253-B23F-99F17520E512}"/>
              </a:ext>
            </a:extLst>
          </p:cNvPr>
          <p:cNvSpPr/>
          <p:nvPr userDrawn="1"/>
        </p:nvSpPr>
        <p:spPr>
          <a:xfrm>
            <a:off x="0" y="3322320"/>
            <a:ext cx="12192000" cy="3535680"/>
          </a:xfrm>
          <a:prstGeom prst="rect">
            <a:avLst/>
          </a:prstGeom>
          <a:gradFill>
            <a:gsLst>
              <a:gs pos="0">
                <a:schemeClr val="bg1"/>
              </a:gs>
              <a:gs pos="53000">
                <a:schemeClr val="bg2"/>
              </a:gs>
              <a:gs pos="98000">
                <a:schemeClr val="bg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solidFill>
                <a:schemeClr val="accent4"/>
              </a:solidFill>
              <a:latin typeface="Montserrat" panose="00000500000000000000" pitchFamily="2" charset="0"/>
            </a:endParaRPr>
          </a:p>
        </p:txBody>
      </p:sp>
      <p:sp>
        <p:nvSpPr>
          <p:cNvPr id="8" name="Espace réservé du contenu 5">
            <a:extLst>
              <a:ext uri="{FF2B5EF4-FFF2-40B4-BE49-F238E27FC236}">
                <a16:creationId xmlns:a16="http://schemas.microsoft.com/office/drawing/2014/main" id="{AD497EA3-007E-B74A-AB47-FF1DAB4D0F3C}"/>
              </a:ext>
            </a:extLst>
          </p:cNvPr>
          <p:cNvSpPr>
            <a:spLocks noGrp="1"/>
          </p:cNvSpPr>
          <p:nvPr>
            <p:ph sz="quarter" idx="14" hasCustomPrompt="1"/>
          </p:nvPr>
        </p:nvSpPr>
        <p:spPr>
          <a:xfrm>
            <a:off x="1882775" y="4312800"/>
            <a:ext cx="2703176" cy="2103875"/>
          </a:xfrm>
        </p:spPr>
        <p:txBody>
          <a:bodyPr/>
          <a:lstStyle>
            <a:lvl1pPr marL="11113" indent="-11113">
              <a:buNone/>
              <a:tabLst/>
              <a:defRPr>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slide content here</a:t>
            </a:r>
          </a:p>
        </p:txBody>
      </p:sp>
      <p:sp>
        <p:nvSpPr>
          <p:cNvPr id="16" name="Picture Placeholder 12">
            <a:extLst>
              <a:ext uri="{FF2B5EF4-FFF2-40B4-BE49-F238E27FC236}">
                <a16:creationId xmlns:a16="http://schemas.microsoft.com/office/drawing/2014/main" id="{3FFFC9CF-194D-3C45-9CE9-FFC10C9B1690}"/>
              </a:ext>
            </a:extLst>
          </p:cNvPr>
          <p:cNvSpPr>
            <a:spLocks noGrp="1"/>
          </p:cNvSpPr>
          <p:nvPr>
            <p:ph type="pic" sz="quarter" idx="17" hasCustomPrompt="1"/>
          </p:nvPr>
        </p:nvSpPr>
        <p:spPr>
          <a:xfrm>
            <a:off x="1877715"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hero image here</a:t>
            </a:r>
          </a:p>
        </p:txBody>
      </p:sp>
      <p:sp>
        <p:nvSpPr>
          <p:cNvPr id="17" name="Espace réservé du contenu 5">
            <a:extLst>
              <a:ext uri="{FF2B5EF4-FFF2-40B4-BE49-F238E27FC236}">
                <a16:creationId xmlns:a16="http://schemas.microsoft.com/office/drawing/2014/main" id="{63DDD7AD-3581-F946-8E5B-651A6EE24E1B}"/>
              </a:ext>
            </a:extLst>
          </p:cNvPr>
          <p:cNvSpPr>
            <a:spLocks noGrp="1"/>
          </p:cNvSpPr>
          <p:nvPr>
            <p:ph sz="quarter" idx="23" hasCustomPrompt="1"/>
          </p:nvPr>
        </p:nvSpPr>
        <p:spPr>
          <a:xfrm>
            <a:off x="4948704" y="4312800"/>
            <a:ext cx="2703176" cy="2103875"/>
          </a:xfrm>
        </p:spPr>
        <p:txBody>
          <a:bodyPr/>
          <a:lstStyle>
            <a:lvl1pPr marL="11113" indent="-11113">
              <a:buNone/>
              <a:tabLst/>
              <a:defRPr>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slide content here</a:t>
            </a:r>
          </a:p>
        </p:txBody>
      </p:sp>
      <p:sp>
        <p:nvSpPr>
          <p:cNvPr id="18" name="Picture Placeholder 12">
            <a:extLst>
              <a:ext uri="{FF2B5EF4-FFF2-40B4-BE49-F238E27FC236}">
                <a16:creationId xmlns:a16="http://schemas.microsoft.com/office/drawing/2014/main" id="{ECCC942B-D21D-3B44-A5D1-51605583D939}"/>
              </a:ext>
            </a:extLst>
          </p:cNvPr>
          <p:cNvSpPr>
            <a:spLocks noGrp="1"/>
          </p:cNvSpPr>
          <p:nvPr>
            <p:ph type="pic" sz="quarter" idx="24" hasCustomPrompt="1"/>
          </p:nvPr>
        </p:nvSpPr>
        <p:spPr>
          <a:xfrm>
            <a:off x="4943644"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hero image here</a:t>
            </a:r>
          </a:p>
        </p:txBody>
      </p:sp>
      <p:sp>
        <p:nvSpPr>
          <p:cNvPr id="20" name="Espace réservé du contenu 5">
            <a:extLst>
              <a:ext uri="{FF2B5EF4-FFF2-40B4-BE49-F238E27FC236}">
                <a16:creationId xmlns:a16="http://schemas.microsoft.com/office/drawing/2014/main" id="{9D19A2C7-43A2-6047-97B1-9E0800E3D7E7}"/>
              </a:ext>
            </a:extLst>
          </p:cNvPr>
          <p:cNvSpPr>
            <a:spLocks noGrp="1"/>
          </p:cNvSpPr>
          <p:nvPr>
            <p:ph sz="quarter" idx="26" hasCustomPrompt="1"/>
          </p:nvPr>
        </p:nvSpPr>
        <p:spPr>
          <a:xfrm>
            <a:off x="7960845" y="4312800"/>
            <a:ext cx="2703176" cy="2103875"/>
          </a:xfrm>
        </p:spPr>
        <p:txBody>
          <a:bodyPr/>
          <a:lstStyle>
            <a:lvl1pPr marL="11113" indent="-11113">
              <a:buNone/>
              <a:tabLst/>
              <a:defRPr>
                <a:latin typeface="Montserrat" panose="00000500000000000000" pitchFamily="2" charset="0"/>
              </a:defRPr>
            </a:lvl1pPr>
            <a:lvl2pPr>
              <a:buNone/>
              <a:defRPr/>
            </a:lvl2pPr>
            <a:lvl3pPr>
              <a:buNone/>
              <a:defRPr/>
            </a:lvl3pPr>
            <a:lvl4pPr>
              <a:buNone/>
              <a:defRPr/>
            </a:lvl4pPr>
            <a:lvl5pPr>
              <a:buNone/>
              <a:defRPr/>
            </a:lvl5pPr>
          </a:lstStyle>
          <a:p>
            <a:pPr lvl="0"/>
            <a:r>
              <a:rPr lang="en-CA" noProof="0"/>
              <a:t>Insert slide content here</a:t>
            </a:r>
          </a:p>
        </p:txBody>
      </p:sp>
      <p:sp>
        <p:nvSpPr>
          <p:cNvPr id="21" name="Picture Placeholder 12">
            <a:extLst>
              <a:ext uri="{FF2B5EF4-FFF2-40B4-BE49-F238E27FC236}">
                <a16:creationId xmlns:a16="http://schemas.microsoft.com/office/drawing/2014/main" id="{86DCA958-376F-1B46-AC69-406AF76A4ADF}"/>
              </a:ext>
            </a:extLst>
          </p:cNvPr>
          <p:cNvSpPr>
            <a:spLocks noGrp="1"/>
          </p:cNvSpPr>
          <p:nvPr>
            <p:ph type="pic" sz="quarter" idx="27" hasCustomPrompt="1"/>
          </p:nvPr>
        </p:nvSpPr>
        <p:spPr>
          <a:xfrm>
            <a:off x="7955785"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anose="00000500000000000000" pitchFamily="2" charset="0"/>
              </a:defRPr>
            </a:lvl1pPr>
          </a:lstStyle>
          <a:p>
            <a:pPr lvl="0"/>
            <a:r>
              <a:rPr lang="en-CA" noProof="0" dirty="0"/>
              <a:t>Insert hero image here</a:t>
            </a:r>
          </a:p>
        </p:txBody>
      </p:sp>
      <p:sp>
        <p:nvSpPr>
          <p:cNvPr id="11" name="Sous-titre 2">
            <a:extLst>
              <a:ext uri="{FF2B5EF4-FFF2-40B4-BE49-F238E27FC236}">
                <a16:creationId xmlns:a16="http://schemas.microsoft.com/office/drawing/2014/main" id="{8D743891-5512-4904-B597-070F3F25D3ED}"/>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720065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6" presetClass="emph" presetSubtype="0" accel="50000" decel="50000" autoRev="1" fill="hold" grpId="1" nodeType="withEffect">
                                  <p:stCondLst>
                                    <p:cond delay="2250"/>
                                  </p:stCondLst>
                                  <p:childTnLst>
                                    <p:animScale>
                                      <p:cBhvr>
                                        <p:cTn id="13" dur="500" fill="hold"/>
                                        <p:tgtEl>
                                          <p:spTgt spid="16"/>
                                        </p:tgtEl>
                                      </p:cBhvr>
                                      <p:by x="120000" y="120000"/>
                                    </p:animScale>
                                  </p:childTnLst>
                                </p:cTn>
                              </p:par>
                              <p:par>
                                <p:cTn id="14" presetID="22" presetClass="entr" presetSubtype="4" fill="hold" grpId="0" nodeType="withEffect">
                                  <p:stCondLst>
                                    <p:cond delay="225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6" presetClass="emph" presetSubtype="0" accel="50000" decel="50000" autoRev="1" fill="hold" grpId="1" nodeType="withEffect">
                                  <p:stCondLst>
                                    <p:cond delay="2250"/>
                                  </p:stCondLst>
                                  <p:childTnLst>
                                    <p:animScale>
                                      <p:cBhvr>
                                        <p:cTn id="18" dur="500" fill="hold"/>
                                        <p:tgtEl>
                                          <p:spTgt spid="18"/>
                                        </p:tgtEl>
                                      </p:cBhvr>
                                      <p:by x="120000" y="120000"/>
                                    </p:animScale>
                                  </p:childTnLst>
                                </p:cTn>
                              </p:par>
                              <p:par>
                                <p:cTn id="19" presetID="22" presetClass="entr" presetSubtype="4" fill="hold" grpId="0" nodeType="withEffect">
                                  <p:stCondLst>
                                    <p:cond delay="225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6" presetClass="emph" presetSubtype="0" accel="50000" decel="50000" autoRev="1" fill="hold" grpId="1" nodeType="withEffect">
                                  <p:stCondLst>
                                    <p:cond delay="2250"/>
                                  </p:stCondLst>
                                  <p:childTnLst>
                                    <p:animScale>
                                      <p:cBhvr>
                                        <p:cTn id="23" dur="500" fill="hold"/>
                                        <p:tgtEl>
                                          <p:spTgt spid="2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6" grpId="1"/>
      <p:bldP spid="18" grpId="0"/>
      <p:bldP spid="18" grpId="1"/>
      <p:bldP spid="21" grpId="0"/>
      <p:bldP spid="21" grpId="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Custom Layout v1">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1774825" y="1233487"/>
            <a:ext cx="5882207" cy="863601"/>
          </a:xfrm>
        </p:spPr>
        <p:txBody>
          <a:bodyPr/>
          <a:lstStyle>
            <a:lvl1pPr>
              <a:lnSpc>
                <a:spcPct val="100000"/>
              </a:lnSpc>
              <a:defRPr>
                <a:solidFill>
                  <a:schemeClr val="tx1"/>
                </a:solidFill>
                <a:latin typeface="Montserrat" pitchFamily="2" charset="77"/>
              </a:defRPr>
            </a:lvl1pPr>
          </a:lstStyle>
          <a:p>
            <a:r>
              <a:rPr lang="en-CA" noProof="0"/>
              <a:t>Insert slide title here</a:t>
            </a:r>
          </a:p>
        </p:txBody>
      </p:sp>
      <p:cxnSp>
        <p:nvCxnSpPr>
          <p:cNvPr id="5" name="Connecteur droit 4">
            <a:extLst>
              <a:ext uri="{FF2B5EF4-FFF2-40B4-BE49-F238E27FC236}">
                <a16:creationId xmlns:a16="http://schemas.microsoft.com/office/drawing/2014/main" id="{6015F1C8-A194-4B45-8084-FABDF69A2B4E}"/>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Sous-titre 2">
            <a:extLst>
              <a:ext uri="{FF2B5EF4-FFF2-40B4-BE49-F238E27FC236}">
                <a16:creationId xmlns:a16="http://schemas.microsoft.com/office/drawing/2014/main" id="{77DD202F-B4A6-41C1-A19C-7739CA115438}"/>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5615913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Custom Layout v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DCD626-565A-AF4C-B3D6-0B3E954E3B13}"/>
              </a:ext>
            </a:extLst>
          </p:cNvPr>
          <p:cNvSpPr/>
          <p:nvPr userDrawn="1"/>
        </p:nvSpPr>
        <p:spPr>
          <a:xfrm>
            <a:off x="7660640" y="765175"/>
            <a:ext cx="4531360" cy="60928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solidFill>
                <a:schemeClr val="accent2">
                  <a:lumMod val="20000"/>
                  <a:lumOff val="80000"/>
                </a:schemeClr>
              </a:solidFill>
              <a:latin typeface="Montserrat" pitchFamily="2" charset="77"/>
            </a:endParaRPr>
          </a:p>
        </p:txBody>
      </p:sp>
      <p:sp>
        <p:nvSpPr>
          <p:cNvPr id="11" name="Picture Placeholder 29">
            <a:extLst>
              <a:ext uri="{FF2B5EF4-FFF2-40B4-BE49-F238E27FC236}">
                <a16:creationId xmlns:a16="http://schemas.microsoft.com/office/drawing/2014/main" id="{64E276D9-D2E7-DF47-A087-44478F55AC90}"/>
              </a:ext>
            </a:extLst>
          </p:cNvPr>
          <p:cNvSpPr>
            <a:spLocks noGrp="1"/>
          </p:cNvSpPr>
          <p:nvPr>
            <p:ph type="pic" sz="quarter" idx="13" hasCustomPrompt="1"/>
          </p:nvPr>
        </p:nvSpPr>
        <p:spPr>
          <a:xfrm>
            <a:off x="-3692" y="765175"/>
            <a:ext cx="3038991"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2" name="Title 1"/>
          <p:cNvSpPr>
            <a:spLocks noGrp="1"/>
          </p:cNvSpPr>
          <p:nvPr>
            <p:ph type="title" hasCustomPrompt="1"/>
          </p:nvPr>
        </p:nvSpPr>
        <p:spPr>
          <a:xfrm>
            <a:off x="3413760" y="1233488"/>
            <a:ext cx="3889145" cy="1800225"/>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9" name="Sous-titre 2">
            <a:extLst>
              <a:ext uri="{FF2B5EF4-FFF2-40B4-BE49-F238E27FC236}">
                <a16:creationId xmlns:a16="http://schemas.microsoft.com/office/drawing/2014/main" id="{DA536A5A-9D42-0C45-A06D-80CC9746DC35}"/>
              </a:ext>
            </a:extLst>
          </p:cNvPr>
          <p:cNvSpPr>
            <a:spLocks noGrp="1"/>
          </p:cNvSpPr>
          <p:nvPr>
            <p:ph type="subTitle" idx="1" hasCustomPrompt="1"/>
          </p:nvPr>
        </p:nvSpPr>
        <p:spPr>
          <a:xfrm>
            <a:off x="3503704" y="766682"/>
            <a:ext cx="1080000" cy="230832"/>
          </a:xfrm>
          <a:prstGeom prst="rect">
            <a:avLst/>
          </a:prstGeom>
          <a:solidFill>
            <a:schemeClr val="tx1"/>
          </a:solidFill>
        </p:spPr>
        <p:txBody>
          <a:bodyPr wrap="non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2043725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Custom Layout v4">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5406A148-0B99-C646-AFD8-59771F3A6744}"/>
              </a:ext>
            </a:extLst>
          </p:cNvPr>
          <p:cNvSpPr>
            <a:spLocks noGrp="1"/>
          </p:cNvSpPr>
          <p:nvPr>
            <p:ph type="pic" sz="quarter" idx="13" hasCustomPrompt="1"/>
          </p:nvPr>
        </p:nvSpPr>
        <p:spPr>
          <a:xfrm>
            <a:off x="0" y="765175"/>
            <a:ext cx="3035300"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2" name="Title 1"/>
          <p:cNvSpPr>
            <a:spLocks noGrp="1"/>
          </p:cNvSpPr>
          <p:nvPr>
            <p:ph type="title" hasCustomPrompt="1"/>
          </p:nvPr>
        </p:nvSpPr>
        <p:spPr>
          <a:xfrm>
            <a:off x="4577316" y="1233489"/>
            <a:ext cx="6090684" cy="863600"/>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5" name="Sous-titre 2">
            <a:extLst>
              <a:ext uri="{FF2B5EF4-FFF2-40B4-BE49-F238E27FC236}">
                <a16:creationId xmlns:a16="http://schemas.microsoft.com/office/drawing/2014/main" id="{C2DE2D6A-438E-084D-AA9A-B950647ABA5E}"/>
              </a:ext>
            </a:extLst>
          </p:cNvPr>
          <p:cNvSpPr>
            <a:spLocks noGrp="1"/>
          </p:cNvSpPr>
          <p:nvPr>
            <p:ph type="subTitle" idx="1" hasCustomPrompt="1"/>
          </p:nvPr>
        </p:nvSpPr>
        <p:spPr>
          <a:xfrm>
            <a:off x="4682264" y="765175"/>
            <a:ext cx="1080000" cy="233847"/>
          </a:xfrm>
          <a:prstGeom prst="rect">
            <a:avLst/>
          </a:prstGeom>
          <a:solidFill>
            <a:schemeClr val="tx1"/>
          </a:solidFill>
        </p:spPr>
        <p:txBody>
          <a:bodyPr wrap="non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2987400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v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7"/>
            <a:ext cx="5868988" cy="863601"/>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9144002" y="765175"/>
            <a:ext cx="3047998"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cxnSp>
        <p:nvCxnSpPr>
          <p:cNvPr id="9" name="Connecteur droit 8">
            <a:extLst>
              <a:ext uri="{FF2B5EF4-FFF2-40B4-BE49-F238E27FC236}">
                <a16:creationId xmlns:a16="http://schemas.microsoft.com/office/drawing/2014/main" id="{F5B06523-39CC-E64E-B058-016AF29B4BF6}"/>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Sous-titre 2">
            <a:extLst>
              <a:ext uri="{FF2B5EF4-FFF2-40B4-BE49-F238E27FC236}">
                <a16:creationId xmlns:a16="http://schemas.microsoft.com/office/drawing/2014/main" id="{1E28A635-F6DC-EC44-8B18-CD818FC342B7}"/>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7534965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v6">
    <p:spTree>
      <p:nvGrpSpPr>
        <p:cNvPr id="1" name=""/>
        <p:cNvGrpSpPr/>
        <p:nvPr/>
      </p:nvGrpSpPr>
      <p:grpSpPr>
        <a:xfrm>
          <a:off x="0" y="0"/>
          <a:ext cx="0" cy="0"/>
          <a:chOff x="0" y="0"/>
          <a:chExt cx="0" cy="0"/>
        </a:xfrm>
      </p:grpSpPr>
      <p:sp>
        <p:nvSpPr>
          <p:cNvPr id="6" name="Picture Placeholder 29">
            <a:extLst>
              <a:ext uri="{FF2B5EF4-FFF2-40B4-BE49-F238E27FC236}">
                <a16:creationId xmlns:a16="http://schemas.microsoft.com/office/drawing/2014/main" id="{50C99185-297F-F544-BDE0-F5297E2BBD41}"/>
              </a:ext>
            </a:extLst>
          </p:cNvPr>
          <p:cNvSpPr>
            <a:spLocks noGrp="1"/>
          </p:cNvSpPr>
          <p:nvPr>
            <p:ph type="pic" sz="quarter" idx="12" hasCustomPrompt="1"/>
          </p:nvPr>
        </p:nvSpPr>
        <p:spPr>
          <a:xfrm>
            <a:off x="10950" y="2743199"/>
            <a:ext cx="6085049" cy="41148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2" name="Title 1"/>
          <p:cNvSpPr>
            <a:spLocks noGrp="1"/>
          </p:cNvSpPr>
          <p:nvPr>
            <p:ph type="title" hasCustomPrompt="1"/>
          </p:nvPr>
        </p:nvSpPr>
        <p:spPr>
          <a:xfrm>
            <a:off x="1774824" y="1233487"/>
            <a:ext cx="5868989" cy="863601"/>
          </a:xfr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5" name="Sous-titre 2">
            <a:extLst>
              <a:ext uri="{FF2B5EF4-FFF2-40B4-BE49-F238E27FC236}">
                <a16:creationId xmlns:a16="http://schemas.microsoft.com/office/drawing/2014/main" id="{B3C3DBBA-8555-CC41-A914-1CFA6CC36DBE}"/>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32445123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 Title: Red left panel + 1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23E832-B60E-4744-ACE0-E8D302693B1F}"/>
              </a:ext>
            </a:extLst>
          </p:cNvPr>
          <p:cNvSpPr/>
          <p:nvPr userDrawn="1"/>
        </p:nvSpPr>
        <p:spPr>
          <a:xfrm>
            <a:off x="0" y="0"/>
            <a:ext cx="3179763" cy="6858000"/>
          </a:xfrm>
          <a:prstGeom prst="rect">
            <a:avLst/>
          </a:prstGeom>
          <a:solidFill>
            <a:srgbClr val="FF4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4337"/>
              </a:solidFill>
              <a:latin typeface="Montserrat" panose="02000505000000020004" pitchFamily="2" charset="77"/>
            </a:endParaRPr>
          </a:p>
        </p:txBody>
      </p:sp>
      <p:sp>
        <p:nvSpPr>
          <p:cNvPr id="10" name="Titre 3"/>
          <p:cNvSpPr>
            <a:spLocks noGrp="1"/>
          </p:cNvSpPr>
          <p:nvPr>
            <p:ph type="title" hasCustomPrompt="1"/>
          </p:nvPr>
        </p:nvSpPr>
        <p:spPr>
          <a:xfrm>
            <a:off x="227013" y="815975"/>
            <a:ext cx="2681787" cy="3109413"/>
          </a:xfrm>
          <a:prstGeom prst="rect">
            <a:avLst/>
          </a:prstGeom>
        </p:spPr>
        <p:txBody>
          <a:bodyPr anchor="b"/>
          <a:lstStyle>
            <a:lvl1pPr>
              <a:defRPr b="1">
                <a:solidFill>
                  <a:schemeClr val="bg1"/>
                </a:solidFill>
                <a:latin typeface="Montserrat" panose="02000505000000020004" pitchFamily="2" charset="77"/>
              </a:defRPr>
            </a:lvl1pPr>
          </a:lstStyle>
          <a:p>
            <a:r>
              <a:rPr lang="en-CA" dirty="0"/>
              <a:t>Insert</a:t>
            </a:r>
            <a:br>
              <a:rPr lang="en-CA" dirty="0"/>
            </a:br>
            <a:r>
              <a:rPr lang="en-CA" dirty="0"/>
              <a:t>presentation</a:t>
            </a:r>
            <a:br>
              <a:rPr lang="en-CA" dirty="0"/>
            </a:br>
            <a:r>
              <a:rPr lang="en-CA" dirty="0"/>
              <a:t>title here </a:t>
            </a:r>
          </a:p>
        </p:txBody>
      </p:sp>
      <p:sp>
        <p:nvSpPr>
          <p:cNvPr id="8" name="Espace réservé de la date 3">
            <a:extLst>
              <a:ext uri="{FF2B5EF4-FFF2-40B4-BE49-F238E27FC236}">
                <a16:creationId xmlns:a16="http://schemas.microsoft.com/office/drawing/2014/main" id="{CCCF2BBE-F9FE-3642-B634-BDC90F35B8AD}"/>
              </a:ext>
            </a:extLst>
          </p:cNvPr>
          <p:cNvSpPr>
            <a:spLocks noGrp="1"/>
          </p:cNvSpPr>
          <p:nvPr>
            <p:ph type="dt" sz="half" idx="10"/>
          </p:nvPr>
        </p:nvSpPr>
        <p:spPr>
          <a:xfrm>
            <a:off x="227013" y="225425"/>
            <a:ext cx="2743200" cy="365125"/>
          </a:xfrm>
          <a:prstGeom prst="rect">
            <a:avLst/>
          </a:prstGeom>
        </p:spPr>
        <p:txBody>
          <a:bodyPr/>
          <a:lstStyle>
            <a:lvl1pPr>
              <a:defRPr sz="1000">
                <a:solidFill>
                  <a:schemeClr val="bg1"/>
                </a:solidFill>
                <a:latin typeface="Montserrat" panose="02000505000000020004" pitchFamily="2" charset="77"/>
                <a:ea typeface="Montserrat" panose="02000505000000020004" pitchFamily="2" charset="77"/>
                <a:cs typeface="Montserrat" panose="02000505000000020004" pitchFamily="2" charset="77"/>
              </a:defRPr>
            </a:lvl1pPr>
          </a:lstStyle>
          <a:p>
            <a:fld id="{20476CAD-7DF2-8F4C-88BB-5308CA72850F}" type="datetime3">
              <a:rPr lang="fr-CA" smtClean="0"/>
              <a:pPr/>
              <a:t>25/09/05</a:t>
            </a:fld>
            <a:endParaRPr lang="en-CA" dirty="0"/>
          </a:p>
        </p:txBody>
      </p:sp>
      <p:sp>
        <p:nvSpPr>
          <p:cNvPr id="14" name="Sous-titre 2">
            <a:extLst>
              <a:ext uri="{FF2B5EF4-FFF2-40B4-BE49-F238E27FC236}">
                <a16:creationId xmlns:a16="http://schemas.microsoft.com/office/drawing/2014/main" id="{479D6392-B039-D244-B280-C2F3F6298C01}"/>
              </a:ext>
            </a:extLst>
          </p:cNvPr>
          <p:cNvSpPr>
            <a:spLocks noGrp="1"/>
          </p:cNvSpPr>
          <p:nvPr>
            <p:ph type="subTitle" idx="1" hasCustomPrompt="1"/>
          </p:nvPr>
        </p:nvSpPr>
        <p:spPr>
          <a:xfrm>
            <a:off x="227013" y="4127862"/>
            <a:ext cx="2681787" cy="1821332"/>
          </a:xfrm>
          <a:prstGeom prst="rect">
            <a:avLst/>
          </a:prstGeom>
        </p:spPr>
        <p:txBody>
          <a:bodyPr anchor="t">
            <a:normAutofit/>
          </a:bodyPr>
          <a:lstStyle>
            <a:lvl1pPr marL="0" indent="0" algn="l">
              <a:buNone/>
              <a:defRPr sz="1600" b="0" i="1">
                <a:solidFill>
                  <a:schemeClr val="bg1"/>
                </a:solidFill>
                <a:latin typeface="Montserrat" panose="02000505000000020004" pitchFamily="2" charset="77"/>
                <a:ea typeface="Montserrat" panose="02000505000000020004" pitchFamily="2" charset="77"/>
                <a:cs typeface="Montserrat" panose="0200050500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13" name="Espace réservé pour une image  5">
            <a:extLst>
              <a:ext uri="{FF2B5EF4-FFF2-40B4-BE49-F238E27FC236}">
                <a16:creationId xmlns:a16="http://schemas.microsoft.com/office/drawing/2014/main" id="{939A5394-AC2C-DA4D-BF6D-9EB50FDB6B5B}"/>
              </a:ext>
            </a:extLst>
          </p:cNvPr>
          <p:cNvSpPr>
            <a:spLocks noGrp="1"/>
          </p:cNvSpPr>
          <p:nvPr>
            <p:ph type="pic" sz="quarter" idx="13" hasCustomPrompt="1"/>
          </p:nvPr>
        </p:nvSpPr>
        <p:spPr>
          <a:xfrm>
            <a:off x="3179763" y="0"/>
            <a:ext cx="9012237" cy="6858000"/>
          </a:xfrm>
          <a:prstGeom prst="rect">
            <a:avLst/>
          </a:prstGeo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latin typeface="Montserrat" panose="02000505000000020004" pitchFamily="2" charset="77"/>
              </a:defRPr>
            </a:lvl1pPr>
          </a:lstStyle>
          <a:p>
            <a:pPr marL="0" lvl="0" indent="0">
              <a:buNone/>
            </a:pPr>
            <a:r>
              <a:rPr lang="en-CA" dirty="0"/>
              <a:t>Insert hero image here</a:t>
            </a:r>
          </a:p>
        </p:txBody>
      </p:sp>
      <p:pic>
        <p:nvPicPr>
          <p:cNvPr id="9" name="Image 8">
            <a:extLst>
              <a:ext uri="{FF2B5EF4-FFF2-40B4-BE49-F238E27FC236}">
                <a16:creationId xmlns:a16="http://schemas.microsoft.com/office/drawing/2014/main" id="{C52C8CA8-0363-E04D-8BD6-2697749196C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42719"/>
          <a:stretch/>
        </p:blipFill>
        <p:spPr>
          <a:xfrm>
            <a:off x="9159575" y="0"/>
            <a:ext cx="3032425" cy="5949194"/>
          </a:xfrm>
          <a:prstGeom prst="rect">
            <a:avLst/>
          </a:prstGeom>
        </p:spPr>
      </p:pic>
      <p:pic>
        <p:nvPicPr>
          <p:cNvPr id="11" name="Image 10">
            <a:extLst>
              <a:ext uri="{FF2B5EF4-FFF2-40B4-BE49-F238E27FC236}">
                <a16:creationId xmlns:a16="http://schemas.microsoft.com/office/drawing/2014/main" id="{E409750E-23BF-164C-9668-FF141713BB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3756" y="6190438"/>
            <a:ext cx="896400" cy="426317"/>
          </a:xfrm>
          <a:prstGeom prst="rect">
            <a:avLst/>
          </a:prstGeom>
        </p:spPr>
      </p:pic>
    </p:spTree>
    <p:extLst>
      <p:ext uri="{BB962C8B-B14F-4D97-AF65-F5344CB8AC3E}">
        <p14:creationId xmlns:p14="http://schemas.microsoft.com/office/powerpoint/2010/main" val="249333618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Title + 1 Small Image">
    <p:bg>
      <p:bgPr>
        <a:solidFill>
          <a:schemeClr val="accent4"/>
        </a:solidFill>
        <a:effectLst/>
      </p:bgPr>
    </p:bg>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6096000" y="0"/>
            <a:ext cx="6096000" cy="475192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640934"/>
            <a:ext cx="4077336" cy="4110987"/>
          </a:xfrm>
        </p:spPr>
        <p:txBody>
          <a:bodyPr anchor="b">
            <a:normAutofit/>
          </a:bodyPr>
          <a:lstStyle>
            <a:lvl1pPr>
              <a:defRPr sz="4400" b="1" i="0">
                <a:solidFill>
                  <a:schemeClr val="tx1"/>
                </a:solidFill>
                <a:latin typeface="Montserrat" panose="00000500000000000000" pitchFamily="2" charset="0"/>
              </a:defRPr>
            </a:lvl1pPr>
          </a:lstStyle>
          <a:p>
            <a:r>
              <a:rPr lang="en-CA" noProof="0"/>
              <a:t>Insert presentation title here</a:t>
            </a:r>
          </a:p>
        </p:txBody>
      </p:sp>
      <p:sp>
        <p:nvSpPr>
          <p:cNvPr id="12" name="Sous-titre 2">
            <a:extLst>
              <a:ext uri="{FF2B5EF4-FFF2-40B4-BE49-F238E27FC236}">
                <a16:creationId xmlns:a16="http://schemas.microsoft.com/office/drawing/2014/main" id="{B7FC0CEC-DE31-1840-9E32-562D52782B4D}"/>
              </a:ext>
            </a:extLst>
          </p:cNvPr>
          <p:cNvSpPr>
            <a:spLocks noGrp="1"/>
          </p:cNvSpPr>
          <p:nvPr>
            <p:ph type="subTitle" idx="1" hasCustomPrompt="1"/>
          </p:nvPr>
        </p:nvSpPr>
        <p:spPr>
          <a:xfrm>
            <a:off x="1774824" y="5094514"/>
            <a:ext cx="4077337" cy="993049"/>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pic>
        <p:nvPicPr>
          <p:cNvPr id="8" name="Graphique 7">
            <a:extLst>
              <a:ext uri="{FF2B5EF4-FFF2-40B4-BE49-F238E27FC236}">
                <a16:creationId xmlns:a16="http://schemas.microsoft.com/office/drawing/2014/main" id="{FBA1E084-BF4D-C944-A737-062AE915512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9" name="Espace réservé de la date 20">
            <a:extLst>
              <a:ext uri="{FF2B5EF4-FFF2-40B4-BE49-F238E27FC236}">
                <a16:creationId xmlns:a16="http://schemas.microsoft.com/office/drawing/2014/main" id="{868937C7-5B09-F64A-86DC-76F11BCBAE3D}"/>
              </a:ext>
            </a:extLst>
          </p:cNvPr>
          <p:cNvSpPr>
            <a:spLocks noGrp="1"/>
          </p:cNvSpPr>
          <p:nvPr>
            <p:ph type="dt" sz="half" idx="2"/>
          </p:nvPr>
        </p:nvSpPr>
        <p:spPr>
          <a:xfrm>
            <a:off x="1774825" y="6087563"/>
            <a:ext cx="4051209" cy="329112"/>
          </a:xfrm>
          <a:prstGeom prst="rect">
            <a:avLst/>
          </a:prstGeom>
        </p:spPr>
        <p:txBody>
          <a:bodyPr vert="horz" lIns="91440" tIns="45720" rIns="91440" bIns="45720" rtlCol="0" anchor="ctr"/>
          <a:lstStyle>
            <a:lvl1pPr algn="l">
              <a:defRPr sz="1200">
                <a:solidFill>
                  <a:schemeClr val="tx1"/>
                </a:solidFill>
                <a:latin typeface="Montserrat" panose="00000500000000000000" pitchFamily="2" charset="0"/>
              </a:defRPr>
            </a:lvl1pPr>
          </a:lstStyle>
          <a:p>
            <a:r>
              <a:rPr lang="en-CA" dirty="0"/>
              <a:t>YYYY/MM/DD</a:t>
            </a:r>
          </a:p>
        </p:txBody>
      </p:sp>
      <p:sp>
        <p:nvSpPr>
          <p:cNvPr id="11" name="Rectangle 10">
            <a:extLst>
              <a:ext uri="{FF2B5EF4-FFF2-40B4-BE49-F238E27FC236}">
                <a16:creationId xmlns:a16="http://schemas.microsoft.com/office/drawing/2014/main" id="{C4B1A0C5-74D2-0F45-BAEC-D0BA01C068EC}"/>
              </a:ext>
            </a:extLst>
          </p:cNvPr>
          <p:cNvSpPr/>
          <p:nvPr userDrawn="1"/>
        </p:nvSpPr>
        <p:spPr>
          <a:xfrm>
            <a:off x="373380" y="0"/>
            <a:ext cx="922020" cy="6725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solidFill>
                <a:schemeClr val="bg2"/>
              </a:solidFill>
              <a:latin typeface="Montserrat" panose="00000500000000000000" pitchFamily="2" charset="0"/>
            </a:endParaRPr>
          </a:p>
        </p:txBody>
      </p:sp>
      <p:pic>
        <p:nvPicPr>
          <p:cNvPr id="10" name="Graphique 9">
            <a:extLst>
              <a:ext uri="{FF2B5EF4-FFF2-40B4-BE49-F238E27FC236}">
                <a16:creationId xmlns:a16="http://schemas.microsoft.com/office/drawing/2014/main" id="{597B9AFA-EAB4-7C46-BAC0-46EEB1E4438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3633795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Title + 1 Large Image">
    <p:bg>
      <p:bgPr>
        <a:solidFill>
          <a:schemeClr val="accent4"/>
        </a:solidFill>
        <a:effectLst/>
      </p:bgPr>
    </p:bg>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1524000" y="2"/>
            <a:ext cx="10667301" cy="475192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765175"/>
            <a:ext cx="4321173" cy="3632654"/>
          </a:xfrm>
        </p:spPr>
        <p:txBody>
          <a:bodyPr>
            <a:normAutofit/>
          </a:bodyPr>
          <a:lstStyle>
            <a:lvl1pPr>
              <a:defRPr sz="4400" b="1" i="0">
                <a:solidFill>
                  <a:schemeClr val="bg1"/>
                </a:solidFill>
                <a:latin typeface="Montserrat" panose="00000500000000000000" pitchFamily="2" charset="0"/>
              </a:defRPr>
            </a:lvl1pPr>
          </a:lstStyle>
          <a:p>
            <a:r>
              <a:rPr lang="en-CA" noProof="0"/>
              <a:t>Insert presentation title here</a:t>
            </a:r>
          </a:p>
        </p:txBody>
      </p:sp>
      <p:sp>
        <p:nvSpPr>
          <p:cNvPr id="8" name="Sous-titre 2">
            <a:extLst>
              <a:ext uri="{FF2B5EF4-FFF2-40B4-BE49-F238E27FC236}">
                <a16:creationId xmlns:a16="http://schemas.microsoft.com/office/drawing/2014/main" id="{A0359139-633F-4442-B5A5-290AD4DFB397}"/>
              </a:ext>
            </a:extLst>
          </p:cNvPr>
          <p:cNvSpPr>
            <a:spLocks noGrp="1"/>
          </p:cNvSpPr>
          <p:nvPr>
            <p:ph type="subTitle" idx="1" hasCustomPrompt="1"/>
          </p:nvPr>
        </p:nvSpPr>
        <p:spPr>
          <a:xfrm>
            <a:off x="1774824" y="5154708"/>
            <a:ext cx="4321175" cy="938117"/>
          </a:xfrm>
          <a:prstGeom prst="rect">
            <a:avLst/>
          </a:prstGeom>
        </p:spPr>
        <p:txBody>
          <a:bodyPr lIns="90000" anchor="t"/>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bg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10" name="Rectangle 9">
            <a:extLst>
              <a:ext uri="{FF2B5EF4-FFF2-40B4-BE49-F238E27FC236}">
                <a16:creationId xmlns:a16="http://schemas.microsoft.com/office/drawing/2014/main" id="{A1EF7FC2-140F-5C4E-B3D2-BC3C938B3154}"/>
              </a:ext>
            </a:extLst>
          </p:cNvPr>
          <p:cNvSpPr/>
          <p:nvPr userDrawn="1"/>
        </p:nvSpPr>
        <p:spPr>
          <a:xfrm>
            <a:off x="373380" y="198304"/>
            <a:ext cx="922020" cy="6527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solidFill>
                <a:schemeClr val="bg2"/>
              </a:solidFill>
              <a:latin typeface="Montserrat" panose="00000500000000000000" pitchFamily="2" charset="0"/>
            </a:endParaRPr>
          </a:p>
        </p:txBody>
      </p:sp>
      <p:pic>
        <p:nvPicPr>
          <p:cNvPr id="11" name="Graphique 10">
            <a:extLst>
              <a:ext uri="{FF2B5EF4-FFF2-40B4-BE49-F238E27FC236}">
                <a16:creationId xmlns:a16="http://schemas.microsoft.com/office/drawing/2014/main" id="{4D2473E2-BB66-8D4A-B76F-7CCFA18EF97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13" name="Espace réservé de la date 20">
            <a:extLst>
              <a:ext uri="{FF2B5EF4-FFF2-40B4-BE49-F238E27FC236}">
                <a16:creationId xmlns:a16="http://schemas.microsoft.com/office/drawing/2014/main" id="{43A93F6F-F549-134E-9FFE-C375447587B2}"/>
              </a:ext>
            </a:extLst>
          </p:cNvPr>
          <p:cNvSpPr>
            <a:spLocks noGrp="1"/>
          </p:cNvSpPr>
          <p:nvPr>
            <p:ph type="dt" sz="half" idx="2"/>
          </p:nvPr>
        </p:nvSpPr>
        <p:spPr>
          <a:xfrm>
            <a:off x="1774823" y="6107593"/>
            <a:ext cx="4321175" cy="309082"/>
          </a:xfrm>
          <a:prstGeom prst="rect">
            <a:avLst/>
          </a:prstGeom>
        </p:spPr>
        <p:txBody>
          <a:bodyPr vert="horz" lIns="91440" tIns="45720" rIns="91440" bIns="45720" rtlCol="0" anchor="ctr"/>
          <a:lstStyle>
            <a:lvl1pPr algn="l">
              <a:defRPr sz="1200">
                <a:solidFill>
                  <a:schemeClr val="bg1"/>
                </a:solidFill>
                <a:latin typeface="Montserrat" panose="00000500000000000000" pitchFamily="2" charset="0"/>
              </a:defRPr>
            </a:lvl1pPr>
          </a:lstStyle>
          <a:p>
            <a:r>
              <a:rPr lang="en-CA" dirty="0"/>
              <a:t>YYYY/MM/DD</a:t>
            </a:r>
          </a:p>
        </p:txBody>
      </p:sp>
      <p:pic>
        <p:nvPicPr>
          <p:cNvPr id="9" name="Graphique 8">
            <a:extLst>
              <a:ext uri="{FF2B5EF4-FFF2-40B4-BE49-F238E27FC236}">
                <a16:creationId xmlns:a16="http://schemas.microsoft.com/office/drawing/2014/main" id="{07B73305-F654-2443-ABA1-4ACEDC68AC4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40857663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Title + Large Image">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3F3A4-514C-304A-A4DE-02F1748D45AB}"/>
              </a:ext>
            </a:extLst>
          </p:cNvPr>
          <p:cNvSpPr/>
          <p:nvPr userDrawn="1"/>
        </p:nvSpPr>
        <p:spPr>
          <a:xfrm>
            <a:off x="373380" y="765174"/>
            <a:ext cx="922020" cy="61056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anose="00000500000000000000" pitchFamily="2" charset="0"/>
            </a:endParaRPr>
          </a:p>
        </p:txBody>
      </p:sp>
      <p:sp>
        <p:nvSpPr>
          <p:cNvPr id="4" name="Picture Placeholder 12"/>
          <p:cNvSpPr>
            <a:spLocks noGrp="1"/>
          </p:cNvSpPr>
          <p:nvPr>
            <p:ph type="pic" sz="quarter" idx="13" hasCustomPrompt="1"/>
          </p:nvPr>
        </p:nvSpPr>
        <p:spPr>
          <a:xfrm>
            <a:off x="1773" y="0"/>
            <a:ext cx="12190227" cy="68580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a:solidFill>
                  <a:schemeClr val="bg1"/>
                </a:solidFill>
                <a:latin typeface="Montserrat" panose="00000500000000000000" pitchFamily="2" charset="0"/>
              </a:defRPr>
            </a:lvl1pPr>
          </a:lstStyle>
          <a:p>
            <a:pPr lvl="0"/>
            <a:r>
              <a:rPr lang="en-CA" noProof="0" dirty="0"/>
              <a:t>Insert hero image here</a:t>
            </a:r>
          </a:p>
        </p:txBody>
      </p:sp>
      <p:sp>
        <p:nvSpPr>
          <p:cNvPr id="8" name="Title 5">
            <a:extLst>
              <a:ext uri="{FF2B5EF4-FFF2-40B4-BE49-F238E27FC236}">
                <a16:creationId xmlns:a16="http://schemas.microsoft.com/office/drawing/2014/main" id="{AD6B63E4-8A79-F64D-86FE-7775FE4326FA}"/>
              </a:ext>
            </a:extLst>
          </p:cNvPr>
          <p:cNvSpPr>
            <a:spLocks noGrp="1"/>
          </p:cNvSpPr>
          <p:nvPr>
            <p:ph type="title" hasCustomPrompt="1"/>
          </p:nvPr>
        </p:nvSpPr>
        <p:spPr>
          <a:xfrm>
            <a:off x="1774825" y="2806043"/>
            <a:ext cx="7381875" cy="3286782"/>
          </a:xfrm>
          <a:prstGeom prst="rect">
            <a:avLst/>
          </a:prstGeom>
        </p:spPr>
        <p:txBody>
          <a:bodyPr anchor="t">
            <a:normAutofit/>
          </a:bodyPr>
          <a:lstStyle>
            <a:lvl1pPr>
              <a:defRPr sz="6600" b="0" i="0">
                <a:solidFill>
                  <a:schemeClr val="tx1"/>
                </a:solidFill>
                <a:latin typeface="Montserrat" panose="00000500000000000000" pitchFamily="2" charset="0"/>
              </a:defRPr>
            </a:lvl1pPr>
          </a:lstStyle>
          <a:p>
            <a:r>
              <a:rPr lang="en-CA" noProof="0"/>
              <a:t>Insert section title here</a:t>
            </a:r>
          </a:p>
        </p:txBody>
      </p:sp>
      <p:sp>
        <p:nvSpPr>
          <p:cNvPr id="7" name="Sous-titre 2">
            <a:extLst>
              <a:ext uri="{FF2B5EF4-FFF2-40B4-BE49-F238E27FC236}">
                <a16:creationId xmlns:a16="http://schemas.microsoft.com/office/drawing/2014/main" id="{7FB4D65A-6740-5845-9334-C5E2F590223C}"/>
              </a:ext>
            </a:extLst>
          </p:cNvPr>
          <p:cNvSpPr>
            <a:spLocks noGrp="1"/>
          </p:cNvSpPr>
          <p:nvPr>
            <p:ph type="subTitle" idx="1" hasCustomPrompt="1"/>
          </p:nvPr>
        </p:nvSpPr>
        <p:spPr>
          <a:xfrm>
            <a:off x="1774825" y="1550126"/>
            <a:ext cx="7381875" cy="1026951"/>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Tree>
    <p:extLst>
      <p:ext uri="{BB962C8B-B14F-4D97-AF65-F5344CB8AC3E}">
        <p14:creationId xmlns:p14="http://schemas.microsoft.com/office/powerpoint/2010/main" val="31961990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Large Title + Small Imag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4" y="2086473"/>
            <a:ext cx="5868989" cy="4006352"/>
          </a:xfrm>
          <a:prstGeom prst="rect">
            <a:avLst/>
          </a:prstGeom>
        </p:spPr>
        <p:txBody>
          <a:bodyPr anchor="t">
            <a:normAutofit/>
          </a:bodyPr>
          <a:lstStyle>
            <a:lvl1pPr>
              <a:defRPr sz="6600" b="0" i="0">
                <a:solidFill>
                  <a:schemeClr val="tx1"/>
                </a:solidFill>
                <a:latin typeface="Montserrat" panose="00000500000000000000" pitchFamily="2" charset="0"/>
              </a:defRPr>
            </a:lvl1pPr>
          </a:lstStyle>
          <a:p>
            <a:r>
              <a:rPr lang="en-CA" noProof="0"/>
              <a:t>Insert section title here</a:t>
            </a:r>
          </a:p>
        </p:txBody>
      </p:sp>
      <p:sp>
        <p:nvSpPr>
          <p:cNvPr id="8" name="Picture Placeholder 29">
            <a:extLst>
              <a:ext uri="{FF2B5EF4-FFF2-40B4-BE49-F238E27FC236}">
                <a16:creationId xmlns:a16="http://schemas.microsoft.com/office/drawing/2014/main" id="{EA6F79D0-F7A8-BC46-8332-91EE99E8A7C2}"/>
              </a:ext>
            </a:extLst>
          </p:cNvPr>
          <p:cNvSpPr>
            <a:spLocks noGrp="1"/>
          </p:cNvSpPr>
          <p:nvPr>
            <p:ph type="pic" sz="quarter" idx="13" hasCustomPrompt="1"/>
          </p:nvPr>
        </p:nvSpPr>
        <p:spPr>
          <a:xfrm>
            <a:off x="9144002" y="1"/>
            <a:ext cx="3047998"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anose="00000500000000000000" pitchFamily="2" charset="0"/>
              </a:defRPr>
            </a:lvl1pPr>
          </a:lstStyle>
          <a:p>
            <a:pPr lvl="0"/>
            <a:r>
              <a:rPr lang="en-CA" noProof="0" dirty="0"/>
              <a:t>Insert hero image here</a:t>
            </a:r>
          </a:p>
        </p:txBody>
      </p:sp>
      <p:sp>
        <p:nvSpPr>
          <p:cNvPr id="9" name="Sous-titre 2">
            <a:extLst>
              <a:ext uri="{FF2B5EF4-FFF2-40B4-BE49-F238E27FC236}">
                <a16:creationId xmlns:a16="http://schemas.microsoft.com/office/drawing/2014/main" id="{4D9E1268-4C0A-204F-A6BC-D383851F796D}"/>
              </a:ext>
            </a:extLst>
          </p:cNvPr>
          <p:cNvSpPr>
            <a:spLocks noGrp="1"/>
          </p:cNvSpPr>
          <p:nvPr>
            <p:ph type="subTitle" idx="1" hasCustomPrompt="1"/>
          </p:nvPr>
        </p:nvSpPr>
        <p:spPr>
          <a:xfrm>
            <a:off x="1774825" y="756466"/>
            <a:ext cx="5868988" cy="1129710"/>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6" name="Rectangle 5">
            <a:extLst>
              <a:ext uri="{FF2B5EF4-FFF2-40B4-BE49-F238E27FC236}">
                <a16:creationId xmlns:a16="http://schemas.microsoft.com/office/drawing/2014/main" id="{55EFE905-BC4A-A14B-BBA3-5F706FFFBE4D}"/>
              </a:ext>
            </a:extLst>
          </p:cNvPr>
          <p:cNvSpPr/>
          <p:nvPr userDrawn="1"/>
        </p:nvSpPr>
        <p:spPr>
          <a:xfrm>
            <a:off x="0" y="0"/>
            <a:ext cx="12954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anose="00000500000000000000" pitchFamily="2" charset="0"/>
            </a:endParaRPr>
          </a:p>
        </p:txBody>
      </p:sp>
      <p:sp>
        <p:nvSpPr>
          <p:cNvPr id="3" name="ZoneTexte 2">
            <a:extLst>
              <a:ext uri="{FF2B5EF4-FFF2-40B4-BE49-F238E27FC236}">
                <a16:creationId xmlns:a16="http://schemas.microsoft.com/office/drawing/2014/main" id="{205F6097-2490-1746-BC5C-C0A90697343D}"/>
              </a:ext>
            </a:extLst>
          </p:cNvPr>
          <p:cNvSpPr txBox="1"/>
          <p:nvPr userDrawn="1"/>
        </p:nvSpPr>
        <p:spPr>
          <a:xfrm>
            <a:off x="3789802" y="1542361"/>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noProof="0"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34393879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rge Title">
    <p:bg>
      <p:bgPr>
        <a:solidFill>
          <a:schemeClr val="accent4"/>
        </a:solidFill>
        <a:effectLst/>
      </p:bgPr>
    </p:bg>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3AA58CDD-DBA1-1F4E-AF8C-D5D531D32670}"/>
              </a:ext>
            </a:extLst>
          </p:cNvPr>
          <p:cNvCxnSpPr>
            <a:cxnSpLocks/>
          </p:cNvCxnSpPr>
          <p:nvPr userDrawn="1"/>
        </p:nvCxnSpPr>
        <p:spPr>
          <a:xfrm>
            <a:off x="7639860" y="-8709"/>
            <a:ext cx="0" cy="6879515"/>
          </a:xfrm>
          <a:prstGeom prst="line">
            <a:avLst/>
          </a:prstGeom>
          <a:ln w="9525">
            <a:solidFill>
              <a:schemeClr val="bg2"/>
            </a:solidFill>
          </a:ln>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AA566A97-3CD9-5D4B-A6D7-A4E3B98CA949}"/>
              </a:ext>
            </a:extLst>
          </p:cNvPr>
          <p:cNvSpPr>
            <a:spLocks noGrp="1"/>
          </p:cNvSpPr>
          <p:nvPr>
            <p:ph type="title" hasCustomPrompt="1"/>
          </p:nvPr>
        </p:nvSpPr>
        <p:spPr>
          <a:xfrm>
            <a:off x="1774825" y="2072640"/>
            <a:ext cx="5640394" cy="4020185"/>
          </a:xfrm>
          <a:prstGeom prst="rect">
            <a:avLst/>
          </a:prstGeom>
        </p:spPr>
        <p:txBody>
          <a:bodyPr anchor="t">
            <a:normAutofit/>
          </a:bodyPr>
          <a:lstStyle>
            <a:lvl1pPr>
              <a:defRPr sz="6600" b="0" i="0">
                <a:solidFill>
                  <a:schemeClr val="tx1"/>
                </a:solidFill>
                <a:latin typeface="Montserrat" panose="00000500000000000000" pitchFamily="2" charset="0"/>
              </a:defRPr>
            </a:lvl1pPr>
          </a:lstStyle>
          <a:p>
            <a:r>
              <a:rPr lang="en-CA" noProof="0"/>
              <a:t>Insert section title here</a:t>
            </a:r>
          </a:p>
        </p:txBody>
      </p:sp>
      <p:sp>
        <p:nvSpPr>
          <p:cNvPr id="9" name="Sous-titre 2">
            <a:extLst>
              <a:ext uri="{FF2B5EF4-FFF2-40B4-BE49-F238E27FC236}">
                <a16:creationId xmlns:a16="http://schemas.microsoft.com/office/drawing/2014/main" id="{4AAE2750-E163-6541-97D2-3C01DF1BAB66}"/>
              </a:ext>
            </a:extLst>
          </p:cNvPr>
          <p:cNvSpPr>
            <a:spLocks noGrp="1"/>
          </p:cNvSpPr>
          <p:nvPr>
            <p:ph type="subTitle" idx="1" hasCustomPrompt="1"/>
          </p:nvPr>
        </p:nvSpPr>
        <p:spPr>
          <a:xfrm>
            <a:off x="1774823" y="765173"/>
            <a:ext cx="5640394" cy="1133295"/>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10" name="Rectangle 9">
            <a:extLst>
              <a:ext uri="{FF2B5EF4-FFF2-40B4-BE49-F238E27FC236}">
                <a16:creationId xmlns:a16="http://schemas.microsoft.com/office/drawing/2014/main" id="{E59B34DC-7E7B-EC42-AF37-79054A01A4F1}"/>
              </a:ext>
            </a:extLst>
          </p:cNvPr>
          <p:cNvSpPr/>
          <p:nvPr userDrawn="1"/>
        </p:nvSpPr>
        <p:spPr>
          <a:xfrm>
            <a:off x="389496" y="67815"/>
            <a:ext cx="922020" cy="67826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anose="00000500000000000000" pitchFamily="2" charset="0"/>
            </a:endParaRPr>
          </a:p>
        </p:txBody>
      </p:sp>
      <p:pic>
        <p:nvPicPr>
          <p:cNvPr id="11" name="Graphique 10">
            <a:extLst>
              <a:ext uri="{FF2B5EF4-FFF2-40B4-BE49-F238E27FC236}">
                <a16:creationId xmlns:a16="http://schemas.microsoft.com/office/drawing/2014/main" id="{1B7063EF-9FEB-514A-978F-92FAD64E179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2" name="ZoneTexte 1">
            <a:extLst>
              <a:ext uri="{FF2B5EF4-FFF2-40B4-BE49-F238E27FC236}">
                <a16:creationId xmlns:a16="http://schemas.microsoft.com/office/drawing/2014/main" id="{80BDFB45-C1A3-C44B-8AFB-E9C8DAB9642E}"/>
              </a:ext>
            </a:extLst>
          </p:cNvPr>
          <p:cNvSpPr txBox="1"/>
          <p:nvPr userDrawn="1"/>
        </p:nvSpPr>
        <p:spPr>
          <a:xfrm>
            <a:off x="731520" y="375920"/>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noProof="0"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1386834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clusion: Title + Small Image">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9E445F-746C-8841-B636-7A15F976B9AB}"/>
              </a:ext>
            </a:extLst>
          </p:cNvPr>
          <p:cNvSpPr/>
          <p:nvPr userDrawn="1"/>
        </p:nvSpPr>
        <p:spPr>
          <a:xfrm>
            <a:off x="351156" y="91440"/>
            <a:ext cx="922020" cy="6675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anose="00000500000000000000" pitchFamily="2" charset="0"/>
            </a:endParaRPr>
          </a:p>
        </p:txBody>
      </p:sp>
      <p:sp>
        <p:nvSpPr>
          <p:cNvPr id="2" name="Title 1"/>
          <p:cNvSpPr>
            <a:spLocks noGrp="1"/>
          </p:cNvSpPr>
          <p:nvPr>
            <p:ph type="title" hasCustomPrompt="1"/>
          </p:nvPr>
        </p:nvSpPr>
        <p:spPr>
          <a:xfrm>
            <a:off x="1774825" y="2386149"/>
            <a:ext cx="6938220" cy="3204754"/>
          </a:xfrm>
          <a:prstGeom prst="rect">
            <a:avLst/>
          </a:prstGeom>
        </p:spPr>
        <p:txBody>
          <a:bodyPr anchor="ctr"/>
          <a:lstStyle>
            <a:lvl1pPr>
              <a:defRPr sz="6600" b="0" i="0">
                <a:solidFill>
                  <a:schemeClr val="tx1"/>
                </a:solidFill>
                <a:latin typeface="Montserrat" panose="00000500000000000000" pitchFamily="2" charset="0"/>
              </a:defRPr>
            </a:lvl1pPr>
          </a:lstStyle>
          <a:p>
            <a:r>
              <a:rPr lang="en-CA" noProof="0"/>
              <a:t>Insert slide title here</a:t>
            </a:r>
          </a:p>
        </p:txBody>
      </p:sp>
      <p:sp>
        <p:nvSpPr>
          <p:cNvPr id="17" name="Sous-titre 2">
            <a:extLst>
              <a:ext uri="{FF2B5EF4-FFF2-40B4-BE49-F238E27FC236}">
                <a16:creationId xmlns:a16="http://schemas.microsoft.com/office/drawing/2014/main" id="{C2262BC5-26BA-5C4B-B872-85C8E37BF2C5}"/>
              </a:ext>
            </a:extLst>
          </p:cNvPr>
          <p:cNvSpPr>
            <a:spLocks noGrp="1"/>
          </p:cNvSpPr>
          <p:nvPr>
            <p:ph type="subTitle" idx="1" hasCustomPrompt="1"/>
          </p:nvPr>
        </p:nvSpPr>
        <p:spPr>
          <a:xfrm>
            <a:off x="1774825" y="5421747"/>
            <a:ext cx="6938219" cy="671078"/>
          </a:xfrm>
          <a:prstGeom prst="rect">
            <a:avLst/>
          </a:prstGeom>
        </p:spPr>
        <p:txBody>
          <a:bodyPr lIns="90000" anchor="b">
            <a:no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wsp.com</a:t>
            </a:r>
          </a:p>
        </p:txBody>
      </p:sp>
      <p:pic>
        <p:nvPicPr>
          <p:cNvPr id="8" name="Graphique 7">
            <a:extLst>
              <a:ext uri="{FF2B5EF4-FFF2-40B4-BE49-F238E27FC236}">
                <a16:creationId xmlns:a16="http://schemas.microsoft.com/office/drawing/2014/main" id="{7EEB1B51-22A9-C842-92A1-70D7A229093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0"/>
            <a:ext cx="4547544" cy="2106079"/>
          </a:xfrm>
          <a:prstGeom prst="rect">
            <a:avLst/>
          </a:prstGeom>
        </p:spPr>
      </p:pic>
      <p:cxnSp>
        <p:nvCxnSpPr>
          <p:cNvPr id="10" name="Connecteur droit 9">
            <a:extLst>
              <a:ext uri="{FF2B5EF4-FFF2-40B4-BE49-F238E27FC236}">
                <a16:creationId xmlns:a16="http://schemas.microsoft.com/office/drawing/2014/main" id="{6A8D2642-4298-0B47-A918-AF6623E89299}"/>
              </a:ext>
            </a:extLst>
          </p:cNvPr>
          <p:cNvCxnSpPr/>
          <p:nvPr userDrawn="1"/>
        </p:nvCxnSpPr>
        <p:spPr>
          <a:xfrm>
            <a:off x="1524000" y="0"/>
            <a:ext cx="0" cy="685800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82812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e Column">
    <p:spTree>
      <p:nvGrpSpPr>
        <p:cNvPr id="1" name=""/>
        <p:cNvGrpSpPr/>
        <p:nvPr/>
      </p:nvGrpSpPr>
      <p:grpSpPr>
        <a:xfrm>
          <a:off x="0" y="0"/>
          <a:ext cx="0" cy="0"/>
          <a:chOff x="0" y="0"/>
          <a:chExt cx="0" cy="0"/>
        </a:xfrm>
      </p:grpSpPr>
      <p:sp>
        <p:nvSpPr>
          <p:cNvPr id="11" name="Espace réservé du contenu 5">
            <a:extLst>
              <a:ext uri="{FF2B5EF4-FFF2-40B4-BE49-F238E27FC236}">
                <a16:creationId xmlns:a16="http://schemas.microsoft.com/office/drawing/2014/main" id="{9F082B38-5D0B-9B44-B9AA-68833516EBD7}"/>
              </a:ext>
            </a:extLst>
          </p:cNvPr>
          <p:cNvSpPr>
            <a:spLocks noGrp="1"/>
          </p:cNvSpPr>
          <p:nvPr>
            <p:ph sz="quarter" idx="14" hasCustomPrompt="1"/>
          </p:nvPr>
        </p:nvSpPr>
        <p:spPr>
          <a:xfrm>
            <a:off x="1774825" y="3284538"/>
            <a:ext cx="8889208" cy="2808287"/>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2" name="ZoneTexte 1">
            <a:extLst>
              <a:ext uri="{FF2B5EF4-FFF2-40B4-BE49-F238E27FC236}">
                <a16:creationId xmlns:a16="http://schemas.microsoft.com/office/drawing/2014/main" id="{D2948B4A-B3BB-C049-9101-EB92521D57FF}"/>
              </a:ext>
            </a:extLst>
          </p:cNvPr>
          <p:cNvSpPr txBox="1"/>
          <p:nvPr userDrawn="1"/>
        </p:nvSpPr>
        <p:spPr>
          <a:xfrm>
            <a:off x="3657600" y="765313"/>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noProof="0" dirty="0">
              <a:solidFill>
                <a:prstClr val="black"/>
              </a:solidFill>
              <a:latin typeface="Montserrat" pitchFamily="2" charset="77"/>
            </a:endParaRPr>
          </a:p>
        </p:txBody>
      </p:sp>
      <p:sp>
        <p:nvSpPr>
          <p:cNvPr id="9" name="Title 1">
            <a:extLst>
              <a:ext uri="{FF2B5EF4-FFF2-40B4-BE49-F238E27FC236}">
                <a16:creationId xmlns:a16="http://schemas.microsoft.com/office/drawing/2014/main" id="{6E7BC35F-3652-5B4B-A1FF-BF7C40A9214C}"/>
              </a:ext>
            </a:extLst>
          </p:cNvPr>
          <p:cNvSpPr>
            <a:spLocks noGrp="1"/>
          </p:cNvSpPr>
          <p:nvPr>
            <p:ph type="title" hasCustomPrompt="1"/>
          </p:nvPr>
        </p:nvSpPr>
        <p:spPr>
          <a:xfrm>
            <a:off x="1774826" y="1233489"/>
            <a:ext cx="5868988" cy="863599"/>
          </a:xfrm>
          <a:prstGeom prst="rect">
            <a:avLst/>
          </a:prstGeom>
        </p:spPr>
        <p:txBody>
          <a:bodyPr lIns="90000" anchor="t" anchorCtr="0">
            <a:normAutofit/>
          </a:bodyPr>
          <a:lstStyle>
            <a:lvl1pPr>
              <a:lnSpc>
                <a:spcPct val="100000"/>
              </a:lnSpc>
              <a:defRPr>
                <a:solidFill>
                  <a:schemeClr val="tx1"/>
                </a:solidFill>
                <a:latin typeface="Montserrat" pitchFamily="2" charset="77"/>
              </a:defRPr>
            </a:lvl1pPr>
          </a:lstStyle>
          <a:p>
            <a:r>
              <a:rPr lang="en-CA" noProof="0"/>
              <a:t>Insert slide title here</a:t>
            </a:r>
          </a:p>
        </p:txBody>
      </p:sp>
      <p:cxnSp>
        <p:nvCxnSpPr>
          <p:cNvPr id="5" name="Connecteur droit 4">
            <a:extLst>
              <a:ext uri="{FF2B5EF4-FFF2-40B4-BE49-F238E27FC236}">
                <a16:creationId xmlns:a16="http://schemas.microsoft.com/office/drawing/2014/main" id="{A3DDE619-2B96-004D-90C1-AA1DFD18F7D3}"/>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Sous-titre 2">
            <a:extLst>
              <a:ext uri="{FF2B5EF4-FFF2-40B4-BE49-F238E27FC236}">
                <a16:creationId xmlns:a16="http://schemas.microsoft.com/office/drawing/2014/main" id="{CB5E8765-9669-9544-9CD9-63BB831F8764}"/>
              </a:ext>
            </a:extLst>
          </p:cNvPr>
          <p:cNvSpPr>
            <a:spLocks noGrp="1"/>
          </p:cNvSpPr>
          <p:nvPr>
            <p:ph type="subTitle" idx="1" hasCustomPrompt="1"/>
          </p:nvPr>
        </p:nvSpPr>
        <p:spPr>
          <a:xfrm>
            <a:off x="1886679" y="765567"/>
            <a:ext cx="1080000"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42354003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phique 10">
            <a:extLst>
              <a:ext uri="{FF2B5EF4-FFF2-40B4-BE49-F238E27FC236}">
                <a16:creationId xmlns:a16="http://schemas.microsoft.com/office/drawing/2014/main" id="{C4960BFC-347B-1048-8E1E-34CC881E5E46}"/>
              </a:ext>
            </a:extLst>
          </p:cNvPr>
          <p:cNvPicPr>
            <a:picLocks noChangeAspect="1"/>
          </p:cNvPicPr>
          <p:nvPr userDrawn="1"/>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477056" y="315724"/>
            <a:ext cx="550409" cy="261444"/>
          </a:xfrm>
          <a:prstGeom prst="rect">
            <a:avLst/>
          </a:prstGeom>
        </p:spPr>
      </p:pic>
      <p:sp>
        <p:nvSpPr>
          <p:cNvPr id="2" name="Espace réservé du titre 1">
            <a:extLst>
              <a:ext uri="{FF2B5EF4-FFF2-40B4-BE49-F238E27FC236}">
                <a16:creationId xmlns:a16="http://schemas.microsoft.com/office/drawing/2014/main" id="{13C13E0C-12F8-8F45-B3D6-F0C1BA8D9702}"/>
              </a:ext>
            </a:extLst>
          </p:cNvPr>
          <p:cNvSpPr>
            <a:spLocks noGrp="1"/>
          </p:cNvSpPr>
          <p:nvPr>
            <p:ph type="title"/>
          </p:nvPr>
        </p:nvSpPr>
        <p:spPr>
          <a:xfrm>
            <a:off x="1785368" y="1233489"/>
            <a:ext cx="9559723" cy="863600"/>
          </a:xfrm>
          <a:prstGeom prst="rect">
            <a:avLst/>
          </a:prstGeom>
        </p:spPr>
        <p:txBody>
          <a:bodyPr vert="horz" lIns="91440" tIns="45720" rIns="91440" bIns="45720" rtlCol="0" anchor="t" anchorCtr="0">
            <a:normAutofit/>
          </a:bodyPr>
          <a:lstStyle/>
          <a:p>
            <a:r>
              <a:rPr lang="en-CA" noProof="0" dirty="0"/>
              <a:t>Click here to modify master title style</a:t>
            </a:r>
          </a:p>
        </p:txBody>
      </p:sp>
      <p:sp>
        <p:nvSpPr>
          <p:cNvPr id="3" name="Espace réservé du texte 2">
            <a:extLst>
              <a:ext uri="{FF2B5EF4-FFF2-40B4-BE49-F238E27FC236}">
                <a16:creationId xmlns:a16="http://schemas.microsoft.com/office/drawing/2014/main" id="{9255D721-CAFD-DD40-BD9A-E933EDE2B1C0}"/>
              </a:ext>
            </a:extLst>
          </p:cNvPr>
          <p:cNvSpPr>
            <a:spLocks noGrp="1"/>
          </p:cNvSpPr>
          <p:nvPr>
            <p:ph type="body" idx="1"/>
          </p:nvPr>
        </p:nvSpPr>
        <p:spPr>
          <a:xfrm>
            <a:off x="1785367" y="2351314"/>
            <a:ext cx="9559724" cy="3741511"/>
          </a:xfrm>
          <a:prstGeom prst="rect">
            <a:avLst/>
          </a:prstGeom>
        </p:spPr>
        <p:txBody>
          <a:bodyPr vert="horz" lIns="91440" tIns="45720" rIns="91440" bIns="45720" rtlCol="0">
            <a:normAutofit/>
          </a:bodyPr>
          <a:lstStyle/>
          <a:p>
            <a:pPr lvl="0"/>
            <a:r>
              <a:rPr lang="en-CA" noProof="0"/>
              <a:t>Click here to modify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9" name="Espace réservé du numéro de diapositive 5">
            <a:extLst>
              <a:ext uri="{FF2B5EF4-FFF2-40B4-BE49-F238E27FC236}">
                <a16:creationId xmlns:a16="http://schemas.microsoft.com/office/drawing/2014/main" id="{E4725CB0-4EBD-3C4E-BBC7-74B5ED9CC839}"/>
              </a:ext>
            </a:extLst>
          </p:cNvPr>
          <p:cNvSpPr txBox="1">
            <a:spLocks/>
          </p:cNvSpPr>
          <p:nvPr userDrawn="1"/>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smtClean="0">
                <a:ln>
                  <a:noFill/>
                </a:ln>
                <a:solidFill>
                  <a:schemeClr val="tx2"/>
                </a:solidFill>
                <a:effectLst/>
                <a:uLnTx/>
                <a:uFillTx/>
                <a:latin typeface="Montserrat" panose="000005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CA" sz="1400" b="0" i="0" u="none" strike="noStrike" kern="1200" cap="none" spc="0" normalizeH="0" baseline="0" noProof="0" dirty="0">
              <a:ln>
                <a:noFill/>
              </a:ln>
              <a:solidFill>
                <a:schemeClr val="tx2"/>
              </a:solidFill>
              <a:effectLst/>
              <a:uLnTx/>
              <a:uFillTx/>
              <a:latin typeface="Montserrat" panose="00000500000000000000" pitchFamily="2" charset="0"/>
              <a:cs typeface="Arial" panose="020B0604020202020204" pitchFamily="34" charset="0"/>
            </a:endParaRPr>
          </a:p>
        </p:txBody>
      </p:sp>
      <p:sp>
        <p:nvSpPr>
          <p:cNvPr id="7" name="Espace réservé de la date 20">
            <a:extLst>
              <a:ext uri="{FF2B5EF4-FFF2-40B4-BE49-F238E27FC236}">
                <a16:creationId xmlns:a16="http://schemas.microsoft.com/office/drawing/2014/main" id="{2A134D50-1BFB-4D06-A204-B43948B93948}"/>
              </a:ext>
            </a:extLst>
          </p:cNvPr>
          <p:cNvSpPr>
            <a:spLocks noGrp="1"/>
          </p:cNvSpPr>
          <p:nvPr>
            <p:ph type="dt" sz="half" idx="2"/>
          </p:nvPr>
        </p:nvSpPr>
        <p:spPr>
          <a:xfrm>
            <a:off x="1774825" y="6092826"/>
            <a:ext cx="2808288" cy="323850"/>
          </a:xfrm>
          <a:prstGeom prst="rect">
            <a:avLst/>
          </a:prstGeom>
        </p:spPr>
        <p:txBody>
          <a:bodyPr vert="horz" lIns="91440" tIns="45720" rIns="91440" bIns="45720" rtlCol="0" anchor="ctr"/>
          <a:lstStyle>
            <a:lvl1pPr algn="l">
              <a:defRPr sz="1000">
                <a:solidFill>
                  <a:schemeClr val="tx1"/>
                </a:solidFill>
                <a:latin typeface="Montserrat" pitchFamily="2" charset="77"/>
              </a:defRPr>
            </a:lvl1pPr>
          </a:lstStyle>
          <a:p>
            <a:endParaRPr lang="sv-SE" noProof="1"/>
          </a:p>
        </p:txBody>
      </p:sp>
    </p:spTree>
    <p:extLst>
      <p:ext uri="{BB962C8B-B14F-4D97-AF65-F5344CB8AC3E}">
        <p14:creationId xmlns:p14="http://schemas.microsoft.com/office/powerpoint/2010/main" val="3213862609"/>
      </p:ext>
    </p:extLst>
  </p:cSld>
  <p:clrMap bg1="dk1" tx1="lt1" bg2="dk2" tx2="lt2" accent1="accent1" accent2="accent2" accent3="accent3" accent4="accent4" accent5="accent5" accent6="accent6" hlink="hlink" folHlink="folHlink"/>
  <p:sldLayoutIdLst>
    <p:sldLayoutId id="2147483874" r:id="rId1"/>
    <p:sldLayoutId id="2147483875" r:id="rId2"/>
    <p:sldLayoutId id="2147483881" r:id="rId3"/>
    <p:sldLayoutId id="2147483876" r:id="rId4"/>
    <p:sldLayoutId id="2147483869" r:id="rId5"/>
    <p:sldLayoutId id="2147483883" r:id="rId6"/>
    <p:sldLayoutId id="2147483877" r:id="rId7"/>
    <p:sldLayoutId id="2147483906" r:id="rId8"/>
    <p:sldLayoutId id="2147483880" r:id="rId9"/>
    <p:sldLayoutId id="2147483878" r:id="rId10"/>
    <p:sldLayoutId id="2147483884" r:id="rId11"/>
    <p:sldLayoutId id="2147483882" r:id="rId12"/>
    <p:sldLayoutId id="2147483870" r:id="rId13"/>
    <p:sldLayoutId id="2147483912" r:id="rId14"/>
    <p:sldLayoutId id="2147483871" r:id="rId15"/>
    <p:sldLayoutId id="2147483897" r:id="rId16"/>
    <p:sldLayoutId id="2147483898" r:id="rId17"/>
    <p:sldLayoutId id="2147483891" r:id="rId18"/>
    <p:sldLayoutId id="2147483913" r:id="rId19"/>
    <p:sldLayoutId id="2147483873" r:id="rId20"/>
    <p:sldLayoutId id="2147483890" r:id="rId21"/>
    <p:sldLayoutId id="2147483872" r:id="rId22"/>
    <p:sldLayoutId id="2147483892" r:id="rId23"/>
    <p:sldLayoutId id="2147483889" r:id="rId24"/>
    <p:sldLayoutId id="2147483908" r:id="rId25"/>
    <p:sldLayoutId id="2147483909" r:id="rId26"/>
    <p:sldLayoutId id="2147483910" r:id="rId27"/>
    <p:sldLayoutId id="2147483911" r:id="rId28"/>
    <p:sldLayoutId id="2147483914" r:id="rId29"/>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p:txStyles>
    <p:titleStyle>
      <a:lvl1pPr algn="l" defTabSz="914400" rtl="0" eaLnBrk="1" latinLnBrk="0" hangingPunct="1">
        <a:lnSpc>
          <a:spcPct val="90000"/>
        </a:lnSpc>
        <a:spcBef>
          <a:spcPct val="0"/>
        </a:spcBef>
        <a:buNone/>
        <a:defRPr sz="2400" b="1" i="0" kern="1200">
          <a:solidFill>
            <a:schemeClr val="tx1"/>
          </a:solidFill>
          <a:latin typeface="Montserrat" panose="00000500000000000000" pitchFamily="2" charset="0"/>
          <a:ea typeface="+mj-ea"/>
          <a:cs typeface="Arial" panose="020B0604020202020204" pitchFamily="34" charset="0"/>
        </a:defRPr>
      </a:lvl1pPr>
    </p:titleStyle>
    <p:bodyStyle>
      <a:lvl1pPr marL="0" indent="0" algn="l" defTabSz="914400" rtl="0" eaLnBrk="1" latinLnBrk="0" hangingPunct="1">
        <a:lnSpc>
          <a:spcPct val="120000"/>
        </a:lnSpc>
        <a:spcBef>
          <a:spcPts val="1000"/>
        </a:spcBef>
        <a:buSzPct val="60000"/>
        <a:buFontTx/>
        <a:buNone/>
        <a:defRPr sz="1600" kern="1200">
          <a:solidFill>
            <a:schemeClr val="tx1"/>
          </a:solidFill>
          <a:latin typeface="Montserrat" panose="00000500000000000000" pitchFamily="2" charset="0"/>
          <a:ea typeface="+mn-ea"/>
          <a:cs typeface="+mn-cs"/>
        </a:defRPr>
      </a:lvl1pPr>
      <a:lvl2pPr marL="457200" indent="0" algn="l" defTabSz="914400" rtl="0" eaLnBrk="1" latinLnBrk="0" hangingPunct="1">
        <a:lnSpc>
          <a:spcPct val="120000"/>
        </a:lnSpc>
        <a:spcBef>
          <a:spcPts val="500"/>
        </a:spcBef>
        <a:buSzPct val="60000"/>
        <a:buFontTx/>
        <a:buNone/>
        <a:defRPr sz="1200" b="0" i="0" kern="1200">
          <a:solidFill>
            <a:schemeClr val="tx1"/>
          </a:solidFill>
          <a:latin typeface="Montserrat Light" panose="00000400000000000000" pitchFamily="2" charset="0"/>
          <a:ea typeface="+mn-ea"/>
          <a:cs typeface="+mn-cs"/>
        </a:defRPr>
      </a:lvl2pPr>
      <a:lvl3pPr marL="914400" indent="0" algn="l" defTabSz="914400" rtl="0" eaLnBrk="1" latinLnBrk="0" hangingPunct="1">
        <a:lnSpc>
          <a:spcPct val="120000"/>
        </a:lnSpc>
        <a:spcBef>
          <a:spcPts val="500"/>
        </a:spcBef>
        <a:buSzPct val="60000"/>
        <a:buFontTx/>
        <a:buNone/>
        <a:defRPr sz="1000" b="0" i="0" kern="1200">
          <a:solidFill>
            <a:schemeClr val="tx1"/>
          </a:solidFill>
          <a:latin typeface="Montserrat Light" panose="00000400000000000000" pitchFamily="2" charset="0"/>
          <a:ea typeface="+mn-ea"/>
          <a:cs typeface="+mn-cs"/>
        </a:defRPr>
      </a:lvl3pPr>
      <a:lvl4pPr marL="1371600" indent="0" algn="l" defTabSz="914400" rtl="0" eaLnBrk="1" latinLnBrk="0" hangingPunct="1">
        <a:lnSpc>
          <a:spcPct val="120000"/>
        </a:lnSpc>
        <a:spcBef>
          <a:spcPts val="500"/>
        </a:spcBef>
        <a:buSzPct val="60000"/>
        <a:buFontTx/>
        <a:buNone/>
        <a:defRPr sz="1000" b="0" i="0" kern="1200">
          <a:solidFill>
            <a:schemeClr val="tx1"/>
          </a:solidFill>
          <a:latin typeface="Montserrat Light" panose="00000400000000000000" pitchFamily="2" charset="0"/>
          <a:ea typeface="+mn-ea"/>
          <a:cs typeface="+mn-cs"/>
        </a:defRPr>
      </a:lvl4pPr>
      <a:lvl5pPr marL="1828800" indent="0" algn="l" defTabSz="914400" rtl="0" eaLnBrk="1" latinLnBrk="0" hangingPunct="1">
        <a:lnSpc>
          <a:spcPct val="120000"/>
        </a:lnSpc>
        <a:spcBef>
          <a:spcPts val="500"/>
        </a:spcBef>
        <a:buSzPct val="60000"/>
        <a:buFontTx/>
        <a:buNone/>
        <a:defRPr sz="1000" b="0" i="0" kern="1200">
          <a:solidFill>
            <a:schemeClr val="tx1"/>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82" userDrawn="1">
          <p15:clr>
            <a:srgbClr val="F26B43"/>
          </p15:clr>
        </p15:guide>
        <p15:guide id="7" orient="horz" pos="3838" userDrawn="1">
          <p15:clr>
            <a:srgbClr val="F26B43"/>
          </p15:clr>
        </p15:guide>
        <p15:guide id="8" pos="3840" userDrawn="1">
          <p15:clr>
            <a:srgbClr val="F26B43"/>
          </p15:clr>
        </p15:guide>
        <p15:guide id="9" pos="4815" userDrawn="1">
          <p15:clr>
            <a:srgbClr val="F26B43"/>
          </p15:clr>
        </p15:guide>
        <p15:guide id="10" pos="5768" userDrawn="1">
          <p15:clr>
            <a:srgbClr val="F26B43"/>
          </p15:clr>
        </p15:guide>
        <p15:guide id="11" pos="6720" userDrawn="1">
          <p15:clr>
            <a:srgbClr val="F26B43"/>
          </p15:clr>
        </p15:guide>
        <p15:guide id="12" pos="2887" userDrawn="1">
          <p15:clr>
            <a:srgbClr val="F26B43"/>
          </p15:clr>
        </p15:guide>
        <p15:guide id="13" pos="1912" userDrawn="1">
          <p15:clr>
            <a:srgbClr val="F26B43"/>
          </p15:clr>
        </p15:guide>
        <p15:guide id="14" pos="960" userDrawn="1">
          <p15:clr>
            <a:srgbClr val="F26B43"/>
          </p15:clr>
        </p15:guide>
        <p15:guide id="15" pos="1118" userDrawn="1">
          <p15:clr>
            <a:srgbClr val="F26B43"/>
          </p15:clr>
        </p15:guide>
        <p15:guide id="16" pos="1186" userDrawn="1">
          <p15:clr>
            <a:srgbClr val="F26B43"/>
          </p15:clr>
        </p15:guide>
        <p15:guide id="17" orient="horz" pos="777" userDrawn="1">
          <p15:clr>
            <a:srgbClr val="F26B43"/>
          </p15:clr>
        </p15:guide>
        <p15:guide id="18" orient="horz" pos="4042" userDrawn="1">
          <p15:clr>
            <a:srgbClr val="F26B43"/>
          </p15:clr>
        </p15:guide>
        <p15:guide id="19" orient="horz" pos="1321" userDrawn="1">
          <p15:clr>
            <a:srgbClr val="F26B43"/>
          </p15:clr>
        </p15:guide>
        <p15:guide id="20" orient="horz" pos="1480" userDrawn="1">
          <p15:clr>
            <a:srgbClr val="F26B43"/>
          </p15:clr>
        </p15:guide>
        <p15:guide id="21" orient="horz" pos="1911" userDrawn="1">
          <p15:clr>
            <a:srgbClr val="F26B43"/>
          </p15:clr>
        </p15:guide>
        <p15:guide id="22" orient="horz" pos="206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hyperlink" Target="https://www.facebook.com/WSPglobal/" TargetMode="External"/><Relationship Id="rId13" Type="http://schemas.openxmlformats.org/officeDocument/2006/relationships/image" Target="../media/image24.svg"/><Relationship Id="rId3" Type="http://schemas.openxmlformats.org/officeDocument/2006/relationships/image" Target="../media/image17.png"/><Relationship Id="rId7" Type="http://schemas.openxmlformats.org/officeDocument/2006/relationships/image" Target="../media/image20.svg"/><Relationship Id="rId12" Type="http://schemas.openxmlformats.org/officeDocument/2006/relationships/image" Target="../media/image23.png"/><Relationship Id="rId2" Type="http://schemas.openxmlformats.org/officeDocument/2006/relationships/hyperlink" Target="http://www.linkedin.com/company/WSP" TargetMode="External"/><Relationship Id="rId16" Type="http://schemas.openxmlformats.org/officeDocument/2006/relationships/image" Target="../media/image26.svg"/><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hyperlink" Target="https://www.instagram.com/wspglobal/" TargetMode="External"/><Relationship Id="rId5" Type="http://schemas.openxmlformats.org/officeDocument/2006/relationships/hyperlink" Target="https://twitter.com/wsp" TargetMode="External"/><Relationship Id="rId15" Type="http://schemas.openxmlformats.org/officeDocument/2006/relationships/image" Target="../media/image25.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 Id="rId14" Type="http://schemas.openxmlformats.org/officeDocument/2006/relationships/hyperlink" Target="https://www.youtube.com/c/WSPGlob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21AB68C-8FE0-7540-BFDE-C74F169D0A69}"/>
              </a:ext>
            </a:extLst>
          </p:cNvPr>
          <p:cNvSpPr>
            <a:spLocks noGrp="1"/>
          </p:cNvSpPr>
          <p:nvPr>
            <p:ph type="title"/>
          </p:nvPr>
        </p:nvSpPr>
        <p:spPr>
          <a:xfrm>
            <a:off x="227013" y="815975"/>
            <a:ext cx="2681787" cy="3109413"/>
          </a:xfrm>
        </p:spPr>
        <p:txBody>
          <a:bodyPr anchor="b">
            <a:normAutofit/>
          </a:bodyPr>
          <a:lstStyle/>
          <a:p>
            <a:r>
              <a:rPr lang="sv-SE" sz="2200" dirty="0"/>
              <a:t>Indikatorer för besöksnäringen i Östra Mellansverige </a:t>
            </a:r>
            <a:endParaRPr lang="en-CA" sz="2200" b="0" noProof="0" dirty="0"/>
          </a:p>
        </p:txBody>
      </p:sp>
      <p:sp>
        <p:nvSpPr>
          <p:cNvPr id="14" name="Date Placeholder 2">
            <a:extLst>
              <a:ext uri="{FF2B5EF4-FFF2-40B4-BE49-F238E27FC236}">
                <a16:creationId xmlns:a16="http://schemas.microsoft.com/office/drawing/2014/main" id="{135F7224-4C85-61C6-3586-FB7CAD4C041C}"/>
              </a:ext>
            </a:extLst>
          </p:cNvPr>
          <p:cNvSpPr>
            <a:spLocks noGrp="1"/>
          </p:cNvSpPr>
          <p:nvPr>
            <p:ph type="dt" sz="half" idx="10"/>
          </p:nvPr>
        </p:nvSpPr>
        <p:spPr>
          <a:xfrm>
            <a:off x="227013" y="225425"/>
            <a:ext cx="2743200" cy="365125"/>
          </a:xfrm>
        </p:spPr>
        <p:txBody>
          <a:bodyPr/>
          <a:lstStyle/>
          <a:p>
            <a:pPr>
              <a:spcAft>
                <a:spcPts val="600"/>
              </a:spcAft>
            </a:pPr>
            <a:fld id="{20476CAD-7DF2-8F4C-88BB-5308CA72850F}" type="datetime3">
              <a:rPr lang="fr-CA" smtClean="0"/>
              <a:pPr>
                <a:spcAft>
                  <a:spcPts val="600"/>
                </a:spcAft>
              </a:pPr>
              <a:t>25/09/05</a:t>
            </a:fld>
            <a:endParaRPr lang="en-CA" dirty="0"/>
          </a:p>
        </p:txBody>
      </p:sp>
      <p:sp>
        <p:nvSpPr>
          <p:cNvPr id="8" name="Sous-titre 7">
            <a:extLst>
              <a:ext uri="{FF2B5EF4-FFF2-40B4-BE49-F238E27FC236}">
                <a16:creationId xmlns:a16="http://schemas.microsoft.com/office/drawing/2014/main" id="{04AB1297-7362-1B43-930E-BB27F46615B7}"/>
              </a:ext>
            </a:extLst>
          </p:cNvPr>
          <p:cNvSpPr>
            <a:spLocks noGrp="1"/>
          </p:cNvSpPr>
          <p:nvPr>
            <p:ph type="subTitle" idx="1"/>
          </p:nvPr>
        </p:nvSpPr>
        <p:spPr>
          <a:xfrm>
            <a:off x="227013" y="4127862"/>
            <a:ext cx="2681787" cy="1821332"/>
          </a:xfrm>
        </p:spPr>
        <p:txBody>
          <a:bodyPr anchor="t">
            <a:normAutofit/>
          </a:bodyPr>
          <a:lstStyle/>
          <a:p>
            <a:pPr lvl="0">
              <a:defRPr/>
            </a:pPr>
            <a:r>
              <a:rPr lang="en-CA" noProof="0"/>
              <a:t>September, </a:t>
            </a:r>
            <a:r>
              <a:rPr lang="en-CA" noProof="0" dirty="0"/>
              <a:t>2025</a:t>
            </a:r>
          </a:p>
        </p:txBody>
      </p:sp>
      <p:pic>
        <p:nvPicPr>
          <p:cNvPr id="10" name="Picture 9" descr="Siffror för aktiekurser">
            <a:extLst>
              <a:ext uri="{FF2B5EF4-FFF2-40B4-BE49-F238E27FC236}">
                <a16:creationId xmlns:a16="http://schemas.microsoft.com/office/drawing/2014/main" id="{54C627A5-B2B6-B912-AE1F-EED98EC71052}"/>
              </a:ext>
            </a:extLst>
          </p:cNvPr>
          <p:cNvPicPr>
            <a:picLocks noChangeAspect="1"/>
          </p:cNvPicPr>
          <p:nvPr/>
        </p:nvPicPr>
        <p:blipFill rotWithShape="1">
          <a:blip r:embed="rId3"/>
          <a:srcRect l="6881" r="5400" b="-1"/>
          <a:stretch/>
        </p:blipFill>
        <p:spPr>
          <a:xfrm>
            <a:off x="3179763" y="10"/>
            <a:ext cx="9012237" cy="6857990"/>
          </a:xfrm>
          <a:prstGeom prst="rect">
            <a:avLst/>
          </a:prstGeom>
          <a:noFill/>
        </p:spPr>
      </p:pic>
      <p:sp>
        <p:nvSpPr>
          <p:cNvPr id="3" name="AutoShape 28" descr="7 ways you can help your kids learn how to run - Active For Life ...">
            <a:extLst>
              <a:ext uri="{FF2B5EF4-FFF2-40B4-BE49-F238E27FC236}">
                <a16:creationId xmlns:a16="http://schemas.microsoft.com/office/drawing/2014/main" id="{4A99BF5E-19D7-7E29-1494-38D10AA483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3967226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4ADE9F-33EA-3ADF-9F98-213441FCF955}"/>
              </a:ext>
            </a:extLst>
          </p:cNvPr>
          <p:cNvSpPr>
            <a:spLocks noGrp="1"/>
          </p:cNvSpPr>
          <p:nvPr>
            <p:ph type="title"/>
          </p:nvPr>
        </p:nvSpPr>
        <p:spPr>
          <a:xfrm>
            <a:off x="2208214" y="620712"/>
            <a:ext cx="9251949" cy="814797"/>
          </a:xfrm>
        </p:spPr>
        <p:txBody>
          <a:bodyPr lIns="45720" rIns="45720">
            <a:noAutofit/>
          </a:bodyPr>
          <a:lstStyle/>
          <a:p>
            <a:r>
              <a:rPr lang="sv-SE" dirty="0">
                <a:solidFill>
                  <a:schemeClr val="accent1"/>
                </a:solidFill>
              </a:rPr>
              <a:t>5. Antal företagskonkurser</a:t>
            </a:r>
            <a:endParaRPr lang="en-US" dirty="0">
              <a:solidFill>
                <a:schemeClr val="accent1"/>
              </a:solidFill>
              <a:highlight>
                <a:srgbClr val="FFFF00"/>
              </a:highlight>
            </a:endParaRPr>
          </a:p>
        </p:txBody>
      </p:sp>
      <p:sp>
        <p:nvSpPr>
          <p:cNvPr id="8" name="Rectangle 3">
            <a:extLst>
              <a:ext uri="{FF2B5EF4-FFF2-40B4-BE49-F238E27FC236}">
                <a16:creationId xmlns:a16="http://schemas.microsoft.com/office/drawing/2014/main" id="{0FD098C5-256B-7E69-2A30-CE44C23DE82E}"/>
              </a:ext>
            </a:extLst>
          </p:cNvPr>
          <p:cNvSpPr/>
          <p:nvPr/>
        </p:nvSpPr>
        <p:spPr>
          <a:xfrm>
            <a:off x="9104671" y="1253906"/>
            <a:ext cx="2355491" cy="2329050"/>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Statistiken visar antalet konkurser per 100 befintliga arbetsställen (nedre diagrammet) samt totala antalet konkurser (övre diagrammet)</a:t>
            </a:r>
          </a:p>
          <a:p>
            <a:pPr>
              <a:spcBef>
                <a:spcPts val="300"/>
              </a:spcBef>
              <a:spcAft>
                <a:spcPts val="300"/>
              </a:spcAft>
            </a:pPr>
            <a:r>
              <a:rPr lang="sv-SE" sz="900" dirty="0">
                <a:solidFill>
                  <a:schemeClr val="tx1"/>
                </a:solidFill>
                <a:latin typeface="Montserrat" panose="00000500000000000000" pitchFamily="2" charset="0"/>
              </a:rPr>
              <a:t>Data omfattar de SNI-koder som definierats som besöksnäring. Respektive SNI-kod har andelsberäknats efter turistkronan.</a:t>
            </a:r>
          </a:p>
          <a:p>
            <a:pPr>
              <a:spcBef>
                <a:spcPts val="300"/>
              </a:spcBef>
              <a:spcAft>
                <a:spcPts val="300"/>
              </a:spcAft>
            </a:pPr>
            <a:r>
              <a:rPr lang="sv-SE" sz="900" dirty="0">
                <a:solidFill>
                  <a:schemeClr val="tx1"/>
                </a:solidFill>
                <a:latin typeface="Montserrat" panose="00000500000000000000" pitchFamily="2" charset="0"/>
              </a:rPr>
              <a:t>Statistiken hämtas från Myndigheten för Tillväxtanalys och är ett uttag från den officiella statistiken avseende företagskonkurser.</a:t>
            </a:r>
          </a:p>
          <a:p>
            <a:pPr>
              <a:spcBef>
                <a:spcPts val="300"/>
              </a:spcBef>
              <a:spcAft>
                <a:spcPts val="300"/>
              </a:spcAft>
            </a:pPr>
            <a:r>
              <a:rPr lang="sv-SE" sz="900" dirty="0">
                <a:solidFill>
                  <a:schemeClr val="tx1"/>
                </a:solidFill>
                <a:latin typeface="Montserrat" panose="00000500000000000000" pitchFamily="2" charset="0"/>
              </a:rPr>
              <a:t>Statistiken rymmer samtliga företagsformer.</a:t>
            </a:r>
            <a:endParaRPr lang="sv-SE" sz="900" dirty="0"/>
          </a:p>
        </p:txBody>
      </p:sp>
      <p:sp>
        <p:nvSpPr>
          <p:cNvPr id="9" name="Rectangle 5">
            <a:extLst>
              <a:ext uri="{FF2B5EF4-FFF2-40B4-BE49-F238E27FC236}">
                <a16:creationId xmlns:a16="http://schemas.microsoft.com/office/drawing/2014/main" id="{D40073E5-021F-1E04-7720-4FFB628C4565}"/>
              </a:ext>
            </a:extLst>
          </p:cNvPr>
          <p:cNvSpPr/>
          <p:nvPr/>
        </p:nvSpPr>
        <p:spPr>
          <a:xfrm>
            <a:off x="9104671" y="3732244"/>
            <a:ext cx="2355491" cy="250504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Bef>
                <a:spcPts val="400"/>
              </a:spcBef>
              <a:spcAft>
                <a:spcPts val="400"/>
              </a:spcAft>
            </a:pPr>
            <a:r>
              <a:rPr lang="sv-SE" sz="900" dirty="0">
                <a:solidFill>
                  <a:schemeClr val="tx1"/>
                </a:solidFill>
                <a:latin typeface="Montserrat" panose="00000500000000000000" pitchFamily="2" charset="0"/>
              </a:rPr>
              <a:t>Genom att beräkningen av antalet arbetsställen ändrats är det inte relevant att jämföra längre bak än år 2022.. </a:t>
            </a:r>
          </a:p>
          <a:p>
            <a:pPr>
              <a:lnSpc>
                <a:spcPct val="110000"/>
              </a:lnSpc>
              <a:spcBef>
                <a:spcPts val="400"/>
              </a:spcBef>
              <a:spcAft>
                <a:spcPts val="400"/>
              </a:spcAft>
            </a:pPr>
            <a:r>
              <a:rPr lang="sv-SE" sz="900" dirty="0">
                <a:solidFill>
                  <a:schemeClr val="tx1"/>
                </a:solidFill>
                <a:latin typeface="Montserrat" panose="00000500000000000000" pitchFamily="2" charset="0"/>
              </a:rPr>
              <a:t>Förändringen har inneburit färre arbetsställen i statistiken vilket gör att kvoten mellan andelen konkurser och befintliga arbetsställen ökat. </a:t>
            </a:r>
          </a:p>
          <a:p>
            <a:pPr>
              <a:lnSpc>
                <a:spcPct val="110000"/>
              </a:lnSpc>
              <a:spcBef>
                <a:spcPts val="400"/>
              </a:spcBef>
              <a:spcAft>
                <a:spcPts val="400"/>
              </a:spcAft>
            </a:pPr>
            <a:r>
              <a:rPr lang="sv-SE" sz="900" dirty="0">
                <a:solidFill>
                  <a:schemeClr val="tx1"/>
                </a:solidFill>
                <a:latin typeface="Montserrat" panose="00000500000000000000" pitchFamily="2" charset="0"/>
              </a:rPr>
              <a:t>Högst andel återfinns i Örebro, följt av Västmanland och Uppsala. Lägst andel finner vi i Östergötland. </a:t>
            </a:r>
          </a:p>
        </p:txBody>
      </p:sp>
      <p:sp>
        <p:nvSpPr>
          <p:cNvPr id="10" name="Title 6">
            <a:extLst>
              <a:ext uri="{FF2B5EF4-FFF2-40B4-BE49-F238E27FC236}">
                <a16:creationId xmlns:a16="http://schemas.microsoft.com/office/drawing/2014/main" id="{9ACC6642-A3DE-88F8-C37D-99FCAAC66F10}"/>
              </a:ext>
            </a:extLst>
          </p:cNvPr>
          <p:cNvSpPr txBox="1">
            <a:spLocks/>
          </p:cNvSpPr>
          <p:nvPr/>
        </p:nvSpPr>
        <p:spPr>
          <a:xfrm>
            <a:off x="2258439" y="3826490"/>
            <a:ext cx="6537960" cy="33301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pPr>
              <a:lnSpc>
                <a:spcPct val="100000"/>
              </a:lnSpc>
            </a:pPr>
            <a:r>
              <a:rPr lang="sv-SE" sz="1600" spc="-30" dirty="0">
                <a:latin typeface="Montserrat SemiBold" panose="020B0604020202020204" charset="0"/>
              </a:rPr>
              <a:t>Antal konkurser per 100 befintliga arbetsställen</a:t>
            </a:r>
          </a:p>
        </p:txBody>
      </p:sp>
      <p:sp>
        <p:nvSpPr>
          <p:cNvPr id="11" name="Title 6">
            <a:extLst>
              <a:ext uri="{FF2B5EF4-FFF2-40B4-BE49-F238E27FC236}">
                <a16:creationId xmlns:a16="http://schemas.microsoft.com/office/drawing/2014/main" id="{67CE6CD1-39DD-E61C-AB80-EF9DB88A0836}"/>
              </a:ext>
            </a:extLst>
          </p:cNvPr>
          <p:cNvSpPr txBox="1">
            <a:spLocks/>
          </p:cNvSpPr>
          <p:nvPr/>
        </p:nvSpPr>
        <p:spPr>
          <a:xfrm>
            <a:off x="2207643" y="1363249"/>
            <a:ext cx="6537960" cy="33301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pPr>
              <a:lnSpc>
                <a:spcPct val="100000"/>
              </a:lnSpc>
            </a:pPr>
            <a:r>
              <a:rPr lang="sv-SE" sz="1600" spc="-30" dirty="0">
                <a:latin typeface="Montserrat SemiBold" panose="020B0604020202020204" charset="0"/>
              </a:rPr>
              <a:t>Antal konkurser (absoluta tal)</a:t>
            </a:r>
          </a:p>
        </p:txBody>
      </p:sp>
      <p:graphicFrame>
        <p:nvGraphicFramePr>
          <p:cNvPr id="6" name="Diagram 5">
            <a:extLst>
              <a:ext uri="{FF2B5EF4-FFF2-40B4-BE49-F238E27FC236}">
                <a16:creationId xmlns:a16="http://schemas.microsoft.com/office/drawing/2014/main" id="{373C8C08-5114-4010-96B6-3EB6485BBBD5}"/>
              </a:ext>
            </a:extLst>
          </p:cNvPr>
          <p:cNvGraphicFramePr>
            <a:graphicFrameLocks/>
          </p:cNvGraphicFramePr>
          <p:nvPr>
            <p:extLst>
              <p:ext uri="{D42A27DB-BD31-4B8C-83A1-F6EECF244321}">
                <p14:modId xmlns:p14="http://schemas.microsoft.com/office/powerpoint/2010/main" val="3683835567"/>
              </p:ext>
            </p:extLst>
          </p:nvPr>
        </p:nvGraphicFramePr>
        <p:xfrm>
          <a:off x="2207639" y="1696264"/>
          <a:ext cx="6537960" cy="2035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2C2B73BE-9EB8-B633-8B00-B5D28342AAD1}"/>
              </a:ext>
            </a:extLst>
          </p:cNvPr>
          <p:cNvGraphicFramePr>
            <a:graphicFrameLocks/>
          </p:cNvGraphicFramePr>
          <p:nvPr>
            <p:extLst>
              <p:ext uri="{D42A27DB-BD31-4B8C-83A1-F6EECF244321}">
                <p14:modId xmlns:p14="http://schemas.microsoft.com/office/powerpoint/2010/main" val="188457634"/>
              </p:ext>
            </p:extLst>
          </p:nvPr>
        </p:nvGraphicFramePr>
        <p:xfrm>
          <a:off x="2092535" y="4253752"/>
          <a:ext cx="6653064" cy="22967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8288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lottbron i Gagnef.">
            <a:extLst>
              <a:ext uri="{FF2B5EF4-FFF2-40B4-BE49-F238E27FC236}">
                <a16:creationId xmlns:a16="http://schemas.microsoft.com/office/drawing/2014/main" id="{FA0A7E38-79AF-5D88-A2DC-F341BCBFE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25"/>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re 5">
            <a:extLst>
              <a:ext uri="{FF2B5EF4-FFF2-40B4-BE49-F238E27FC236}">
                <a16:creationId xmlns:a16="http://schemas.microsoft.com/office/drawing/2014/main" id="{237D57DE-02F8-9443-8DBD-892A3F05924E}"/>
              </a:ext>
            </a:extLst>
          </p:cNvPr>
          <p:cNvSpPr txBox="1">
            <a:spLocks/>
          </p:cNvSpPr>
          <p:nvPr/>
        </p:nvSpPr>
        <p:spPr>
          <a:xfrm>
            <a:off x="1" y="4667091"/>
            <a:ext cx="6868632" cy="904370"/>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r>
              <a:rPr lang="sv-SE" sz="4000" dirty="0">
                <a:solidFill>
                  <a:schemeClr val="bg2"/>
                </a:solidFill>
              </a:rPr>
              <a:t>Branschens volym</a:t>
            </a:r>
          </a:p>
        </p:txBody>
      </p:sp>
    </p:spTree>
    <p:extLst>
      <p:ext uri="{BB962C8B-B14F-4D97-AF65-F5344CB8AC3E}">
        <p14:creationId xmlns:p14="http://schemas.microsoft.com/office/powerpoint/2010/main" val="34480607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682106E1-E5A7-0A34-28A1-A266A7279B6B}"/>
              </a:ext>
            </a:extLst>
          </p:cNvPr>
          <p:cNvSpPr>
            <a:spLocks noGrp="1"/>
          </p:cNvSpPr>
          <p:nvPr>
            <p:ph type="title"/>
          </p:nvPr>
        </p:nvSpPr>
        <p:spPr>
          <a:xfrm>
            <a:off x="2208214" y="620712"/>
            <a:ext cx="9251949" cy="814797"/>
          </a:xfrm>
        </p:spPr>
        <p:txBody>
          <a:bodyPr lIns="45720" rIns="45720">
            <a:noAutofit/>
          </a:bodyPr>
          <a:lstStyle/>
          <a:p>
            <a:r>
              <a:rPr lang="sv-SE" dirty="0">
                <a:solidFill>
                  <a:schemeClr val="tx2"/>
                </a:solidFill>
              </a:rPr>
              <a:t>6. Antal gästnätter</a:t>
            </a:r>
            <a:endParaRPr lang="en-US" dirty="0">
              <a:solidFill>
                <a:schemeClr val="tx2"/>
              </a:solidFill>
            </a:endParaRPr>
          </a:p>
        </p:txBody>
      </p:sp>
      <p:sp>
        <p:nvSpPr>
          <p:cNvPr id="9" name="Rectangle 3">
            <a:extLst>
              <a:ext uri="{FF2B5EF4-FFF2-40B4-BE49-F238E27FC236}">
                <a16:creationId xmlns:a16="http://schemas.microsoft.com/office/drawing/2014/main" id="{F3954E1D-8196-DAE3-FCFD-9541A75043D3}"/>
              </a:ext>
            </a:extLst>
          </p:cNvPr>
          <p:cNvSpPr/>
          <p:nvPr/>
        </p:nvSpPr>
        <p:spPr>
          <a:xfrm>
            <a:off x="9573307" y="1610041"/>
            <a:ext cx="1983110" cy="1489295"/>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Avser totalt antal gästnätter i hotell, stugbyar, vandrarhem, campingar, förmedlade privata stugor och lägenheter. </a:t>
            </a:r>
          </a:p>
          <a:p>
            <a:pPr>
              <a:spcBef>
                <a:spcPts val="300"/>
              </a:spcBef>
              <a:spcAft>
                <a:spcPts val="300"/>
              </a:spcAft>
            </a:pPr>
            <a:r>
              <a:rPr lang="sv-SE" sz="1000" dirty="0">
                <a:solidFill>
                  <a:schemeClr val="tx1"/>
                </a:solidFill>
                <a:latin typeface="Montserrat" panose="00000500000000000000" pitchFamily="2" charset="0"/>
              </a:rPr>
              <a:t>Uppgifter har hämtats från Tillväxtverkets officiella gästnattsstatistik.</a:t>
            </a:r>
          </a:p>
        </p:txBody>
      </p:sp>
      <p:graphicFrame>
        <p:nvGraphicFramePr>
          <p:cNvPr id="10" name="Tabell 1">
            <a:extLst>
              <a:ext uri="{FF2B5EF4-FFF2-40B4-BE49-F238E27FC236}">
                <a16:creationId xmlns:a16="http://schemas.microsoft.com/office/drawing/2014/main" id="{C3EEA226-371E-D895-EE32-2EB9F5F401CD}"/>
              </a:ext>
            </a:extLst>
          </p:cNvPr>
          <p:cNvGraphicFramePr>
            <a:graphicFrameLocks noGrp="1"/>
          </p:cNvGraphicFramePr>
          <p:nvPr>
            <p:extLst>
              <p:ext uri="{D42A27DB-BD31-4B8C-83A1-F6EECF244321}">
                <p14:modId xmlns:p14="http://schemas.microsoft.com/office/powerpoint/2010/main" val="1554440637"/>
              </p:ext>
            </p:extLst>
          </p:nvPr>
        </p:nvGraphicFramePr>
        <p:xfrm>
          <a:off x="1645556" y="4240461"/>
          <a:ext cx="7690950" cy="2170227"/>
        </p:xfrm>
        <a:graphic>
          <a:graphicData uri="http://schemas.openxmlformats.org/drawingml/2006/table">
            <a:tbl>
              <a:tblPr firstRow="1" bandRow="1">
                <a:tableStyleId>{5C22544A-7EE6-4342-B048-85BDC9FD1C3A}</a:tableStyleId>
              </a:tblPr>
              <a:tblGrid>
                <a:gridCol w="3059218">
                  <a:extLst>
                    <a:ext uri="{9D8B030D-6E8A-4147-A177-3AD203B41FA5}">
                      <a16:colId xmlns:a16="http://schemas.microsoft.com/office/drawing/2014/main" val="2769935946"/>
                    </a:ext>
                  </a:extLst>
                </a:gridCol>
                <a:gridCol w="2350376">
                  <a:extLst>
                    <a:ext uri="{9D8B030D-6E8A-4147-A177-3AD203B41FA5}">
                      <a16:colId xmlns:a16="http://schemas.microsoft.com/office/drawing/2014/main" val="1762256151"/>
                    </a:ext>
                  </a:extLst>
                </a:gridCol>
                <a:gridCol w="2281356">
                  <a:extLst>
                    <a:ext uri="{9D8B030D-6E8A-4147-A177-3AD203B41FA5}">
                      <a16:colId xmlns:a16="http://schemas.microsoft.com/office/drawing/2014/main" val="2356549298"/>
                    </a:ext>
                  </a:extLst>
                </a:gridCol>
              </a:tblGrid>
              <a:tr h="413739">
                <a:tc>
                  <a:txBody>
                    <a:bodyPr/>
                    <a:lstStyle/>
                    <a:p>
                      <a:pPr algn="l"/>
                      <a:r>
                        <a:rPr lang="sv-SE" sz="1000" dirty="0">
                          <a:solidFill>
                            <a:schemeClr val="bg1"/>
                          </a:solidFill>
                          <a:latin typeface="Montserrat" panose="00000500000000000000" pitchFamily="2" charset="0"/>
                        </a:rPr>
                        <a:t>Län</a:t>
                      </a:r>
                    </a:p>
                  </a:txBody>
                  <a:tcPr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a:r>
                        <a:rPr lang="sv-SE" sz="1000" b="1" kern="1200" dirty="0">
                          <a:solidFill>
                            <a:schemeClr val="bg1"/>
                          </a:solidFill>
                          <a:latin typeface="Montserrat" panose="00000500000000000000" pitchFamily="2" charset="0"/>
                          <a:ea typeface="+mn-ea"/>
                          <a:cs typeface="+mn-cs"/>
                        </a:rPr>
                        <a:t>%-förändring 2018-2024</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bg1"/>
                          </a:solidFill>
                          <a:latin typeface="Montserrat" panose="00000500000000000000" pitchFamily="2" charset="0"/>
                        </a:rPr>
                        <a:t>%-förändring 2023-2024</a:t>
                      </a:r>
                    </a:p>
                  </a:txBody>
                  <a:tcPr anchor="ctr">
                    <a:lnL w="9525" cap="flat" cmpd="sng" algn="ctr">
                      <a:solidFill>
                        <a:schemeClr val="bg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924439261"/>
                  </a:ext>
                </a:extLst>
              </a:tr>
              <a:tr h="292748">
                <a:tc>
                  <a:txBody>
                    <a:bodyPr/>
                    <a:lstStyle/>
                    <a:p>
                      <a:pPr algn="l" fontAlgn="t"/>
                      <a:r>
                        <a:rPr lang="sv-SE" sz="1000" b="0" i="0" u="none" strike="noStrike" kern="1200" dirty="0">
                          <a:solidFill>
                            <a:srgbClr val="000000"/>
                          </a:solidFill>
                          <a:effectLst/>
                          <a:latin typeface="Montserrat" panose="00000500000000000000" pitchFamily="2" charset="0"/>
                          <a:ea typeface="+mn-ea"/>
                          <a:cs typeface="+mn-cs"/>
                        </a:rPr>
                        <a:t>Uppsala</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5%</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22841858"/>
                  </a:ext>
                </a:extLst>
              </a:tr>
              <a:tr h="292748">
                <a:tc>
                  <a:txBody>
                    <a:bodyPr/>
                    <a:lstStyle/>
                    <a:p>
                      <a:pPr algn="l" fontAlgn="t"/>
                      <a:r>
                        <a:rPr lang="sv-SE" sz="1000" b="0" i="0" u="none" strike="noStrike" kern="1200" dirty="0">
                          <a:solidFill>
                            <a:srgbClr val="000000"/>
                          </a:solidFill>
                          <a:effectLst/>
                          <a:latin typeface="Montserrat" panose="00000500000000000000" pitchFamily="2" charset="0"/>
                          <a:ea typeface="+mn-ea"/>
                          <a:cs typeface="+mn-cs"/>
                        </a:rPr>
                        <a:t>Södermanland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-4%</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-2%</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3999807"/>
                  </a:ext>
                </a:extLst>
              </a:tr>
              <a:tr h="292748">
                <a:tc>
                  <a:txBody>
                    <a:bodyPr/>
                    <a:lstStyle/>
                    <a:p>
                      <a:pPr algn="l" fontAlgn="t"/>
                      <a:r>
                        <a:rPr lang="sv-SE" sz="1000" b="0" i="0" u="none" strike="noStrike" kern="1200" dirty="0">
                          <a:solidFill>
                            <a:srgbClr val="000000"/>
                          </a:solidFill>
                          <a:effectLst/>
                          <a:latin typeface="Montserrat" panose="00000500000000000000" pitchFamily="2" charset="0"/>
                          <a:ea typeface="+mn-ea"/>
                          <a:cs typeface="+mn-cs"/>
                        </a:rPr>
                        <a:t>Östergötland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11%</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-2%</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0877839"/>
                  </a:ext>
                </a:extLst>
              </a:tr>
              <a:tr h="292748">
                <a:tc>
                  <a:txBody>
                    <a:bodyPr/>
                    <a:lstStyle/>
                    <a:p>
                      <a:pPr algn="l" fontAlgn="t"/>
                      <a:r>
                        <a:rPr lang="sv-SE" sz="1000" b="0" i="0" u="none" strike="noStrike" kern="1200" dirty="0">
                          <a:solidFill>
                            <a:srgbClr val="000000"/>
                          </a:solidFill>
                          <a:effectLst/>
                          <a:latin typeface="Montserrat" panose="00000500000000000000" pitchFamily="2" charset="0"/>
                          <a:ea typeface="+mn-ea"/>
                          <a:cs typeface="+mn-cs"/>
                        </a:rPr>
                        <a:t>Örebro</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-2%</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-2%</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67900173"/>
                  </a:ext>
                </a:extLst>
              </a:tr>
              <a:tr h="292748">
                <a:tc>
                  <a:txBody>
                    <a:bodyPr/>
                    <a:lstStyle/>
                    <a:p>
                      <a:pPr algn="l" fontAlgn="t"/>
                      <a:r>
                        <a:rPr lang="sv-SE" sz="1000" b="0" i="0" u="none" strike="noStrike" kern="1200" dirty="0">
                          <a:solidFill>
                            <a:srgbClr val="000000"/>
                          </a:solidFill>
                          <a:effectLst/>
                          <a:latin typeface="Montserrat" panose="00000500000000000000" pitchFamily="2" charset="0"/>
                          <a:ea typeface="+mn-ea"/>
                          <a:cs typeface="+mn-cs"/>
                        </a:rPr>
                        <a:t>Västmanland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7%</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0%</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07657547"/>
                  </a:ext>
                </a:extLst>
              </a:tr>
              <a:tr h="292748">
                <a:tc>
                  <a:txBody>
                    <a:bodyPr/>
                    <a:lstStyle/>
                    <a:p>
                      <a:pPr algn="l" fontAlgn="t"/>
                      <a:r>
                        <a:rPr lang="sv-SE" sz="1000" b="0" i="0" u="none" strike="noStrike" kern="1200" dirty="0">
                          <a:solidFill>
                            <a:srgbClr val="000000"/>
                          </a:solidFill>
                          <a:effectLst/>
                          <a:latin typeface="Montserrat" panose="00000500000000000000" pitchFamily="2" charset="0"/>
                          <a:ea typeface="+mn-ea"/>
                          <a:cs typeface="+mn-cs"/>
                        </a:rPr>
                        <a:t>ÖMS</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4%</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36593740"/>
                  </a:ext>
                </a:extLst>
              </a:tr>
            </a:tbl>
          </a:graphicData>
        </a:graphic>
      </p:graphicFrame>
      <p:sp>
        <p:nvSpPr>
          <p:cNvPr id="11" name="Rectangle 5">
            <a:extLst>
              <a:ext uri="{FF2B5EF4-FFF2-40B4-BE49-F238E27FC236}">
                <a16:creationId xmlns:a16="http://schemas.microsoft.com/office/drawing/2014/main" id="{16FF0F34-AE84-8D91-362E-32214D940985}"/>
              </a:ext>
            </a:extLst>
          </p:cNvPr>
          <p:cNvSpPr/>
          <p:nvPr/>
        </p:nvSpPr>
        <p:spPr>
          <a:xfrm>
            <a:off x="9573307" y="3374637"/>
            <a:ext cx="2313893" cy="3189791"/>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Antalet gästnätter var år 2024 totalt ca 6,6 miljoner i ÖMS, vilket är en minskning med 1 procent jämfört med föregående år. </a:t>
            </a:r>
          </a:p>
          <a:p>
            <a:pPr>
              <a:spcBef>
                <a:spcPts val="300"/>
              </a:spcBef>
              <a:spcAft>
                <a:spcPts val="300"/>
              </a:spcAft>
            </a:pPr>
            <a:r>
              <a:rPr lang="sv-SE" sz="1000" dirty="0">
                <a:solidFill>
                  <a:schemeClr val="tx1"/>
                </a:solidFill>
                <a:latin typeface="Montserrat" panose="00000500000000000000" pitchFamily="2" charset="0"/>
              </a:rPr>
              <a:t>Sett till antalet gästnätter spenderades flest nätter i Östergötland (strax över 2 miljoner) och Örebro (ca 1,3 miljoner). Västmanland uppvisar lägst antalet gästnätter ).   </a:t>
            </a:r>
          </a:p>
          <a:p>
            <a:pPr>
              <a:spcBef>
                <a:spcPts val="300"/>
              </a:spcBef>
              <a:spcAft>
                <a:spcPts val="300"/>
              </a:spcAft>
            </a:pPr>
            <a:r>
              <a:rPr lang="sv-SE" sz="1000" dirty="0">
                <a:solidFill>
                  <a:schemeClr val="tx1"/>
                </a:solidFill>
                <a:latin typeface="Montserrat" panose="00000500000000000000" pitchFamily="2" charset="0"/>
              </a:rPr>
              <a:t>Mellan år 2023 och 2024 har det skett en svag minskning i länen. </a:t>
            </a:r>
          </a:p>
          <a:p>
            <a:pPr>
              <a:spcBef>
                <a:spcPts val="300"/>
              </a:spcBef>
              <a:spcAft>
                <a:spcPts val="300"/>
              </a:spcAft>
            </a:pPr>
            <a:r>
              <a:rPr lang="sv-SE" sz="1000" dirty="0">
                <a:solidFill>
                  <a:schemeClr val="tx1"/>
                </a:solidFill>
                <a:latin typeface="Montserrat" panose="00000500000000000000" pitchFamily="2" charset="0"/>
              </a:rPr>
              <a:t>Antalet är i det närmaste oförändrat.</a:t>
            </a:r>
          </a:p>
        </p:txBody>
      </p:sp>
      <p:graphicFrame>
        <p:nvGraphicFramePr>
          <p:cNvPr id="2" name="Diagram 1">
            <a:extLst>
              <a:ext uri="{FF2B5EF4-FFF2-40B4-BE49-F238E27FC236}">
                <a16:creationId xmlns:a16="http://schemas.microsoft.com/office/drawing/2014/main" id="{30D6A4B6-4F6A-E26B-D7B2-CD29625473A1}"/>
              </a:ext>
            </a:extLst>
          </p:cNvPr>
          <p:cNvGraphicFramePr>
            <a:graphicFrameLocks/>
          </p:cNvGraphicFramePr>
          <p:nvPr>
            <p:extLst>
              <p:ext uri="{D42A27DB-BD31-4B8C-83A1-F6EECF244321}">
                <p14:modId xmlns:p14="http://schemas.microsoft.com/office/powerpoint/2010/main" val="3102117441"/>
              </p:ext>
            </p:extLst>
          </p:nvPr>
        </p:nvGraphicFramePr>
        <p:xfrm>
          <a:off x="1495626" y="1117601"/>
          <a:ext cx="7990810" cy="29860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35345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610B45-62DA-72A4-4E9F-A1E36C7986E5}"/>
              </a:ext>
            </a:extLst>
          </p:cNvPr>
          <p:cNvSpPr>
            <a:spLocks noGrp="1"/>
          </p:cNvSpPr>
          <p:nvPr>
            <p:ph type="title"/>
          </p:nvPr>
        </p:nvSpPr>
        <p:spPr>
          <a:xfrm>
            <a:off x="2208214" y="224425"/>
            <a:ext cx="9251949" cy="814797"/>
          </a:xfrm>
        </p:spPr>
        <p:txBody>
          <a:bodyPr lIns="45720" rIns="45720">
            <a:noAutofit/>
          </a:bodyPr>
          <a:lstStyle/>
          <a:p>
            <a:r>
              <a:rPr lang="sv-SE" dirty="0">
                <a:solidFill>
                  <a:schemeClr val="tx2"/>
                </a:solidFill>
              </a:rPr>
              <a:t>7. Andel utländska övernattningar av totala antalet övernattningar</a:t>
            </a:r>
            <a:endParaRPr lang="en-US" dirty="0">
              <a:solidFill>
                <a:schemeClr val="tx2"/>
              </a:solidFill>
            </a:endParaRPr>
          </a:p>
        </p:txBody>
      </p:sp>
      <p:sp>
        <p:nvSpPr>
          <p:cNvPr id="8" name="Rectangle 3">
            <a:extLst>
              <a:ext uri="{FF2B5EF4-FFF2-40B4-BE49-F238E27FC236}">
                <a16:creationId xmlns:a16="http://schemas.microsoft.com/office/drawing/2014/main" id="{C299ACEC-C7F2-6563-F2E8-F3352513A958}"/>
              </a:ext>
            </a:extLst>
          </p:cNvPr>
          <p:cNvSpPr/>
          <p:nvPr/>
        </p:nvSpPr>
        <p:spPr>
          <a:xfrm>
            <a:off x="9496577" y="1972590"/>
            <a:ext cx="2155877" cy="1232623"/>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Statistiken visar utländska övernattningar som andel av totala antalet övernattningar</a:t>
            </a:r>
          </a:p>
          <a:p>
            <a:pPr>
              <a:spcBef>
                <a:spcPts val="300"/>
              </a:spcBef>
              <a:spcAft>
                <a:spcPts val="300"/>
              </a:spcAft>
            </a:pPr>
            <a:r>
              <a:rPr lang="sv-SE" sz="900" dirty="0">
                <a:solidFill>
                  <a:schemeClr val="tx1"/>
                </a:solidFill>
                <a:latin typeface="Montserrat" panose="00000500000000000000" pitchFamily="2" charset="0"/>
              </a:rPr>
              <a:t>. </a:t>
            </a:r>
          </a:p>
          <a:p>
            <a:pPr>
              <a:spcBef>
                <a:spcPts val="300"/>
              </a:spcBef>
              <a:spcAft>
                <a:spcPts val="300"/>
              </a:spcAft>
            </a:pPr>
            <a:r>
              <a:rPr lang="sv-SE" sz="900" dirty="0">
                <a:solidFill>
                  <a:schemeClr val="tx1"/>
                </a:solidFill>
                <a:latin typeface="Montserrat" panose="00000500000000000000" pitchFamily="2" charset="0"/>
              </a:rPr>
              <a:t>Uppgifterna hämtas från Tillväxt-verkets inkvarteringsstatistik.</a:t>
            </a:r>
          </a:p>
        </p:txBody>
      </p:sp>
      <p:sp>
        <p:nvSpPr>
          <p:cNvPr id="9" name="Rectangle 5">
            <a:extLst>
              <a:ext uri="{FF2B5EF4-FFF2-40B4-BE49-F238E27FC236}">
                <a16:creationId xmlns:a16="http://schemas.microsoft.com/office/drawing/2014/main" id="{F3FD84F8-0AFA-768E-1981-665A2D76B095}"/>
              </a:ext>
            </a:extLst>
          </p:cNvPr>
          <p:cNvSpPr/>
          <p:nvPr/>
        </p:nvSpPr>
        <p:spPr>
          <a:xfrm>
            <a:off x="9496578" y="3559241"/>
            <a:ext cx="2236618" cy="307433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endParaRPr lang="sv-SE" sz="900" dirty="0">
              <a:solidFill>
                <a:schemeClr val="tx1"/>
              </a:solidFill>
              <a:latin typeface="Montserrat" panose="00000500000000000000" pitchFamily="2" charset="0"/>
            </a:endParaRPr>
          </a:p>
          <a:p>
            <a:pPr>
              <a:spcBef>
                <a:spcPts val="300"/>
              </a:spcBef>
              <a:spcAft>
                <a:spcPts val="300"/>
              </a:spcAft>
            </a:pPr>
            <a:r>
              <a:rPr lang="sv-SE" sz="900" dirty="0">
                <a:solidFill>
                  <a:schemeClr val="tx1"/>
                </a:solidFill>
                <a:latin typeface="Montserrat" panose="00000500000000000000" pitchFamily="2" charset="0"/>
              </a:rPr>
              <a:t>Andelen utländska övernattningar är oförändrat mellan år 2023 och 2024 (13 procent av det totala antalet). Utveckling har varit snarlik i samtliga län,  med undantag för Uppsala, där andelen ökat med 4 procentenheter.</a:t>
            </a:r>
          </a:p>
          <a:p>
            <a:pPr>
              <a:spcBef>
                <a:spcPts val="300"/>
              </a:spcBef>
              <a:spcAft>
                <a:spcPts val="300"/>
              </a:spcAft>
            </a:pPr>
            <a:endParaRPr lang="sv-SE" sz="900" dirty="0">
              <a:solidFill>
                <a:schemeClr val="tx1"/>
              </a:solidFill>
              <a:latin typeface="Montserrat" panose="00000500000000000000" pitchFamily="2" charset="0"/>
            </a:endParaRPr>
          </a:p>
          <a:p>
            <a:pPr>
              <a:spcBef>
                <a:spcPts val="300"/>
              </a:spcBef>
              <a:spcAft>
                <a:spcPts val="300"/>
              </a:spcAft>
            </a:pPr>
            <a:r>
              <a:rPr lang="sv-SE" sz="900" dirty="0">
                <a:solidFill>
                  <a:schemeClr val="tx1"/>
                </a:solidFill>
                <a:latin typeface="Montserrat" panose="00000500000000000000" pitchFamily="2" charset="0"/>
              </a:rPr>
              <a:t>Totalt antal övernattningar år 2024 var 6,6 miljoner i ÖMS, och av dessa härrörde 869 000 från utländska besökare . </a:t>
            </a:r>
          </a:p>
        </p:txBody>
      </p:sp>
      <p:graphicFrame>
        <p:nvGraphicFramePr>
          <p:cNvPr id="4" name="Tabell 1">
            <a:extLst>
              <a:ext uri="{FF2B5EF4-FFF2-40B4-BE49-F238E27FC236}">
                <a16:creationId xmlns:a16="http://schemas.microsoft.com/office/drawing/2014/main" id="{0403C894-8D66-FF80-8CBF-34C7E6DA311C}"/>
              </a:ext>
            </a:extLst>
          </p:cNvPr>
          <p:cNvGraphicFramePr>
            <a:graphicFrameLocks noGrp="1"/>
          </p:cNvGraphicFramePr>
          <p:nvPr>
            <p:extLst>
              <p:ext uri="{D42A27DB-BD31-4B8C-83A1-F6EECF244321}">
                <p14:modId xmlns:p14="http://schemas.microsoft.com/office/powerpoint/2010/main" val="222323510"/>
              </p:ext>
            </p:extLst>
          </p:nvPr>
        </p:nvGraphicFramePr>
        <p:xfrm>
          <a:off x="1943100" y="4533900"/>
          <a:ext cx="7315200" cy="2119493"/>
        </p:xfrm>
        <a:graphic>
          <a:graphicData uri="http://schemas.openxmlformats.org/drawingml/2006/table">
            <a:tbl>
              <a:tblPr firstRow="1" bandRow="1">
                <a:tableStyleId>{5C22544A-7EE6-4342-B048-85BDC9FD1C3A}</a:tableStyleId>
              </a:tblPr>
              <a:tblGrid>
                <a:gridCol w="3023536">
                  <a:extLst>
                    <a:ext uri="{9D8B030D-6E8A-4147-A177-3AD203B41FA5}">
                      <a16:colId xmlns:a16="http://schemas.microsoft.com/office/drawing/2014/main" val="2769935946"/>
                    </a:ext>
                  </a:extLst>
                </a:gridCol>
                <a:gridCol w="2348564">
                  <a:extLst>
                    <a:ext uri="{9D8B030D-6E8A-4147-A177-3AD203B41FA5}">
                      <a16:colId xmlns:a16="http://schemas.microsoft.com/office/drawing/2014/main" val="1762256151"/>
                    </a:ext>
                  </a:extLst>
                </a:gridCol>
                <a:gridCol w="1943100">
                  <a:extLst>
                    <a:ext uri="{9D8B030D-6E8A-4147-A177-3AD203B41FA5}">
                      <a16:colId xmlns:a16="http://schemas.microsoft.com/office/drawing/2014/main" val="2356549298"/>
                    </a:ext>
                  </a:extLst>
                </a:gridCol>
              </a:tblGrid>
              <a:tr h="384008">
                <a:tc>
                  <a:txBody>
                    <a:bodyPr/>
                    <a:lstStyle/>
                    <a:p>
                      <a:pPr algn="l"/>
                      <a:r>
                        <a:rPr lang="sv-SE" sz="1000" dirty="0">
                          <a:solidFill>
                            <a:schemeClr val="bg1"/>
                          </a:solidFill>
                          <a:latin typeface="Montserrat" panose="00000500000000000000" pitchFamily="2" charset="0"/>
                        </a:rPr>
                        <a:t>Län</a:t>
                      </a:r>
                    </a:p>
                  </a:txBody>
                  <a:tcPr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a:r>
                        <a:rPr lang="sv-SE" sz="1000" b="1" kern="1200" dirty="0">
                          <a:solidFill>
                            <a:schemeClr val="bg1"/>
                          </a:solidFill>
                          <a:latin typeface="Montserrat" panose="00000500000000000000" pitchFamily="2" charset="0"/>
                          <a:ea typeface="+mn-ea"/>
                          <a:cs typeface="+mn-cs"/>
                        </a:rPr>
                        <a:t>Förändring 2018-2024 (PE)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bg1"/>
                          </a:solidFill>
                          <a:latin typeface="Montserrat" panose="00000500000000000000" pitchFamily="2" charset="0"/>
                        </a:rPr>
                        <a:t>Förändring 2023-2024 (PE)</a:t>
                      </a:r>
                    </a:p>
                  </a:txBody>
                  <a:tcPr anchor="ctr">
                    <a:lnL w="9525" cap="flat" cmpd="sng" algn="ctr">
                      <a:solidFill>
                        <a:schemeClr val="bg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924439261"/>
                  </a:ext>
                </a:extLst>
              </a:tr>
              <a:tr h="296378">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Uppsala</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3</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4</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22841858"/>
                  </a:ext>
                </a:extLst>
              </a:tr>
              <a:tr h="271711">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Södermanland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0 </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1 </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3999807"/>
                  </a:ext>
                </a:extLst>
              </a:tr>
              <a:tr h="288791">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Östergötland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-2 </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-1</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0877839"/>
                  </a:ext>
                </a:extLst>
              </a:tr>
              <a:tr h="288791">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Örebro</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-5</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-1</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67900173"/>
                  </a:ext>
                </a:extLst>
              </a:tr>
              <a:tr h="288791">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Västmanland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-4</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0</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07657547"/>
                  </a:ext>
                </a:extLst>
              </a:tr>
              <a:tr h="288791">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ÖMS</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-1</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algn="ctr" defTabSz="914400" rtl="0" eaLnBrk="1" fontAlgn="t" latinLnBrk="0" hangingPunct="1">
                        <a:lnSpc>
                          <a:spcPct val="107000"/>
                        </a:lnSpc>
                        <a:spcAft>
                          <a:spcPts val="800"/>
                        </a:spcAft>
                      </a:pPr>
                      <a:r>
                        <a:rPr lang="sv-SE" sz="1000" b="0" i="0" u="none" strike="noStrike" kern="1200" dirty="0">
                          <a:solidFill>
                            <a:srgbClr val="000000"/>
                          </a:solidFill>
                          <a:effectLst/>
                          <a:latin typeface="Montserrat" panose="00000500000000000000" pitchFamily="2" charset="0"/>
                          <a:ea typeface="+mn-ea"/>
                          <a:cs typeface="+mn-cs"/>
                        </a:rPr>
                        <a:t>0</a:t>
                      </a:r>
                    </a:p>
                  </a:txBody>
                  <a:tcPr marL="68580" marR="68580" marT="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36593740"/>
                  </a:ext>
                </a:extLst>
              </a:tr>
            </a:tbl>
          </a:graphicData>
        </a:graphic>
      </p:graphicFrame>
      <p:graphicFrame>
        <p:nvGraphicFramePr>
          <p:cNvPr id="2" name="Diagram 1">
            <a:extLst>
              <a:ext uri="{FF2B5EF4-FFF2-40B4-BE49-F238E27FC236}">
                <a16:creationId xmlns:a16="http://schemas.microsoft.com/office/drawing/2014/main" id="{851276D1-4879-EEAB-4E91-3E52770001CE}"/>
              </a:ext>
            </a:extLst>
          </p:cNvPr>
          <p:cNvGraphicFramePr>
            <a:graphicFrameLocks/>
          </p:cNvGraphicFramePr>
          <p:nvPr>
            <p:extLst>
              <p:ext uri="{D42A27DB-BD31-4B8C-83A1-F6EECF244321}">
                <p14:modId xmlns:p14="http://schemas.microsoft.com/office/powerpoint/2010/main" val="4017517595"/>
              </p:ext>
            </p:extLst>
          </p:nvPr>
        </p:nvGraphicFramePr>
        <p:xfrm>
          <a:off x="1943100" y="1193800"/>
          <a:ext cx="7315200" cy="32681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4095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682106E1-E5A7-0A34-28A1-A266A7279B6B}"/>
              </a:ext>
            </a:extLst>
          </p:cNvPr>
          <p:cNvSpPr>
            <a:spLocks noGrp="1"/>
          </p:cNvSpPr>
          <p:nvPr>
            <p:ph type="title"/>
          </p:nvPr>
        </p:nvSpPr>
        <p:spPr>
          <a:xfrm>
            <a:off x="2208214" y="620712"/>
            <a:ext cx="9251949" cy="814797"/>
          </a:xfrm>
        </p:spPr>
        <p:txBody>
          <a:bodyPr lIns="45720" rIns="45720">
            <a:noAutofit/>
          </a:bodyPr>
          <a:lstStyle/>
          <a:p>
            <a:r>
              <a:rPr lang="sv-SE" dirty="0">
                <a:solidFill>
                  <a:schemeClr val="tx2"/>
                </a:solidFill>
              </a:rPr>
              <a:t>9. Logiintäkter (tkr)</a:t>
            </a:r>
            <a:endParaRPr lang="en-US" dirty="0">
              <a:solidFill>
                <a:schemeClr val="tx2"/>
              </a:solidFill>
            </a:endParaRPr>
          </a:p>
        </p:txBody>
      </p:sp>
      <p:sp>
        <p:nvSpPr>
          <p:cNvPr id="9" name="Rectangle 3">
            <a:extLst>
              <a:ext uri="{FF2B5EF4-FFF2-40B4-BE49-F238E27FC236}">
                <a16:creationId xmlns:a16="http://schemas.microsoft.com/office/drawing/2014/main" id="{F3954E1D-8196-DAE3-FCFD-9541A75043D3}"/>
              </a:ext>
            </a:extLst>
          </p:cNvPr>
          <p:cNvSpPr/>
          <p:nvPr/>
        </p:nvSpPr>
        <p:spPr>
          <a:xfrm>
            <a:off x="9317612" y="1001027"/>
            <a:ext cx="2367458" cy="1593317"/>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Visar logiintäkter på hotell, stugbyar, vandrarhem samt kommersiellt förmedlade privata stugor och lägenheter. </a:t>
            </a:r>
          </a:p>
          <a:p>
            <a:pPr>
              <a:spcBef>
                <a:spcPts val="300"/>
              </a:spcBef>
              <a:spcAft>
                <a:spcPts val="300"/>
              </a:spcAft>
            </a:pPr>
            <a:r>
              <a:rPr lang="sv-SE" sz="1000" dirty="0">
                <a:solidFill>
                  <a:schemeClr val="tx1"/>
                </a:solidFill>
                <a:latin typeface="Montserrat" panose="00000500000000000000" pitchFamily="2" charset="0"/>
              </a:rPr>
              <a:t>Redovisas i fasta priser. Data är hämtas från Tillväxtverket.</a:t>
            </a:r>
          </a:p>
        </p:txBody>
      </p:sp>
      <p:graphicFrame>
        <p:nvGraphicFramePr>
          <p:cNvPr id="10" name="Tabell 1">
            <a:extLst>
              <a:ext uri="{FF2B5EF4-FFF2-40B4-BE49-F238E27FC236}">
                <a16:creationId xmlns:a16="http://schemas.microsoft.com/office/drawing/2014/main" id="{C3EEA226-371E-D895-EE32-2EB9F5F401CD}"/>
              </a:ext>
            </a:extLst>
          </p:cNvPr>
          <p:cNvGraphicFramePr>
            <a:graphicFrameLocks noGrp="1"/>
          </p:cNvGraphicFramePr>
          <p:nvPr>
            <p:extLst>
              <p:ext uri="{D42A27DB-BD31-4B8C-83A1-F6EECF244321}">
                <p14:modId xmlns:p14="http://schemas.microsoft.com/office/powerpoint/2010/main" val="1226968699"/>
              </p:ext>
            </p:extLst>
          </p:nvPr>
        </p:nvGraphicFramePr>
        <p:xfrm>
          <a:off x="1638298" y="4176743"/>
          <a:ext cx="7197694" cy="2078436"/>
        </p:xfrm>
        <a:graphic>
          <a:graphicData uri="http://schemas.openxmlformats.org/drawingml/2006/table">
            <a:tbl>
              <a:tblPr firstRow="1" bandRow="1">
                <a:tableStyleId>{5C22544A-7EE6-4342-B048-85BDC9FD1C3A}</a:tableStyleId>
              </a:tblPr>
              <a:tblGrid>
                <a:gridCol w="4103283">
                  <a:extLst>
                    <a:ext uri="{9D8B030D-6E8A-4147-A177-3AD203B41FA5}">
                      <a16:colId xmlns:a16="http://schemas.microsoft.com/office/drawing/2014/main" val="2769935946"/>
                    </a:ext>
                  </a:extLst>
                </a:gridCol>
                <a:gridCol w="1462665">
                  <a:extLst>
                    <a:ext uri="{9D8B030D-6E8A-4147-A177-3AD203B41FA5}">
                      <a16:colId xmlns:a16="http://schemas.microsoft.com/office/drawing/2014/main" val="2821033173"/>
                    </a:ext>
                  </a:extLst>
                </a:gridCol>
                <a:gridCol w="1631746">
                  <a:extLst>
                    <a:ext uri="{9D8B030D-6E8A-4147-A177-3AD203B41FA5}">
                      <a16:colId xmlns:a16="http://schemas.microsoft.com/office/drawing/2014/main" val="2356549298"/>
                    </a:ext>
                  </a:extLst>
                </a:gridCol>
              </a:tblGrid>
              <a:tr h="378349">
                <a:tc>
                  <a:txBody>
                    <a:bodyPr/>
                    <a:lstStyle/>
                    <a:p>
                      <a:pPr algn="l"/>
                      <a:r>
                        <a:rPr lang="sv-SE" sz="1000" dirty="0">
                          <a:solidFill>
                            <a:schemeClr val="bg1"/>
                          </a:solidFill>
                          <a:latin typeface="Montserrat" panose="00000500000000000000" pitchFamily="2" charset="0"/>
                        </a:rPr>
                        <a:t>Län</a:t>
                      </a:r>
                    </a:p>
                  </a:txBody>
                  <a:tcPr anchor="ctr">
                    <a:lnL w="9525" cap="flat" cmpd="sng" algn="ctr">
                      <a:solidFill>
                        <a:schemeClr val="accent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bg1"/>
                          </a:solidFill>
                          <a:latin typeface="Montserrat" panose="00000500000000000000" pitchFamily="2" charset="0"/>
                        </a:rPr>
                        <a:t>%- Förändring 2018-2024</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chemeClr val="bg1"/>
                          </a:solidFill>
                          <a:latin typeface="Montserrat" panose="00000500000000000000" pitchFamily="2" charset="0"/>
                        </a:rPr>
                        <a:t>%- Förändring 2023-2024</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924439261"/>
                  </a:ext>
                </a:extLst>
              </a:tr>
              <a:tr h="280366">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Uppsala</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24%</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-5%</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22841858"/>
                  </a:ext>
                </a:extLst>
              </a:tr>
              <a:tr h="280366">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Södermanland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29%</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-4%</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3999807"/>
                  </a:ext>
                </a:extLst>
              </a:tr>
              <a:tr h="280366">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Östergötland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38%</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3%</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0877839"/>
                  </a:ext>
                </a:extLst>
              </a:tr>
              <a:tr h="280366">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Örebro</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44%</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1%</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67900173"/>
                  </a:ext>
                </a:extLst>
              </a:tr>
              <a:tr h="280366">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Västmanland</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36%</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3%</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07657547"/>
                  </a:ext>
                </a:extLst>
              </a:tr>
              <a:tr h="280366">
                <a:tc>
                  <a:txBody>
                    <a:bodyPr/>
                    <a:lstStyle/>
                    <a:p>
                      <a:pPr marL="0" algn="l" defTabSz="914400" rtl="0" eaLnBrk="1" fontAlgn="t" latinLnBrk="0" hangingPunct="1"/>
                      <a:r>
                        <a:rPr lang="sv-SE" sz="1000" b="0" i="0" u="none" strike="noStrike" kern="1200" dirty="0">
                          <a:solidFill>
                            <a:srgbClr val="000000"/>
                          </a:solidFill>
                          <a:effectLst/>
                          <a:latin typeface="Montserrat" panose="00000500000000000000" pitchFamily="2" charset="0"/>
                          <a:ea typeface="+mn-ea"/>
                          <a:cs typeface="+mn-cs"/>
                        </a:rPr>
                        <a:t>ÖMS</a:t>
                      </a:r>
                    </a:p>
                  </a:txBody>
                  <a:tcPr marL="6350" marR="6350" marT="6350" marB="0"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34%</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0%</a:t>
                      </a:r>
                    </a:p>
                  </a:txBody>
                  <a:tcPr marL="6350" marR="6350" marT="6350" marB="0"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36593740"/>
                  </a:ext>
                </a:extLst>
              </a:tr>
            </a:tbl>
          </a:graphicData>
        </a:graphic>
      </p:graphicFrame>
      <p:sp>
        <p:nvSpPr>
          <p:cNvPr id="11" name="Rectangle 5">
            <a:extLst>
              <a:ext uri="{FF2B5EF4-FFF2-40B4-BE49-F238E27FC236}">
                <a16:creationId xmlns:a16="http://schemas.microsoft.com/office/drawing/2014/main" id="{16FF0F34-AE84-8D91-362E-32214D940985}"/>
              </a:ext>
            </a:extLst>
          </p:cNvPr>
          <p:cNvSpPr/>
          <p:nvPr/>
        </p:nvSpPr>
        <p:spPr>
          <a:xfrm>
            <a:off x="9317610" y="2974659"/>
            <a:ext cx="2367459" cy="3310901"/>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Logiintäkterna år 2024 uppgick till ca 3,6 miljarder i ÖMS. Högst värden återfanns i Östergötland, som stod för cirka 30 procent de samlade intäkterna i ÖMS. </a:t>
            </a:r>
          </a:p>
          <a:p>
            <a:pPr>
              <a:spcBef>
                <a:spcPts val="300"/>
              </a:spcBef>
              <a:spcAft>
                <a:spcPts val="300"/>
              </a:spcAft>
            </a:pPr>
            <a:r>
              <a:rPr lang="sv-SE" sz="1000" dirty="0">
                <a:solidFill>
                  <a:schemeClr val="tx1"/>
                </a:solidFill>
                <a:latin typeface="Montserrat" panose="00000500000000000000" pitchFamily="2" charset="0"/>
              </a:rPr>
              <a:t>Mellan år 2023 och 2024 skedde ingen nämnvärd förändring i ÖMS som helhet. </a:t>
            </a:r>
          </a:p>
          <a:p>
            <a:pPr>
              <a:spcBef>
                <a:spcPts val="300"/>
              </a:spcBef>
              <a:spcAft>
                <a:spcPts val="300"/>
              </a:spcAft>
            </a:pPr>
            <a:r>
              <a:rPr lang="sv-SE" sz="1000" dirty="0">
                <a:solidFill>
                  <a:schemeClr val="tx1"/>
                </a:solidFill>
                <a:latin typeface="Montserrat" panose="00000500000000000000" pitchFamily="2" charset="0"/>
              </a:rPr>
              <a:t>Störst ökning föregående år skedde i Östergötland och Västmanland, störst minskning skedde i Uppsala. </a:t>
            </a:r>
          </a:p>
          <a:p>
            <a:pPr>
              <a:spcBef>
                <a:spcPts val="300"/>
              </a:spcBef>
              <a:spcAft>
                <a:spcPts val="300"/>
              </a:spcAft>
            </a:pPr>
            <a:r>
              <a:rPr lang="sv-SE" sz="1000" dirty="0">
                <a:solidFill>
                  <a:schemeClr val="tx1"/>
                </a:solidFill>
                <a:latin typeface="Montserrat" panose="00000500000000000000" pitchFamily="2" charset="0"/>
              </a:rPr>
              <a:t>Örebro har haft starkast utveckling sedan år 2018.  </a:t>
            </a:r>
          </a:p>
          <a:p>
            <a:pPr>
              <a:spcBef>
                <a:spcPts val="300"/>
              </a:spcBef>
              <a:spcAft>
                <a:spcPts val="300"/>
              </a:spcAft>
            </a:pPr>
            <a:endParaRPr lang="sv-SE" dirty="0"/>
          </a:p>
        </p:txBody>
      </p:sp>
      <p:graphicFrame>
        <p:nvGraphicFramePr>
          <p:cNvPr id="2" name="Diagram 1">
            <a:extLst>
              <a:ext uri="{FF2B5EF4-FFF2-40B4-BE49-F238E27FC236}">
                <a16:creationId xmlns:a16="http://schemas.microsoft.com/office/drawing/2014/main" id="{86284A0E-8774-B609-1918-970B63CCF131}"/>
              </a:ext>
            </a:extLst>
          </p:cNvPr>
          <p:cNvGraphicFramePr>
            <a:graphicFrameLocks/>
          </p:cNvGraphicFramePr>
          <p:nvPr>
            <p:extLst>
              <p:ext uri="{D42A27DB-BD31-4B8C-83A1-F6EECF244321}">
                <p14:modId xmlns:p14="http://schemas.microsoft.com/office/powerpoint/2010/main" val="2383843992"/>
              </p:ext>
            </p:extLst>
          </p:nvPr>
        </p:nvGraphicFramePr>
        <p:xfrm>
          <a:off x="1629831" y="1084024"/>
          <a:ext cx="7197694" cy="30206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02438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tora och små pilar">
            <a:extLst>
              <a:ext uri="{FF2B5EF4-FFF2-40B4-BE49-F238E27FC236}">
                <a16:creationId xmlns:a16="http://schemas.microsoft.com/office/drawing/2014/main" id="{F1E1D084-782B-E115-6C1C-796DFC0355F1}"/>
              </a:ext>
            </a:extLst>
          </p:cNvPr>
          <p:cNvPicPr>
            <a:picLocks noChangeAspect="1"/>
          </p:cNvPicPr>
          <p:nvPr/>
        </p:nvPicPr>
        <p:blipFill>
          <a:blip r:embed="rId2" cstate="print">
            <a:alphaModFix amt="83000"/>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8" name="Titre 5">
            <a:extLst>
              <a:ext uri="{FF2B5EF4-FFF2-40B4-BE49-F238E27FC236}">
                <a16:creationId xmlns:a16="http://schemas.microsoft.com/office/drawing/2014/main" id="{8CE8EF5A-1361-12B2-C2E9-1F2FA1927220}"/>
              </a:ext>
            </a:extLst>
          </p:cNvPr>
          <p:cNvSpPr txBox="1">
            <a:spLocks/>
          </p:cNvSpPr>
          <p:nvPr/>
        </p:nvSpPr>
        <p:spPr>
          <a:xfrm>
            <a:off x="1" y="4667091"/>
            <a:ext cx="7868092" cy="904370"/>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r>
              <a:rPr lang="sv-SE" sz="4000" dirty="0">
                <a:solidFill>
                  <a:schemeClr val="bg2"/>
                </a:solidFill>
              </a:rPr>
              <a:t>Framåtblick</a:t>
            </a:r>
            <a:endParaRPr lang="en-CA" sz="4000" dirty="0">
              <a:solidFill>
                <a:schemeClr val="bg2"/>
              </a:solidFill>
            </a:endParaRPr>
          </a:p>
        </p:txBody>
      </p:sp>
    </p:spTree>
    <p:extLst>
      <p:ext uri="{BB962C8B-B14F-4D97-AF65-F5344CB8AC3E}">
        <p14:creationId xmlns:p14="http://schemas.microsoft.com/office/powerpoint/2010/main" val="23243340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610B45-62DA-72A4-4E9F-A1E36C7986E5}"/>
              </a:ext>
            </a:extLst>
          </p:cNvPr>
          <p:cNvSpPr>
            <a:spLocks noGrp="1"/>
          </p:cNvSpPr>
          <p:nvPr>
            <p:ph type="title"/>
          </p:nvPr>
        </p:nvSpPr>
        <p:spPr>
          <a:xfrm>
            <a:off x="2208214" y="224425"/>
            <a:ext cx="9251949" cy="814797"/>
          </a:xfrm>
        </p:spPr>
        <p:txBody>
          <a:bodyPr lIns="45720" rIns="45720">
            <a:noAutofit/>
          </a:bodyPr>
          <a:lstStyle/>
          <a:p>
            <a:r>
              <a:rPr lang="sv-SE" dirty="0">
                <a:solidFill>
                  <a:schemeClr val="tx2"/>
                </a:solidFill>
              </a:rPr>
              <a:t>10. Hur bedömer företagen utvecklingen avseende antalet besökare under det kommande året?</a:t>
            </a:r>
            <a:endParaRPr lang="en-US" dirty="0">
              <a:solidFill>
                <a:schemeClr val="tx2"/>
              </a:solidFill>
            </a:endParaRPr>
          </a:p>
        </p:txBody>
      </p:sp>
      <p:sp>
        <p:nvSpPr>
          <p:cNvPr id="8" name="Rectangle 3">
            <a:extLst>
              <a:ext uri="{FF2B5EF4-FFF2-40B4-BE49-F238E27FC236}">
                <a16:creationId xmlns:a16="http://schemas.microsoft.com/office/drawing/2014/main" id="{C299ACEC-C7F2-6563-F2E8-F3352513A958}"/>
              </a:ext>
            </a:extLst>
          </p:cNvPr>
          <p:cNvSpPr/>
          <p:nvPr/>
        </p:nvSpPr>
        <p:spPr>
          <a:xfrm>
            <a:off x="8855243" y="1116531"/>
            <a:ext cx="2916454" cy="2182228"/>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Statistiken är hämtade från Besöksnäringsbarometern för Östra Mellansverige för åren 2022. 2023 och 2024.</a:t>
            </a:r>
          </a:p>
          <a:p>
            <a:pPr>
              <a:spcBef>
                <a:spcPts val="300"/>
              </a:spcBef>
              <a:spcAft>
                <a:spcPts val="300"/>
              </a:spcAft>
            </a:pPr>
            <a:r>
              <a:rPr lang="sv-SE" sz="900" dirty="0">
                <a:solidFill>
                  <a:schemeClr val="tx1"/>
                </a:solidFill>
                <a:latin typeface="Montserrat" panose="00000500000000000000" pitchFamily="2" charset="0"/>
              </a:rPr>
              <a:t>Visar andelen svarade som bedömer att antalet inhemska respektive utländska besökare kommer att öka. </a:t>
            </a:r>
          </a:p>
          <a:p>
            <a:pPr>
              <a:spcBef>
                <a:spcPts val="300"/>
              </a:spcBef>
              <a:spcAft>
                <a:spcPts val="300"/>
              </a:spcAft>
            </a:pPr>
            <a:r>
              <a:rPr lang="sv-SE" sz="900" dirty="0">
                <a:solidFill>
                  <a:schemeClr val="tx1"/>
                </a:solidFill>
                <a:latin typeface="Montserrat" panose="00000500000000000000" pitchFamily="2" charset="0"/>
              </a:rPr>
              <a:t>Svaren är insamlade hösten respektive år och avser det nästkommande året. </a:t>
            </a:r>
          </a:p>
          <a:p>
            <a:pPr>
              <a:spcBef>
                <a:spcPts val="300"/>
              </a:spcBef>
              <a:spcAft>
                <a:spcPts val="300"/>
              </a:spcAft>
            </a:pPr>
            <a:r>
              <a:rPr lang="sv-SE" sz="900" dirty="0">
                <a:solidFill>
                  <a:schemeClr val="tx1"/>
                </a:solidFill>
                <a:latin typeface="Montserrat" panose="00000500000000000000" pitchFamily="2" charset="0"/>
              </a:rPr>
              <a:t>År 2022 besvarade </a:t>
            </a:r>
            <a:r>
              <a:rPr lang="sv-SE" sz="900" b="1" dirty="0">
                <a:solidFill>
                  <a:schemeClr val="tx1"/>
                </a:solidFill>
                <a:latin typeface="Montserrat" panose="00000500000000000000" pitchFamily="2" charset="0"/>
              </a:rPr>
              <a:t>401</a:t>
            </a:r>
            <a:r>
              <a:rPr lang="sv-SE" sz="900" dirty="0">
                <a:solidFill>
                  <a:schemeClr val="tx1"/>
                </a:solidFill>
                <a:latin typeface="Montserrat" panose="00000500000000000000" pitchFamily="2" charset="0"/>
              </a:rPr>
              <a:t> företag enkäten,</a:t>
            </a:r>
          </a:p>
          <a:p>
            <a:pPr>
              <a:spcBef>
                <a:spcPts val="300"/>
              </a:spcBef>
              <a:spcAft>
                <a:spcPts val="300"/>
              </a:spcAft>
            </a:pPr>
            <a:r>
              <a:rPr lang="sv-SE" sz="900" dirty="0">
                <a:solidFill>
                  <a:schemeClr val="tx1"/>
                </a:solidFill>
                <a:latin typeface="Montserrat" panose="00000500000000000000" pitchFamily="2" charset="0"/>
              </a:rPr>
              <a:t>År 2023 besvarades den av </a:t>
            </a:r>
            <a:r>
              <a:rPr lang="sv-SE" sz="900" b="1" dirty="0">
                <a:solidFill>
                  <a:schemeClr val="tx1"/>
                </a:solidFill>
                <a:latin typeface="Montserrat" panose="00000500000000000000" pitchFamily="2" charset="0"/>
              </a:rPr>
              <a:t>497</a:t>
            </a:r>
            <a:r>
              <a:rPr lang="sv-SE" sz="900" dirty="0">
                <a:solidFill>
                  <a:schemeClr val="tx1"/>
                </a:solidFill>
                <a:latin typeface="Montserrat" panose="00000500000000000000" pitchFamily="2" charset="0"/>
              </a:rPr>
              <a:t> företag. </a:t>
            </a:r>
          </a:p>
          <a:p>
            <a:pPr>
              <a:spcBef>
                <a:spcPts val="300"/>
              </a:spcBef>
              <a:spcAft>
                <a:spcPts val="300"/>
              </a:spcAft>
            </a:pPr>
            <a:r>
              <a:rPr lang="sv-SE" sz="900" dirty="0">
                <a:solidFill>
                  <a:schemeClr val="tx1"/>
                </a:solidFill>
                <a:latin typeface="Montserrat" panose="00000500000000000000" pitchFamily="2" charset="0"/>
              </a:rPr>
              <a:t>År 2024 bevarades den av </a:t>
            </a:r>
            <a:r>
              <a:rPr lang="sv-SE" sz="900" b="1" dirty="0">
                <a:solidFill>
                  <a:schemeClr val="tx1"/>
                </a:solidFill>
                <a:latin typeface="Montserrat" panose="00000500000000000000" pitchFamily="2" charset="0"/>
              </a:rPr>
              <a:t>298 </a:t>
            </a:r>
            <a:r>
              <a:rPr lang="sv-SE" sz="900" dirty="0">
                <a:solidFill>
                  <a:schemeClr val="tx1"/>
                </a:solidFill>
                <a:latin typeface="Montserrat" panose="00000500000000000000" pitchFamily="2" charset="0"/>
              </a:rPr>
              <a:t>företag*	</a:t>
            </a:r>
          </a:p>
        </p:txBody>
      </p:sp>
      <p:sp>
        <p:nvSpPr>
          <p:cNvPr id="9" name="Rectangle 5">
            <a:extLst>
              <a:ext uri="{FF2B5EF4-FFF2-40B4-BE49-F238E27FC236}">
                <a16:creationId xmlns:a16="http://schemas.microsoft.com/office/drawing/2014/main" id="{F3FD84F8-0AFA-768E-1981-665A2D76B095}"/>
              </a:ext>
            </a:extLst>
          </p:cNvPr>
          <p:cNvSpPr/>
          <p:nvPr/>
        </p:nvSpPr>
        <p:spPr>
          <a:xfrm>
            <a:off x="8855243" y="3465396"/>
            <a:ext cx="3185962" cy="254317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Svaren visar på  en stigande trend kring förväntningar på att antalet inhemska besökare ska öka. Nära 4 av 10 företag bedömer att det kommer ske en ökning av denna grupp. </a:t>
            </a:r>
          </a:p>
          <a:p>
            <a:pPr>
              <a:spcBef>
                <a:spcPts val="300"/>
              </a:spcBef>
              <a:spcAft>
                <a:spcPts val="300"/>
              </a:spcAft>
            </a:pPr>
            <a:endParaRPr lang="sv-SE" sz="1000" dirty="0">
              <a:solidFill>
                <a:schemeClr val="tx1"/>
              </a:solidFill>
              <a:latin typeface="Montserrat" panose="00000500000000000000" pitchFamily="2" charset="0"/>
            </a:endParaRPr>
          </a:p>
          <a:p>
            <a:pPr>
              <a:spcBef>
                <a:spcPts val="300"/>
              </a:spcBef>
              <a:spcAft>
                <a:spcPts val="300"/>
              </a:spcAft>
            </a:pPr>
            <a:r>
              <a:rPr lang="sv-SE" sz="1000" dirty="0">
                <a:solidFill>
                  <a:schemeClr val="tx1"/>
                </a:solidFill>
                <a:latin typeface="Montserrat" panose="00000500000000000000" pitchFamily="2" charset="0"/>
              </a:rPr>
              <a:t>Mellan 2022 och 2024 har det skett en tydlig ökning av förväntningarna kring inhemska besökare (+ 5 procentenheter).  Det har skett ven viss ökning avseende antalet utländska besökare  (+ 1 procentenhet)</a:t>
            </a:r>
          </a:p>
          <a:p>
            <a:pPr>
              <a:spcBef>
                <a:spcPts val="300"/>
              </a:spcBef>
              <a:spcAft>
                <a:spcPts val="300"/>
              </a:spcAft>
            </a:pPr>
            <a:endParaRPr lang="sv-SE" sz="1000" dirty="0">
              <a:solidFill>
                <a:schemeClr val="tx1"/>
              </a:solidFill>
              <a:latin typeface="Montserrat" panose="00000500000000000000" pitchFamily="2" charset="0"/>
            </a:endParaRPr>
          </a:p>
          <a:p>
            <a:pPr>
              <a:spcBef>
                <a:spcPts val="300"/>
              </a:spcBef>
              <a:spcAft>
                <a:spcPts val="300"/>
              </a:spcAft>
            </a:pPr>
            <a:r>
              <a:rPr lang="sv-SE" sz="1000" dirty="0">
                <a:solidFill>
                  <a:schemeClr val="tx1"/>
                </a:solidFill>
                <a:latin typeface="Montserrat" panose="00000500000000000000" pitchFamily="2" charset="0"/>
              </a:rPr>
              <a:t>Besöksnärings barometern genomförs av Regionalt forum för turismanalys årligen. </a:t>
            </a:r>
          </a:p>
          <a:p>
            <a:pPr>
              <a:spcBef>
                <a:spcPts val="300"/>
              </a:spcBef>
              <a:spcAft>
                <a:spcPts val="300"/>
              </a:spcAft>
            </a:pPr>
            <a:endParaRPr lang="sv-SE" sz="900" dirty="0">
              <a:solidFill>
                <a:schemeClr val="tx1"/>
              </a:solidFill>
              <a:latin typeface="Montserrat" panose="00000500000000000000" pitchFamily="2" charset="0"/>
            </a:endParaRPr>
          </a:p>
        </p:txBody>
      </p:sp>
      <p:graphicFrame>
        <p:nvGraphicFramePr>
          <p:cNvPr id="2" name="Diagram 1">
            <a:extLst>
              <a:ext uri="{FF2B5EF4-FFF2-40B4-BE49-F238E27FC236}">
                <a16:creationId xmlns:a16="http://schemas.microsoft.com/office/drawing/2014/main" id="{59388B19-5AC6-E21D-DC0E-FD84E84C3B26}"/>
              </a:ext>
            </a:extLst>
          </p:cNvPr>
          <p:cNvGraphicFramePr>
            <a:graphicFrameLocks/>
          </p:cNvGraphicFramePr>
          <p:nvPr/>
        </p:nvGraphicFramePr>
        <p:xfrm>
          <a:off x="1722499" y="1511300"/>
          <a:ext cx="6938901" cy="4902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7318123A-1773-5054-B71F-DC3BD4A6D225}"/>
              </a:ext>
            </a:extLst>
          </p:cNvPr>
          <p:cNvSpPr txBox="1"/>
          <p:nvPr/>
        </p:nvSpPr>
        <p:spPr>
          <a:xfrm>
            <a:off x="9135263" y="6506678"/>
            <a:ext cx="2636434" cy="490762"/>
          </a:xfrm>
          <a:prstGeom prst="rect">
            <a:avLst/>
          </a:prstGeom>
        </p:spPr>
        <p:txBody>
          <a:bodyPr vert="horz" wrap="none" lIns="91440" tIns="45720" rIns="91440" bIns="45720" rtlCol="0" anchor="t">
            <a:noAutofit/>
          </a:bodyPr>
          <a:lstStyle/>
          <a:p>
            <a:pPr algn="l">
              <a:lnSpc>
                <a:spcPct val="120000"/>
              </a:lnSpc>
              <a:spcBef>
                <a:spcPts val="1200"/>
              </a:spcBef>
            </a:pPr>
            <a:r>
              <a:rPr lang="sv-SE" sz="1000" b="0" dirty="0">
                <a:solidFill>
                  <a:prstClr val="black"/>
                </a:solidFill>
                <a:latin typeface="Montserrat" pitchFamily="2" charset="77"/>
              </a:rPr>
              <a:t>* </a:t>
            </a:r>
            <a:r>
              <a:rPr lang="sv-SE" sz="1000" dirty="0">
                <a:solidFill>
                  <a:prstClr val="black"/>
                </a:solidFill>
                <a:latin typeface="Montserrat" pitchFamily="2" charset="77"/>
              </a:rPr>
              <a:t>2024 deltog inte Uppsala i undersökningen</a:t>
            </a:r>
          </a:p>
        </p:txBody>
      </p:sp>
    </p:spTree>
    <p:extLst>
      <p:ext uri="{BB962C8B-B14F-4D97-AF65-F5344CB8AC3E}">
        <p14:creationId xmlns:p14="http://schemas.microsoft.com/office/powerpoint/2010/main" val="17157359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610B45-62DA-72A4-4E9F-A1E36C7986E5}"/>
              </a:ext>
            </a:extLst>
          </p:cNvPr>
          <p:cNvSpPr>
            <a:spLocks noGrp="1"/>
          </p:cNvSpPr>
          <p:nvPr>
            <p:ph type="title"/>
          </p:nvPr>
        </p:nvSpPr>
        <p:spPr>
          <a:xfrm>
            <a:off x="2208214" y="224425"/>
            <a:ext cx="9251949" cy="814797"/>
          </a:xfrm>
        </p:spPr>
        <p:txBody>
          <a:bodyPr lIns="45720" rIns="45720">
            <a:noAutofit/>
          </a:bodyPr>
          <a:lstStyle/>
          <a:p>
            <a:r>
              <a:rPr lang="sv-SE" dirty="0">
                <a:solidFill>
                  <a:schemeClr val="tx2"/>
                </a:solidFill>
              </a:rPr>
              <a:t>11. Hur bedömer företagen utvecklingen det kommande året?</a:t>
            </a:r>
            <a:endParaRPr lang="en-US" dirty="0">
              <a:solidFill>
                <a:schemeClr val="tx2"/>
              </a:solidFill>
            </a:endParaRPr>
          </a:p>
        </p:txBody>
      </p:sp>
      <p:sp>
        <p:nvSpPr>
          <p:cNvPr id="8" name="Rectangle 3">
            <a:extLst>
              <a:ext uri="{FF2B5EF4-FFF2-40B4-BE49-F238E27FC236}">
                <a16:creationId xmlns:a16="http://schemas.microsoft.com/office/drawing/2014/main" id="{C299ACEC-C7F2-6563-F2E8-F3352513A958}"/>
              </a:ext>
            </a:extLst>
          </p:cNvPr>
          <p:cNvSpPr/>
          <p:nvPr/>
        </p:nvSpPr>
        <p:spPr>
          <a:xfrm>
            <a:off x="9095875" y="1039222"/>
            <a:ext cx="2775628" cy="2259537"/>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Statistiken är hämtade från Besöksnäringsbarometern för Östra Mellansverige för åren 2022. 2023 och 2024.</a:t>
            </a:r>
          </a:p>
          <a:p>
            <a:pPr>
              <a:spcBef>
                <a:spcPts val="300"/>
              </a:spcBef>
              <a:spcAft>
                <a:spcPts val="300"/>
              </a:spcAft>
            </a:pPr>
            <a:r>
              <a:rPr lang="sv-SE" sz="900" dirty="0">
                <a:solidFill>
                  <a:schemeClr val="tx1"/>
                </a:solidFill>
                <a:latin typeface="Montserrat" panose="00000500000000000000" pitchFamily="2" charset="0"/>
              </a:rPr>
              <a:t>Visar andelen svarade som bedömer att antalet inhemska respektive utländska besökare kommer att öka. </a:t>
            </a:r>
          </a:p>
          <a:p>
            <a:pPr>
              <a:spcBef>
                <a:spcPts val="300"/>
              </a:spcBef>
              <a:spcAft>
                <a:spcPts val="300"/>
              </a:spcAft>
            </a:pPr>
            <a:r>
              <a:rPr lang="sv-SE" sz="900" dirty="0">
                <a:solidFill>
                  <a:schemeClr val="tx1"/>
                </a:solidFill>
                <a:latin typeface="Montserrat" panose="00000500000000000000" pitchFamily="2" charset="0"/>
              </a:rPr>
              <a:t>Svaren är insamlade hösten respektive år och avser det nästkommande året. </a:t>
            </a:r>
          </a:p>
          <a:p>
            <a:pPr>
              <a:spcBef>
                <a:spcPts val="300"/>
              </a:spcBef>
              <a:spcAft>
                <a:spcPts val="300"/>
              </a:spcAft>
            </a:pPr>
            <a:r>
              <a:rPr lang="sv-SE" sz="900" dirty="0">
                <a:solidFill>
                  <a:schemeClr val="tx1"/>
                </a:solidFill>
                <a:latin typeface="Montserrat" panose="00000500000000000000" pitchFamily="2" charset="0"/>
              </a:rPr>
              <a:t>År 2022 besvarade </a:t>
            </a:r>
            <a:r>
              <a:rPr lang="sv-SE" sz="900" b="1" dirty="0">
                <a:solidFill>
                  <a:schemeClr val="tx1"/>
                </a:solidFill>
                <a:latin typeface="Montserrat" panose="00000500000000000000" pitchFamily="2" charset="0"/>
              </a:rPr>
              <a:t>401</a:t>
            </a:r>
            <a:r>
              <a:rPr lang="sv-SE" sz="900" dirty="0">
                <a:solidFill>
                  <a:schemeClr val="tx1"/>
                </a:solidFill>
                <a:latin typeface="Montserrat" panose="00000500000000000000" pitchFamily="2" charset="0"/>
              </a:rPr>
              <a:t> företag enkäten,</a:t>
            </a:r>
          </a:p>
          <a:p>
            <a:pPr>
              <a:spcBef>
                <a:spcPts val="300"/>
              </a:spcBef>
              <a:spcAft>
                <a:spcPts val="300"/>
              </a:spcAft>
            </a:pPr>
            <a:r>
              <a:rPr lang="sv-SE" sz="900" dirty="0">
                <a:solidFill>
                  <a:schemeClr val="tx1"/>
                </a:solidFill>
                <a:latin typeface="Montserrat" panose="00000500000000000000" pitchFamily="2" charset="0"/>
              </a:rPr>
              <a:t>År 2023 besvarades den av </a:t>
            </a:r>
            <a:r>
              <a:rPr lang="sv-SE" sz="900" b="1" dirty="0">
                <a:solidFill>
                  <a:schemeClr val="tx1"/>
                </a:solidFill>
                <a:latin typeface="Montserrat" panose="00000500000000000000" pitchFamily="2" charset="0"/>
              </a:rPr>
              <a:t>497</a:t>
            </a:r>
            <a:r>
              <a:rPr lang="sv-SE" sz="900" dirty="0">
                <a:solidFill>
                  <a:schemeClr val="tx1"/>
                </a:solidFill>
                <a:latin typeface="Montserrat" panose="00000500000000000000" pitchFamily="2" charset="0"/>
              </a:rPr>
              <a:t> företag. </a:t>
            </a:r>
          </a:p>
          <a:p>
            <a:pPr>
              <a:spcBef>
                <a:spcPts val="300"/>
              </a:spcBef>
              <a:spcAft>
                <a:spcPts val="300"/>
              </a:spcAft>
            </a:pPr>
            <a:r>
              <a:rPr lang="sv-SE" sz="900" dirty="0">
                <a:solidFill>
                  <a:schemeClr val="tx1"/>
                </a:solidFill>
                <a:latin typeface="Montserrat" panose="00000500000000000000" pitchFamily="2" charset="0"/>
              </a:rPr>
              <a:t>År 2024 bevarades den av </a:t>
            </a:r>
            <a:r>
              <a:rPr lang="sv-SE" sz="900" b="1" dirty="0">
                <a:solidFill>
                  <a:schemeClr val="tx1"/>
                </a:solidFill>
                <a:latin typeface="Montserrat" panose="00000500000000000000" pitchFamily="2" charset="0"/>
              </a:rPr>
              <a:t>298 </a:t>
            </a:r>
            <a:r>
              <a:rPr lang="sv-SE" sz="900" dirty="0">
                <a:solidFill>
                  <a:schemeClr val="tx1"/>
                </a:solidFill>
                <a:latin typeface="Montserrat" panose="00000500000000000000" pitchFamily="2" charset="0"/>
              </a:rPr>
              <a:t>företag</a:t>
            </a:r>
          </a:p>
          <a:p>
            <a:pPr>
              <a:spcBef>
                <a:spcPts val="300"/>
              </a:spcBef>
              <a:spcAft>
                <a:spcPts val="300"/>
              </a:spcAft>
            </a:pPr>
            <a:endParaRPr lang="sv-SE" sz="900" dirty="0">
              <a:solidFill>
                <a:schemeClr val="tx1"/>
              </a:solidFill>
              <a:latin typeface="Montserrat" panose="00000500000000000000" pitchFamily="2" charset="0"/>
            </a:endParaRPr>
          </a:p>
        </p:txBody>
      </p:sp>
      <p:sp>
        <p:nvSpPr>
          <p:cNvPr id="9" name="Rectangle 5">
            <a:extLst>
              <a:ext uri="{FF2B5EF4-FFF2-40B4-BE49-F238E27FC236}">
                <a16:creationId xmlns:a16="http://schemas.microsoft.com/office/drawing/2014/main" id="{F3FD84F8-0AFA-768E-1981-665A2D76B095}"/>
              </a:ext>
            </a:extLst>
          </p:cNvPr>
          <p:cNvSpPr/>
          <p:nvPr/>
        </p:nvSpPr>
        <p:spPr>
          <a:xfrm>
            <a:off x="9095874" y="3559241"/>
            <a:ext cx="2775629" cy="288968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1000" dirty="0">
                <a:solidFill>
                  <a:schemeClr val="tx1"/>
                </a:solidFill>
                <a:latin typeface="Montserrat" panose="00000500000000000000" pitchFamily="2" charset="0"/>
              </a:rPr>
              <a:t>Svaren indikerar en av andelen företag som bedömer att det kommer ske en ökning i investeringar(- 2,1 procentenheter) respektive antal anställda (-2,9 procentenheter). </a:t>
            </a:r>
          </a:p>
          <a:p>
            <a:pPr>
              <a:spcBef>
                <a:spcPts val="300"/>
              </a:spcBef>
              <a:spcAft>
                <a:spcPts val="300"/>
              </a:spcAft>
            </a:pPr>
            <a:endParaRPr lang="sv-SE" sz="1000" dirty="0">
              <a:solidFill>
                <a:schemeClr val="tx1"/>
              </a:solidFill>
              <a:latin typeface="Montserrat" panose="00000500000000000000" pitchFamily="2" charset="0"/>
            </a:endParaRPr>
          </a:p>
          <a:p>
            <a:pPr>
              <a:spcBef>
                <a:spcPts val="300"/>
              </a:spcBef>
              <a:spcAft>
                <a:spcPts val="300"/>
              </a:spcAft>
            </a:pPr>
            <a:r>
              <a:rPr lang="sv-SE" sz="1000" dirty="0">
                <a:solidFill>
                  <a:schemeClr val="tx1"/>
                </a:solidFill>
                <a:latin typeface="Montserrat" panose="00000500000000000000" pitchFamily="2" charset="0"/>
              </a:rPr>
              <a:t>En något högre andel bedömer att omsättningen kommer att öka kommande år (+ 2,6 procentenheter).</a:t>
            </a:r>
          </a:p>
          <a:p>
            <a:pPr>
              <a:spcBef>
                <a:spcPts val="300"/>
              </a:spcBef>
              <a:spcAft>
                <a:spcPts val="300"/>
              </a:spcAft>
            </a:pPr>
            <a:endParaRPr lang="sv-SE" sz="1000" dirty="0">
              <a:solidFill>
                <a:schemeClr val="tx1"/>
              </a:solidFill>
              <a:latin typeface="Montserrat" panose="00000500000000000000" pitchFamily="2" charset="0"/>
            </a:endParaRPr>
          </a:p>
          <a:p>
            <a:pPr>
              <a:spcBef>
                <a:spcPts val="300"/>
              </a:spcBef>
              <a:spcAft>
                <a:spcPts val="300"/>
              </a:spcAft>
            </a:pPr>
            <a:r>
              <a:rPr lang="sv-SE" sz="1000" dirty="0">
                <a:solidFill>
                  <a:schemeClr val="tx1"/>
                </a:solidFill>
                <a:latin typeface="Montserrat" panose="00000500000000000000" pitchFamily="2" charset="0"/>
              </a:rPr>
              <a:t>Besöksnärings barometern genomförs av Regionalt forum för turismanalys.</a:t>
            </a:r>
          </a:p>
          <a:p>
            <a:pPr>
              <a:spcBef>
                <a:spcPts val="300"/>
              </a:spcBef>
              <a:spcAft>
                <a:spcPts val="300"/>
              </a:spcAft>
            </a:pPr>
            <a:r>
              <a:rPr lang="sv-SE" sz="1000" dirty="0">
                <a:solidFill>
                  <a:schemeClr val="tx1"/>
                </a:solidFill>
                <a:latin typeface="Montserrat" panose="00000500000000000000" pitchFamily="2" charset="0"/>
              </a:rPr>
              <a:t>År 2022 besvarade 401 företag enkäten, och år 2023 497 företag</a:t>
            </a:r>
          </a:p>
          <a:p>
            <a:pPr>
              <a:spcBef>
                <a:spcPts val="300"/>
              </a:spcBef>
              <a:spcAft>
                <a:spcPts val="300"/>
              </a:spcAft>
            </a:pPr>
            <a:endParaRPr lang="sv-SE" sz="900" dirty="0">
              <a:solidFill>
                <a:schemeClr val="tx1"/>
              </a:solidFill>
              <a:latin typeface="Montserrat" panose="00000500000000000000" pitchFamily="2" charset="0"/>
            </a:endParaRPr>
          </a:p>
          <a:p>
            <a:pPr>
              <a:spcBef>
                <a:spcPts val="300"/>
              </a:spcBef>
              <a:spcAft>
                <a:spcPts val="300"/>
              </a:spcAft>
            </a:pPr>
            <a:r>
              <a:rPr lang="sv-SE" sz="900" dirty="0">
                <a:solidFill>
                  <a:schemeClr val="tx1"/>
                </a:solidFill>
                <a:latin typeface="Montserrat" panose="00000500000000000000" pitchFamily="2" charset="0"/>
              </a:rPr>
              <a:t> </a:t>
            </a:r>
          </a:p>
        </p:txBody>
      </p:sp>
      <p:graphicFrame>
        <p:nvGraphicFramePr>
          <p:cNvPr id="2" name="Diagram 1">
            <a:extLst>
              <a:ext uri="{FF2B5EF4-FFF2-40B4-BE49-F238E27FC236}">
                <a16:creationId xmlns:a16="http://schemas.microsoft.com/office/drawing/2014/main" id="{FCFB05D0-F6F6-9395-9658-14BE0084F320}"/>
              </a:ext>
            </a:extLst>
          </p:cNvPr>
          <p:cNvGraphicFramePr>
            <a:graphicFrameLocks/>
          </p:cNvGraphicFramePr>
          <p:nvPr/>
        </p:nvGraphicFramePr>
        <p:xfrm>
          <a:off x="1976642" y="1523999"/>
          <a:ext cx="7002258" cy="5109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27399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197B089-0D68-E252-895E-E706B8BCDA63}"/>
              </a:ext>
            </a:extLst>
          </p:cNvPr>
          <p:cNvGraphicFramePr>
            <a:graphicFrameLocks/>
          </p:cNvGraphicFramePr>
          <p:nvPr/>
        </p:nvGraphicFramePr>
        <p:xfrm>
          <a:off x="1610436" y="1663094"/>
          <a:ext cx="7720921" cy="4574194"/>
        </p:xfrm>
        <a:graphic>
          <a:graphicData uri="http://schemas.openxmlformats.org/drawingml/2006/chart">
            <c:chart xmlns:c="http://schemas.openxmlformats.org/drawingml/2006/chart" xmlns:r="http://schemas.openxmlformats.org/officeDocument/2006/relationships" r:id="rId3"/>
          </a:graphicData>
        </a:graphic>
      </p:graphicFrame>
      <p:sp>
        <p:nvSpPr>
          <p:cNvPr id="6" name="Rektangel 5">
            <a:extLst>
              <a:ext uri="{FF2B5EF4-FFF2-40B4-BE49-F238E27FC236}">
                <a16:creationId xmlns:a16="http://schemas.microsoft.com/office/drawing/2014/main" id="{4ACF939F-B358-2AAB-FEE4-332B8FA8356A}"/>
              </a:ext>
            </a:extLst>
          </p:cNvPr>
          <p:cNvSpPr/>
          <p:nvPr/>
        </p:nvSpPr>
        <p:spPr>
          <a:xfrm>
            <a:off x="7277100" y="1663094"/>
            <a:ext cx="2016157" cy="3659533"/>
          </a:xfrm>
          <a:prstGeom prst="rect">
            <a:avLst/>
          </a:prstGeom>
          <a:solidFill>
            <a:schemeClr val="accent1">
              <a:alpha val="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itle 6">
            <a:extLst>
              <a:ext uri="{FF2B5EF4-FFF2-40B4-BE49-F238E27FC236}">
                <a16:creationId xmlns:a16="http://schemas.microsoft.com/office/drawing/2014/main" id="{682106E1-E5A7-0A34-28A1-A266A7279B6B}"/>
              </a:ext>
            </a:extLst>
          </p:cNvPr>
          <p:cNvSpPr>
            <a:spLocks noGrp="1"/>
          </p:cNvSpPr>
          <p:nvPr>
            <p:ph type="title"/>
          </p:nvPr>
        </p:nvSpPr>
        <p:spPr>
          <a:xfrm>
            <a:off x="2208214" y="620712"/>
            <a:ext cx="9251949" cy="814797"/>
          </a:xfrm>
        </p:spPr>
        <p:txBody>
          <a:bodyPr lIns="45720" rIns="45720">
            <a:noAutofit/>
          </a:bodyPr>
          <a:lstStyle/>
          <a:p>
            <a:r>
              <a:rPr lang="sv-SE" dirty="0">
                <a:solidFill>
                  <a:schemeClr val="tx2"/>
                </a:solidFill>
                <a:highlight>
                  <a:srgbClr val="FFFFFF"/>
                </a:highlight>
              </a:rPr>
              <a:t>12. Prognos för kronkursen</a:t>
            </a:r>
            <a:endParaRPr lang="en-US" dirty="0">
              <a:solidFill>
                <a:schemeClr val="tx2"/>
              </a:solidFill>
              <a:highlight>
                <a:srgbClr val="FFFFFF"/>
              </a:highlight>
            </a:endParaRPr>
          </a:p>
        </p:txBody>
      </p:sp>
      <p:sp>
        <p:nvSpPr>
          <p:cNvPr id="9" name="Rectangle 3">
            <a:extLst>
              <a:ext uri="{FF2B5EF4-FFF2-40B4-BE49-F238E27FC236}">
                <a16:creationId xmlns:a16="http://schemas.microsoft.com/office/drawing/2014/main" id="{F3954E1D-8196-DAE3-FCFD-9541A75043D3}"/>
              </a:ext>
            </a:extLst>
          </p:cNvPr>
          <p:cNvSpPr/>
          <p:nvPr/>
        </p:nvSpPr>
        <p:spPr>
          <a:xfrm>
            <a:off x="9573306" y="1028110"/>
            <a:ext cx="2457178" cy="1824106"/>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000" dirty="0"/>
              <a:t>KIX (”kronindex) ett valutakursindex som beskriver den svenska kronans värde mot valutor i 32 länder som är viktiga handelspartners till Sverige. Indexet är en viktad sammanvägning av växelkurser mellan kronan och de 32 ländernas valutor.</a:t>
            </a:r>
          </a:p>
          <a:p>
            <a:endParaRPr lang="sv-SE" sz="1000" dirty="0"/>
          </a:p>
          <a:p>
            <a:r>
              <a:rPr lang="sv-SE" sz="1000" dirty="0"/>
              <a:t>Konjunkturinstitutet och Riksbanken ligger bakom beräkningarna.</a:t>
            </a:r>
          </a:p>
          <a:p>
            <a:endParaRPr lang="sv-SE" sz="1000" dirty="0"/>
          </a:p>
        </p:txBody>
      </p:sp>
      <p:sp>
        <p:nvSpPr>
          <p:cNvPr id="11" name="Rectangle 5">
            <a:extLst>
              <a:ext uri="{FF2B5EF4-FFF2-40B4-BE49-F238E27FC236}">
                <a16:creationId xmlns:a16="http://schemas.microsoft.com/office/drawing/2014/main" id="{16FF0F34-AE84-8D91-362E-32214D940985}"/>
              </a:ext>
            </a:extLst>
          </p:cNvPr>
          <p:cNvSpPr/>
          <p:nvPr/>
        </p:nvSpPr>
        <p:spPr>
          <a:xfrm>
            <a:off x="9573307" y="3081429"/>
            <a:ext cx="2457177" cy="34830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050" dirty="0"/>
              <a:t>KIX stiger när kronan försvagas och tvärt om. En svag krona innebär (ett högt KIX-index) innebär att det blir billigare för utländska besökare att konsumera i Sverige. </a:t>
            </a:r>
          </a:p>
          <a:p>
            <a:endParaRPr lang="sv-SE" sz="1050" dirty="0"/>
          </a:p>
          <a:p>
            <a:r>
              <a:rPr lang="sv-SE" sz="1050" dirty="0"/>
              <a:t>Diagrammet visar det faktiska värdet 2013 – 2024 samt KI prognos för utvecklingen framåt (streckad linje). </a:t>
            </a:r>
          </a:p>
          <a:p>
            <a:endParaRPr lang="sv-SE" sz="1050" dirty="0"/>
          </a:p>
          <a:p>
            <a:r>
              <a:rPr lang="sv-SE" sz="1050" dirty="0"/>
              <a:t>I diagrammet har även utvecklingen av utländska och inhemska gästnätter lagts in.  </a:t>
            </a:r>
          </a:p>
          <a:p>
            <a:endParaRPr lang="sv-SE" sz="1050" dirty="0"/>
          </a:p>
          <a:p>
            <a:r>
              <a:rPr lang="sv-SE" sz="1050" dirty="0"/>
              <a:t>Om dessa fortsätter att följa valutakursen på samma sätt som tidigare, indikerar prognosen en svag minskning av gästnätter över tid.</a:t>
            </a:r>
          </a:p>
        </p:txBody>
      </p:sp>
    </p:spTree>
    <p:extLst>
      <p:ext uri="{BB962C8B-B14F-4D97-AF65-F5344CB8AC3E}">
        <p14:creationId xmlns:p14="http://schemas.microsoft.com/office/powerpoint/2010/main" val="39766413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pattFill prst="pct75">
          <a:fgClr>
            <a:schemeClr val="accent1"/>
          </a:fgClr>
          <a:bgClr>
            <a:schemeClr val="bg2"/>
          </a:bgClr>
        </a:patt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8FDBFE2-F6D9-2C4A-A42F-29A347D32582}"/>
              </a:ext>
            </a:extLst>
          </p:cNvPr>
          <p:cNvSpPr>
            <a:spLocks noGrp="1"/>
          </p:cNvSpPr>
          <p:nvPr>
            <p:ph type="title"/>
          </p:nvPr>
        </p:nvSpPr>
        <p:spPr/>
        <p:txBody>
          <a:bodyPr/>
          <a:lstStyle/>
          <a:p>
            <a:r>
              <a:rPr lang="sv-SE" dirty="0"/>
              <a:t>Tack!</a:t>
            </a:r>
          </a:p>
        </p:txBody>
      </p:sp>
      <p:sp>
        <p:nvSpPr>
          <p:cNvPr id="4" name="Sous-titre 3">
            <a:extLst>
              <a:ext uri="{FF2B5EF4-FFF2-40B4-BE49-F238E27FC236}">
                <a16:creationId xmlns:a16="http://schemas.microsoft.com/office/drawing/2014/main" id="{5AA3AC5F-0F0E-184F-ABCC-AB4439FE3E70}"/>
              </a:ext>
            </a:extLst>
          </p:cNvPr>
          <p:cNvSpPr>
            <a:spLocks noGrp="1"/>
          </p:cNvSpPr>
          <p:nvPr>
            <p:ph type="subTitle" idx="1"/>
          </p:nvPr>
        </p:nvSpPr>
        <p:spPr>
          <a:xfrm>
            <a:off x="1774825" y="6092824"/>
            <a:ext cx="6938219" cy="323851"/>
          </a:xfrm>
        </p:spPr>
        <p:txBody>
          <a:bodyPr anchor="ctr"/>
          <a:lstStyle/>
          <a:p>
            <a:r>
              <a:rPr lang="sv-SE" dirty="0">
                <a:latin typeface="Gentium Basic" panose="02000503060000020004" pitchFamily="2" charset="77"/>
              </a:rPr>
              <a:t>wsp.com</a:t>
            </a:r>
          </a:p>
        </p:txBody>
      </p:sp>
      <p:pic>
        <p:nvPicPr>
          <p:cNvPr id="11" name="Graphique 10">
            <a:hlinkClick r:id="rId2"/>
            <a:extLst>
              <a:ext uri="{FF2B5EF4-FFF2-40B4-BE49-F238E27FC236}">
                <a16:creationId xmlns:a16="http://schemas.microsoft.com/office/drawing/2014/main" id="{A9FB1307-8436-3844-B3ED-AECD5E909F7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82775" y="5680075"/>
            <a:ext cx="171450" cy="171450"/>
          </a:xfrm>
          <a:prstGeom prst="rect">
            <a:avLst/>
          </a:prstGeom>
        </p:spPr>
      </p:pic>
      <p:pic>
        <p:nvPicPr>
          <p:cNvPr id="13" name="Graphique 12">
            <a:hlinkClick r:id="rId5"/>
            <a:extLst>
              <a:ext uri="{FF2B5EF4-FFF2-40B4-BE49-F238E27FC236}">
                <a16:creationId xmlns:a16="http://schemas.microsoft.com/office/drawing/2014/main" id="{F369ECC4-18BB-0944-99AD-68EBDF17606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212258" y="5694522"/>
            <a:ext cx="174447" cy="157002"/>
          </a:xfrm>
          <a:prstGeom prst="rect">
            <a:avLst/>
          </a:prstGeom>
        </p:spPr>
      </p:pic>
      <p:pic>
        <p:nvPicPr>
          <p:cNvPr id="15" name="Graphique 14">
            <a:hlinkClick r:id="rId8"/>
            <a:extLst>
              <a:ext uri="{FF2B5EF4-FFF2-40B4-BE49-F238E27FC236}">
                <a16:creationId xmlns:a16="http://schemas.microsoft.com/office/drawing/2014/main" id="{EFEC802C-55F9-0D48-9502-AFA2994A8BA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60791" y="5689600"/>
            <a:ext cx="73297" cy="152400"/>
          </a:xfrm>
          <a:prstGeom prst="rect">
            <a:avLst/>
          </a:prstGeom>
        </p:spPr>
      </p:pic>
      <p:pic>
        <p:nvPicPr>
          <p:cNvPr id="21" name="Graphique 20">
            <a:hlinkClick r:id="rId11"/>
            <a:extLst>
              <a:ext uri="{FF2B5EF4-FFF2-40B4-BE49-F238E27FC236}">
                <a16:creationId xmlns:a16="http://schemas.microsoft.com/office/drawing/2014/main" id="{00CB14C2-E8C0-D34A-8C10-F64429ED9F36}"/>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792122" y="5680076"/>
            <a:ext cx="171449" cy="171449"/>
          </a:xfrm>
          <a:prstGeom prst="rect">
            <a:avLst/>
          </a:prstGeom>
        </p:spPr>
      </p:pic>
      <p:pic>
        <p:nvPicPr>
          <p:cNvPr id="25" name="Graphique 24">
            <a:hlinkClick r:id="rId14"/>
            <a:extLst>
              <a:ext uri="{FF2B5EF4-FFF2-40B4-BE49-F238E27FC236}">
                <a16:creationId xmlns:a16="http://schemas.microsoft.com/office/drawing/2014/main" id="{2D1E61C4-DD77-D745-8508-E120314690CF}"/>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116658" y="5689600"/>
            <a:ext cx="235502" cy="157001"/>
          </a:xfrm>
          <a:prstGeom prst="rect">
            <a:avLst/>
          </a:prstGeom>
        </p:spPr>
      </p:pic>
    </p:spTree>
    <p:extLst>
      <p:ext uri="{BB962C8B-B14F-4D97-AF65-F5344CB8AC3E}">
        <p14:creationId xmlns:p14="http://schemas.microsoft.com/office/powerpoint/2010/main" val="41107295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B78EF000-D3B7-9A09-9350-6A9BDC004A2C}"/>
              </a:ext>
            </a:extLst>
          </p:cNvPr>
          <p:cNvSpPr>
            <a:spLocks noGrp="1"/>
          </p:cNvSpPr>
          <p:nvPr>
            <p:ph type="title"/>
          </p:nvPr>
        </p:nvSpPr>
        <p:spPr>
          <a:xfrm>
            <a:off x="2208214" y="620713"/>
            <a:ext cx="9251949" cy="438912"/>
          </a:xfrm>
        </p:spPr>
        <p:txBody>
          <a:bodyPr lIns="45720" rIns="45720">
            <a:noAutofit/>
          </a:bodyPr>
          <a:lstStyle/>
          <a:p>
            <a:r>
              <a:rPr lang="en-US" dirty="0"/>
              <a:t>Bakgrund</a:t>
            </a:r>
          </a:p>
        </p:txBody>
      </p:sp>
      <p:sp>
        <p:nvSpPr>
          <p:cNvPr id="9" name="Title 6">
            <a:extLst>
              <a:ext uri="{FF2B5EF4-FFF2-40B4-BE49-F238E27FC236}">
                <a16:creationId xmlns:a16="http://schemas.microsoft.com/office/drawing/2014/main" id="{28573A7B-36A9-02A8-1CC5-6C8930D86F91}"/>
              </a:ext>
            </a:extLst>
          </p:cNvPr>
          <p:cNvSpPr txBox="1">
            <a:spLocks/>
          </p:cNvSpPr>
          <p:nvPr/>
        </p:nvSpPr>
        <p:spPr>
          <a:xfrm>
            <a:off x="2208214" y="2222850"/>
            <a:ext cx="4241746" cy="33301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pPr>
              <a:lnSpc>
                <a:spcPct val="100000"/>
              </a:lnSpc>
            </a:pPr>
            <a:r>
              <a:rPr lang="en-US" sz="1600" spc="-30" dirty="0">
                <a:latin typeface="Montserrat SemiBold" panose="020B0604020202020204" charset="0"/>
              </a:rPr>
              <a:t>Syfte</a:t>
            </a:r>
          </a:p>
        </p:txBody>
      </p:sp>
      <p:sp>
        <p:nvSpPr>
          <p:cNvPr id="10" name="Title 6">
            <a:extLst>
              <a:ext uri="{FF2B5EF4-FFF2-40B4-BE49-F238E27FC236}">
                <a16:creationId xmlns:a16="http://schemas.microsoft.com/office/drawing/2014/main" id="{84444B68-77EE-D8FD-03AC-FC293519467F}"/>
              </a:ext>
            </a:extLst>
          </p:cNvPr>
          <p:cNvSpPr txBox="1">
            <a:spLocks/>
          </p:cNvSpPr>
          <p:nvPr/>
        </p:nvSpPr>
        <p:spPr>
          <a:xfrm>
            <a:off x="6913616" y="2222850"/>
            <a:ext cx="4546547" cy="33301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pPr>
              <a:lnSpc>
                <a:spcPct val="100000"/>
              </a:lnSpc>
            </a:pPr>
            <a:r>
              <a:rPr lang="sv-SE" sz="1600" spc="-40" dirty="0">
                <a:latin typeface="Montserrat SemiBold" panose="020B0604020202020204" charset="0"/>
              </a:rPr>
              <a:t>Vägledande principer för urval av indikatorer</a:t>
            </a:r>
          </a:p>
        </p:txBody>
      </p:sp>
      <p:pic>
        <p:nvPicPr>
          <p:cNvPr id="11" name="Picture 11">
            <a:extLst>
              <a:ext uri="{FF2B5EF4-FFF2-40B4-BE49-F238E27FC236}">
                <a16:creationId xmlns:a16="http://schemas.microsoft.com/office/drawing/2014/main" id="{8D1AE854-EA82-8123-C13F-0C1B9AEED8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214" y="1662715"/>
            <a:ext cx="502920" cy="502920"/>
          </a:xfrm>
          <a:prstGeom prst="rect">
            <a:avLst/>
          </a:prstGeom>
        </p:spPr>
      </p:pic>
      <p:pic>
        <p:nvPicPr>
          <p:cNvPr id="12" name="Picture 13">
            <a:extLst>
              <a:ext uri="{FF2B5EF4-FFF2-40B4-BE49-F238E27FC236}">
                <a16:creationId xmlns:a16="http://schemas.microsoft.com/office/drawing/2014/main" id="{3068BF56-0BB6-BA9E-6D21-85B55FE670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3616" y="1661646"/>
            <a:ext cx="502920" cy="502920"/>
          </a:xfrm>
          <a:prstGeom prst="rect">
            <a:avLst/>
          </a:prstGeom>
        </p:spPr>
      </p:pic>
      <p:sp>
        <p:nvSpPr>
          <p:cNvPr id="13" name="Titre 1">
            <a:extLst>
              <a:ext uri="{FF2B5EF4-FFF2-40B4-BE49-F238E27FC236}">
                <a16:creationId xmlns:a16="http://schemas.microsoft.com/office/drawing/2014/main" id="{4B06A683-FE16-E298-3FA3-A63D28E276C6}"/>
              </a:ext>
            </a:extLst>
          </p:cNvPr>
          <p:cNvSpPr txBox="1">
            <a:spLocks/>
          </p:cNvSpPr>
          <p:nvPr/>
        </p:nvSpPr>
        <p:spPr>
          <a:xfrm>
            <a:off x="2208216" y="2669553"/>
            <a:ext cx="4241746" cy="35930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pPr marL="271463" indent="-271463">
              <a:lnSpc>
                <a:spcPct val="120000"/>
              </a:lnSpc>
              <a:spcBef>
                <a:spcPts val="500"/>
              </a:spcBef>
              <a:spcAft>
                <a:spcPts val="500"/>
              </a:spcAft>
              <a:buClr>
                <a:schemeClr val="accent1"/>
              </a:buClr>
              <a:buFont typeface="Montserrat" panose="00000500000000000000" pitchFamily="2" charset="0"/>
              <a:buChar char="—"/>
              <a:defRPr/>
            </a:pPr>
            <a:r>
              <a:rPr lang="sv-SE" sz="1300" b="0" dirty="0">
                <a:solidFill>
                  <a:schemeClr val="tx1"/>
                </a:solidFill>
                <a:latin typeface="Montserrat" panose="00000500000000000000" pitchFamily="2" charset="0"/>
              </a:rPr>
              <a:t>Att belysa besöksnäringen i Östra Mellansverige och de fem länen utifrån ett antal olika perspektiv. </a:t>
            </a:r>
          </a:p>
          <a:p>
            <a:pPr marL="271463" indent="-271463">
              <a:lnSpc>
                <a:spcPct val="120000"/>
              </a:lnSpc>
              <a:spcBef>
                <a:spcPts val="500"/>
              </a:spcBef>
              <a:spcAft>
                <a:spcPts val="500"/>
              </a:spcAft>
              <a:buClr>
                <a:schemeClr val="accent1"/>
              </a:buClr>
              <a:buFont typeface="Montserrat" panose="00000500000000000000" pitchFamily="2" charset="0"/>
              <a:buChar char="—"/>
              <a:defRPr/>
            </a:pPr>
            <a:r>
              <a:rPr lang="sv-SE" sz="1300" b="0" dirty="0">
                <a:solidFill>
                  <a:schemeClr val="tx1"/>
                </a:solidFill>
                <a:latin typeface="Montserrat" panose="00000500000000000000" pitchFamily="2" charset="0"/>
              </a:rPr>
              <a:t>Statistiken ska ge en överblick över utvecklingen i Östra Mellansverige – balansera behovet av överblick mot att förenkla/ vara för översiktligt. </a:t>
            </a:r>
          </a:p>
          <a:p>
            <a:pPr marL="271463" indent="-271463">
              <a:lnSpc>
                <a:spcPct val="120000"/>
              </a:lnSpc>
              <a:spcBef>
                <a:spcPts val="500"/>
              </a:spcBef>
              <a:spcAft>
                <a:spcPts val="500"/>
              </a:spcAft>
              <a:buClr>
                <a:schemeClr val="accent1"/>
              </a:buClr>
              <a:buFont typeface="Montserrat" panose="00000500000000000000" pitchFamily="2" charset="0"/>
              <a:buChar char="—"/>
              <a:defRPr/>
            </a:pPr>
            <a:r>
              <a:rPr lang="sv-SE" sz="1300" b="0" dirty="0">
                <a:solidFill>
                  <a:schemeClr val="tx1"/>
                </a:solidFill>
                <a:latin typeface="Montserrat" panose="00000500000000000000" pitchFamily="2" charset="0"/>
              </a:rPr>
              <a:t>Är tänkt att vara ett underlag för diskussion och bidra till tankar om fördjupad analys. </a:t>
            </a:r>
          </a:p>
          <a:p>
            <a:pPr marL="271463" indent="-271463">
              <a:lnSpc>
                <a:spcPct val="120000"/>
              </a:lnSpc>
              <a:spcBef>
                <a:spcPts val="500"/>
              </a:spcBef>
              <a:spcAft>
                <a:spcPts val="500"/>
              </a:spcAft>
              <a:buClr>
                <a:schemeClr val="accent1"/>
              </a:buClr>
              <a:buFont typeface="Montserrat" panose="00000500000000000000" pitchFamily="2" charset="0"/>
              <a:buChar char="—"/>
              <a:defRPr/>
            </a:pPr>
            <a:r>
              <a:rPr lang="sv-SE" sz="1300" b="0" dirty="0">
                <a:solidFill>
                  <a:schemeClr val="tx1"/>
                </a:solidFill>
                <a:latin typeface="Montserrat" panose="00000500000000000000" pitchFamily="2" charset="0"/>
              </a:rPr>
              <a:t>Redovisas i denna PPT med tabeller, källor samt kommentarer till data. </a:t>
            </a:r>
          </a:p>
        </p:txBody>
      </p:sp>
      <p:sp>
        <p:nvSpPr>
          <p:cNvPr id="14" name="Titre 1">
            <a:extLst>
              <a:ext uri="{FF2B5EF4-FFF2-40B4-BE49-F238E27FC236}">
                <a16:creationId xmlns:a16="http://schemas.microsoft.com/office/drawing/2014/main" id="{47AD54AA-0F7C-5970-B289-0E277FFE9E5E}"/>
              </a:ext>
            </a:extLst>
          </p:cNvPr>
          <p:cNvSpPr txBox="1">
            <a:spLocks/>
          </p:cNvSpPr>
          <p:nvPr/>
        </p:nvSpPr>
        <p:spPr>
          <a:xfrm>
            <a:off x="6913616" y="2669553"/>
            <a:ext cx="4241746" cy="35930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pPr marL="342900" indent="-342900">
              <a:lnSpc>
                <a:spcPct val="120000"/>
              </a:lnSpc>
              <a:spcBef>
                <a:spcPts val="500"/>
              </a:spcBef>
              <a:spcAft>
                <a:spcPts val="500"/>
              </a:spcAft>
              <a:buClr>
                <a:schemeClr val="accent1"/>
              </a:buClr>
              <a:buFont typeface="+mj-lt"/>
              <a:buAutoNum type="arabicPeriod"/>
              <a:defRPr/>
            </a:pPr>
            <a:endParaRPr lang="sv-SE" sz="1300" b="0" dirty="0">
              <a:solidFill>
                <a:schemeClr val="tx1"/>
              </a:solidFill>
              <a:latin typeface="Montserrat" panose="00000500000000000000" pitchFamily="2" charset="0"/>
            </a:endParaRPr>
          </a:p>
          <a:p>
            <a:pPr marL="342900" indent="-342900">
              <a:lnSpc>
                <a:spcPct val="120000"/>
              </a:lnSpc>
              <a:spcBef>
                <a:spcPts val="500"/>
              </a:spcBef>
              <a:spcAft>
                <a:spcPts val="500"/>
              </a:spcAft>
              <a:buClr>
                <a:schemeClr val="accent1"/>
              </a:buClr>
              <a:buFont typeface="+mj-lt"/>
              <a:buAutoNum type="arabicPeriod"/>
              <a:defRPr/>
            </a:pPr>
            <a:r>
              <a:rPr lang="sv-SE" sz="1300" b="0" dirty="0">
                <a:solidFill>
                  <a:schemeClr val="tx1"/>
                </a:solidFill>
                <a:latin typeface="Montserrat" panose="00000500000000000000" pitchFamily="2" charset="0"/>
              </a:rPr>
              <a:t>Ska i största möjliga mån bygga på offentligt tillgänglig statistik.</a:t>
            </a:r>
          </a:p>
          <a:p>
            <a:pPr marL="342900" indent="-342900">
              <a:lnSpc>
                <a:spcPct val="120000"/>
              </a:lnSpc>
              <a:spcBef>
                <a:spcPts val="500"/>
              </a:spcBef>
              <a:spcAft>
                <a:spcPts val="500"/>
              </a:spcAft>
              <a:buClr>
                <a:schemeClr val="accent1"/>
              </a:buClr>
              <a:buFont typeface="+mj-lt"/>
              <a:buAutoNum type="arabicPeriod"/>
              <a:defRPr/>
            </a:pPr>
            <a:r>
              <a:rPr lang="sv-SE" sz="1300" b="0" dirty="0">
                <a:solidFill>
                  <a:schemeClr val="tx1"/>
                </a:solidFill>
                <a:latin typeface="Montserrat" panose="00000500000000000000" pitchFamily="2" charset="0"/>
              </a:rPr>
              <a:t>Ska kunna tas fram till en låg kostnad för statistik och databearbetning.</a:t>
            </a:r>
          </a:p>
          <a:p>
            <a:pPr marL="342900" indent="-342900">
              <a:lnSpc>
                <a:spcPct val="120000"/>
              </a:lnSpc>
              <a:spcBef>
                <a:spcPts val="500"/>
              </a:spcBef>
              <a:spcAft>
                <a:spcPts val="500"/>
              </a:spcAft>
              <a:buClr>
                <a:schemeClr val="accent1"/>
              </a:buClr>
              <a:buFont typeface="+mj-lt"/>
              <a:buAutoNum type="arabicPeriod"/>
              <a:defRPr/>
            </a:pPr>
            <a:r>
              <a:rPr lang="sv-SE" sz="1300" b="0" dirty="0">
                <a:solidFill>
                  <a:schemeClr val="tx1"/>
                </a:solidFill>
                <a:latin typeface="Montserrat" panose="00000500000000000000" pitchFamily="2" charset="0"/>
              </a:rPr>
              <a:t>Ska vara möjlig att uppdatera med en låg arbetsinsats (minska inlåsningseffekten) samt vara transparent i val av källor och beräkningsmetoder.</a:t>
            </a:r>
          </a:p>
        </p:txBody>
      </p:sp>
      <p:cxnSp>
        <p:nvCxnSpPr>
          <p:cNvPr id="15" name="Straight Connector 22">
            <a:extLst>
              <a:ext uri="{FF2B5EF4-FFF2-40B4-BE49-F238E27FC236}">
                <a16:creationId xmlns:a16="http://schemas.microsoft.com/office/drawing/2014/main" id="{051F9AF5-3ECB-CA88-71E5-BCE988D3835B}"/>
              </a:ext>
            </a:extLst>
          </p:cNvPr>
          <p:cNvCxnSpPr>
            <a:cxnSpLocks/>
          </p:cNvCxnSpPr>
          <p:nvPr/>
        </p:nvCxnSpPr>
        <p:spPr>
          <a:xfrm>
            <a:off x="6656439" y="1661646"/>
            <a:ext cx="0" cy="4847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2036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C2C739E2-F36A-79B5-1FDE-C6B1B408D259}"/>
              </a:ext>
            </a:extLst>
          </p:cNvPr>
          <p:cNvSpPr txBox="1">
            <a:spLocks/>
          </p:cNvSpPr>
          <p:nvPr/>
        </p:nvSpPr>
        <p:spPr>
          <a:xfrm>
            <a:off x="2208214" y="620713"/>
            <a:ext cx="9251949" cy="438912"/>
          </a:xfrm>
          <a:prstGeom prst="rect">
            <a:avLst/>
          </a:prstGeom>
        </p:spPr>
        <p:txBody>
          <a:bodyPr vert="horz" lIns="45720" tIns="45720" rIns="45720" bIns="45720" rtlCol="0" anchor="t" anchorCtr="0">
            <a:noAutofit/>
          </a:bodyPr>
          <a:lstStyle>
            <a:lvl1pPr algn="l" defTabSz="914400" rtl="0" eaLnBrk="1" latinLnBrk="0" hangingPunct="1">
              <a:lnSpc>
                <a:spcPct val="100000"/>
              </a:lnSpc>
              <a:spcBef>
                <a:spcPct val="0"/>
              </a:spcBef>
              <a:buNone/>
              <a:defRPr sz="2400" b="1" i="0" kern="1200">
                <a:solidFill>
                  <a:schemeClr val="tx1"/>
                </a:solidFill>
                <a:latin typeface="Montserrat" pitchFamily="2" charset="77"/>
                <a:ea typeface="+mj-ea"/>
                <a:cs typeface="Arial" panose="020B0604020202020204" pitchFamily="34" charset="0"/>
              </a:defRPr>
            </a:lvl1pPr>
          </a:lstStyle>
          <a:p>
            <a:r>
              <a:rPr lang="en-US" dirty="0"/>
              <a:t>Urval av indikatorer</a:t>
            </a:r>
          </a:p>
        </p:txBody>
      </p:sp>
      <p:sp>
        <p:nvSpPr>
          <p:cNvPr id="6" name="Title 6">
            <a:extLst>
              <a:ext uri="{FF2B5EF4-FFF2-40B4-BE49-F238E27FC236}">
                <a16:creationId xmlns:a16="http://schemas.microsoft.com/office/drawing/2014/main" id="{592B9798-ACFE-76ED-F651-46CCCE27F85B}"/>
              </a:ext>
            </a:extLst>
          </p:cNvPr>
          <p:cNvSpPr txBox="1">
            <a:spLocks/>
          </p:cNvSpPr>
          <p:nvPr/>
        </p:nvSpPr>
        <p:spPr>
          <a:xfrm>
            <a:off x="2208214" y="2222850"/>
            <a:ext cx="4241746" cy="33301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pPr>
              <a:lnSpc>
                <a:spcPct val="100000"/>
              </a:lnSpc>
            </a:pPr>
            <a:r>
              <a:rPr lang="en-US" sz="1600" spc="-30" dirty="0">
                <a:latin typeface="Montserrat SemiBold" panose="020B0604020202020204" charset="0"/>
              </a:rPr>
              <a:t>Uppbyggnad</a:t>
            </a:r>
          </a:p>
        </p:txBody>
      </p:sp>
      <p:sp>
        <p:nvSpPr>
          <p:cNvPr id="7" name="Title 6">
            <a:extLst>
              <a:ext uri="{FF2B5EF4-FFF2-40B4-BE49-F238E27FC236}">
                <a16:creationId xmlns:a16="http://schemas.microsoft.com/office/drawing/2014/main" id="{03A19E72-8507-A4E3-3141-2F8C486E44D6}"/>
              </a:ext>
            </a:extLst>
          </p:cNvPr>
          <p:cNvSpPr txBox="1">
            <a:spLocks/>
          </p:cNvSpPr>
          <p:nvPr/>
        </p:nvSpPr>
        <p:spPr>
          <a:xfrm>
            <a:off x="6834188" y="1813357"/>
            <a:ext cx="4546547" cy="33301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pPr>
              <a:lnSpc>
                <a:spcPct val="100000"/>
              </a:lnSpc>
            </a:pPr>
            <a:r>
              <a:rPr lang="sv-SE" sz="1600" dirty="0">
                <a:latin typeface="Montserrat SemiBold" panose="020B0604020202020204" charset="0"/>
              </a:rPr>
              <a:t>Indikatorer som mäts</a:t>
            </a:r>
          </a:p>
        </p:txBody>
      </p:sp>
      <p:sp>
        <p:nvSpPr>
          <p:cNvPr id="8" name="Titre 1">
            <a:extLst>
              <a:ext uri="{FF2B5EF4-FFF2-40B4-BE49-F238E27FC236}">
                <a16:creationId xmlns:a16="http://schemas.microsoft.com/office/drawing/2014/main" id="{183597E2-1E70-FA30-B467-D09C97B8EF9C}"/>
              </a:ext>
            </a:extLst>
          </p:cNvPr>
          <p:cNvSpPr txBox="1">
            <a:spLocks/>
          </p:cNvSpPr>
          <p:nvPr/>
        </p:nvSpPr>
        <p:spPr>
          <a:xfrm>
            <a:off x="2208216" y="2669553"/>
            <a:ext cx="4241746" cy="359307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pPr marL="271463" indent="-271463">
              <a:lnSpc>
                <a:spcPct val="120000"/>
              </a:lnSpc>
              <a:spcBef>
                <a:spcPts val="500"/>
              </a:spcBef>
              <a:spcAft>
                <a:spcPts val="500"/>
              </a:spcAft>
              <a:buClr>
                <a:schemeClr val="accent1"/>
              </a:buClr>
              <a:buFont typeface="Montserrat" panose="00000500000000000000" pitchFamily="2" charset="0"/>
              <a:buChar char="—"/>
              <a:defRPr/>
            </a:pPr>
            <a:r>
              <a:rPr lang="sv-SE" sz="1300" b="0" dirty="0">
                <a:solidFill>
                  <a:schemeClr val="tx1"/>
                </a:solidFill>
                <a:latin typeface="Montserrat" panose="00000500000000000000" pitchFamily="2" charset="0"/>
              </a:rPr>
              <a:t>Data har delats in i tre block:</a:t>
            </a:r>
          </a:p>
          <a:p>
            <a:pPr marL="569913" indent="-285750">
              <a:lnSpc>
                <a:spcPct val="120000"/>
              </a:lnSpc>
              <a:spcBef>
                <a:spcPts val="500"/>
              </a:spcBef>
              <a:spcAft>
                <a:spcPts val="500"/>
              </a:spcAft>
              <a:buClr>
                <a:schemeClr val="accent1"/>
              </a:buClr>
              <a:buFont typeface="Montserrat" panose="020B0604020202020204" charset="0"/>
              <a:buChar char="■"/>
              <a:defRPr/>
            </a:pPr>
            <a:r>
              <a:rPr lang="sv-SE" sz="1300" b="0" dirty="0">
                <a:solidFill>
                  <a:schemeClr val="tx1"/>
                </a:solidFill>
                <a:latin typeface="Montserrat" panose="00000500000000000000" pitchFamily="2" charset="0"/>
              </a:rPr>
              <a:t>Näringens utveckling </a:t>
            </a:r>
          </a:p>
          <a:p>
            <a:pPr marL="569913" indent="-285750">
              <a:lnSpc>
                <a:spcPct val="120000"/>
              </a:lnSpc>
              <a:spcBef>
                <a:spcPts val="500"/>
              </a:spcBef>
              <a:spcAft>
                <a:spcPts val="500"/>
              </a:spcAft>
              <a:buClr>
                <a:schemeClr val="accent1"/>
              </a:buClr>
              <a:buFont typeface="Montserrat" panose="020B0604020202020204" charset="0"/>
              <a:buChar char="■"/>
              <a:defRPr/>
            </a:pPr>
            <a:r>
              <a:rPr lang="sv-SE" sz="1300" b="0" dirty="0">
                <a:solidFill>
                  <a:schemeClr val="tx1"/>
                </a:solidFill>
                <a:latin typeface="Montserrat" panose="00000500000000000000" pitchFamily="2" charset="0"/>
              </a:rPr>
              <a:t>Näringens volym </a:t>
            </a:r>
          </a:p>
          <a:p>
            <a:pPr marL="569913" indent="-285750">
              <a:lnSpc>
                <a:spcPct val="120000"/>
              </a:lnSpc>
              <a:spcBef>
                <a:spcPts val="500"/>
              </a:spcBef>
              <a:spcAft>
                <a:spcPts val="500"/>
              </a:spcAft>
              <a:buClr>
                <a:schemeClr val="accent1"/>
              </a:buClr>
              <a:buFont typeface="Montserrat" panose="020B0604020202020204" charset="0"/>
              <a:buChar char="■"/>
              <a:defRPr/>
            </a:pPr>
            <a:r>
              <a:rPr lang="sv-SE" sz="1300" b="0" dirty="0">
                <a:solidFill>
                  <a:schemeClr val="tx1"/>
                </a:solidFill>
                <a:latin typeface="Montserrat" panose="00000500000000000000" pitchFamily="2" charset="0"/>
              </a:rPr>
              <a:t>Framåtblick</a:t>
            </a:r>
            <a:endParaRPr lang="sv-SE" sz="1200" b="0" dirty="0">
              <a:solidFill>
                <a:schemeClr val="tx1"/>
              </a:solidFill>
              <a:latin typeface="Montserrat" panose="00000500000000000000" pitchFamily="2" charset="0"/>
            </a:endParaRPr>
          </a:p>
          <a:p>
            <a:pPr marL="284163">
              <a:lnSpc>
                <a:spcPct val="120000"/>
              </a:lnSpc>
              <a:spcBef>
                <a:spcPts val="500"/>
              </a:spcBef>
              <a:spcAft>
                <a:spcPts val="500"/>
              </a:spcAft>
              <a:buClr>
                <a:schemeClr val="accent1"/>
              </a:buClr>
              <a:defRPr/>
            </a:pPr>
            <a:r>
              <a:rPr lang="sv-SE" sz="1200" b="0" dirty="0">
                <a:solidFill>
                  <a:schemeClr val="tx1"/>
                </a:solidFill>
                <a:latin typeface="Montserrat" panose="00000500000000000000" pitchFamily="2" charset="0"/>
              </a:rPr>
              <a:t>Data som presenteras är från år</a:t>
            </a:r>
            <a:r>
              <a:rPr lang="sv-SE" sz="1200" b="0" dirty="0">
                <a:solidFill>
                  <a:schemeClr val="tx1"/>
                </a:solidFill>
                <a:highlight>
                  <a:srgbClr val="FFFFFF"/>
                </a:highlight>
                <a:latin typeface="Montserrat" panose="00000500000000000000" pitchFamily="2" charset="0"/>
              </a:rPr>
              <a:t> 2018 </a:t>
            </a:r>
            <a:r>
              <a:rPr lang="sv-SE" sz="1200" b="0" dirty="0">
                <a:solidFill>
                  <a:schemeClr val="tx1"/>
                </a:solidFill>
                <a:latin typeface="Montserrat" panose="00000500000000000000" pitchFamily="2" charset="0"/>
              </a:rPr>
              <a:t>till senaste  år tillgängliga år.</a:t>
            </a:r>
            <a:endParaRPr lang="sv-SE" sz="1300" b="0" dirty="0">
              <a:solidFill>
                <a:schemeClr val="tx1"/>
              </a:solidFill>
              <a:latin typeface="Montserrat" panose="00000500000000000000" pitchFamily="2" charset="0"/>
            </a:endParaRPr>
          </a:p>
        </p:txBody>
      </p:sp>
      <p:pic>
        <p:nvPicPr>
          <p:cNvPr id="9" name="Picture 23">
            <a:extLst>
              <a:ext uri="{FF2B5EF4-FFF2-40B4-BE49-F238E27FC236}">
                <a16:creationId xmlns:a16="http://schemas.microsoft.com/office/drawing/2014/main" id="{DD13AA01-09B7-AC72-5EF3-33F1B2BE4B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214" y="1662715"/>
            <a:ext cx="502920" cy="502920"/>
          </a:xfrm>
          <a:prstGeom prst="rect">
            <a:avLst/>
          </a:prstGeom>
        </p:spPr>
      </p:pic>
      <p:pic>
        <p:nvPicPr>
          <p:cNvPr id="10" name="Picture 25">
            <a:extLst>
              <a:ext uri="{FF2B5EF4-FFF2-40B4-BE49-F238E27FC236}">
                <a16:creationId xmlns:a16="http://schemas.microsoft.com/office/drawing/2014/main" id="{01FED7DA-5A24-6428-48A6-002AB37C56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4188" y="1310437"/>
            <a:ext cx="502920" cy="502920"/>
          </a:xfrm>
          <a:prstGeom prst="rect">
            <a:avLst/>
          </a:prstGeom>
        </p:spPr>
      </p:pic>
      <p:cxnSp>
        <p:nvCxnSpPr>
          <p:cNvPr id="11" name="Straight Connector 27">
            <a:extLst>
              <a:ext uri="{FF2B5EF4-FFF2-40B4-BE49-F238E27FC236}">
                <a16:creationId xmlns:a16="http://schemas.microsoft.com/office/drawing/2014/main" id="{63CBC747-9EB4-AD2E-0BB3-908C3621AA1C}"/>
              </a:ext>
            </a:extLst>
          </p:cNvPr>
          <p:cNvCxnSpPr>
            <a:cxnSpLocks/>
          </p:cNvCxnSpPr>
          <p:nvPr/>
        </p:nvCxnSpPr>
        <p:spPr>
          <a:xfrm>
            <a:off x="6656439" y="1661646"/>
            <a:ext cx="0" cy="4847309"/>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ell 3">
            <a:extLst>
              <a:ext uri="{FF2B5EF4-FFF2-40B4-BE49-F238E27FC236}">
                <a16:creationId xmlns:a16="http://schemas.microsoft.com/office/drawing/2014/main" id="{F7C8C533-9E9D-C827-92CA-3F1B6CDA4A1B}"/>
              </a:ext>
            </a:extLst>
          </p:cNvPr>
          <p:cNvGraphicFramePr>
            <a:graphicFrameLocks noGrp="1"/>
          </p:cNvGraphicFramePr>
          <p:nvPr>
            <p:extLst>
              <p:ext uri="{D42A27DB-BD31-4B8C-83A1-F6EECF244321}">
                <p14:modId xmlns:p14="http://schemas.microsoft.com/office/powerpoint/2010/main" val="2825730379"/>
              </p:ext>
            </p:extLst>
          </p:nvPr>
        </p:nvGraphicFramePr>
        <p:xfrm>
          <a:off x="6914514" y="2316276"/>
          <a:ext cx="4947283" cy="3805425"/>
        </p:xfrm>
        <a:graphic>
          <a:graphicData uri="http://schemas.openxmlformats.org/drawingml/2006/table">
            <a:tbl>
              <a:tblPr firstRow="1" bandRow="1">
                <a:tableStyleId>{5C22544A-7EE6-4342-B048-85BDC9FD1C3A}</a:tableStyleId>
              </a:tblPr>
              <a:tblGrid>
                <a:gridCol w="4947283">
                  <a:extLst>
                    <a:ext uri="{9D8B030D-6E8A-4147-A177-3AD203B41FA5}">
                      <a16:colId xmlns:a16="http://schemas.microsoft.com/office/drawing/2014/main" val="3126568737"/>
                    </a:ext>
                  </a:extLst>
                </a:gridCol>
              </a:tblGrid>
              <a:tr h="253695">
                <a:tc>
                  <a:txBody>
                    <a:bodyPr/>
                    <a:lstStyle/>
                    <a:p>
                      <a:pPr>
                        <a:lnSpc>
                          <a:spcPct val="115000"/>
                        </a:lnSpc>
                        <a:spcAft>
                          <a:spcPts val="800"/>
                        </a:spcAft>
                        <a:buNone/>
                      </a:pPr>
                      <a:r>
                        <a:rPr lang="sv-SE" sz="1200" kern="100" dirty="0">
                          <a:solidFill>
                            <a:schemeClr val="tx1"/>
                          </a:solidFill>
                          <a:effectLst/>
                        </a:rPr>
                        <a:t>Näringens utveckling</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3476194"/>
                  </a:ext>
                </a:extLst>
              </a:tr>
              <a:tr h="253695">
                <a:tc>
                  <a:txBody>
                    <a:bodyPr/>
                    <a:lstStyle/>
                    <a:p>
                      <a:pPr>
                        <a:lnSpc>
                          <a:spcPct val="115000"/>
                        </a:lnSpc>
                        <a:spcAft>
                          <a:spcPts val="800"/>
                        </a:spcAft>
                        <a:buNone/>
                      </a:pPr>
                      <a:r>
                        <a:rPr lang="sv-SE" sz="1200" kern="100" dirty="0">
                          <a:solidFill>
                            <a:schemeClr val="tx1"/>
                          </a:solidFill>
                          <a:effectLst/>
                        </a:rPr>
                        <a:t>1. Antal sysselsatta</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0799606"/>
                  </a:ext>
                </a:extLst>
              </a:tr>
              <a:tr h="253695">
                <a:tc>
                  <a:txBody>
                    <a:bodyPr/>
                    <a:lstStyle/>
                    <a:p>
                      <a:pPr>
                        <a:lnSpc>
                          <a:spcPct val="115000"/>
                        </a:lnSpc>
                        <a:spcAft>
                          <a:spcPts val="800"/>
                        </a:spcAft>
                        <a:buNone/>
                      </a:pPr>
                      <a:r>
                        <a:rPr lang="sv-SE" sz="1200" kern="100" dirty="0">
                          <a:solidFill>
                            <a:schemeClr val="tx1"/>
                          </a:solidFill>
                          <a:effectLst/>
                        </a:rPr>
                        <a:t>2. Nettoomsättning</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1246644"/>
                  </a:ext>
                </a:extLst>
              </a:tr>
              <a:tr h="253695">
                <a:tc>
                  <a:txBody>
                    <a:bodyPr/>
                    <a:lstStyle/>
                    <a:p>
                      <a:pPr>
                        <a:lnSpc>
                          <a:spcPct val="115000"/>
                        </a:lnSpc>
                        <a:spcAft>
                          <a:spcPts val="800"/>
                        </a:spcAft>
                        <a:buNone/>
                      </a:pPr>
                      <a:r>
                        <a:rPr lang="sv-SE" sz="1200" kern="100" dirty="0">
                          <a:solidFill>
                            <a:schemeClr val="tx1"/>
                          </a:solidFill>
                          <a:effectLst/>
                        </a:rPr>
                        <a:t>3. Antal nystartade företag</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2260789"/>
                  </a:ext>
                </a:extLst>
              </a:tr>
              <a:tr h="253695">
                <a:tc>
                  <a:txBody>
                    <a:bodyPr/>
                    <a:lstStyle/>
                    <a:p>
                      <a:pPr>
                        <a:lnSpc>
                          <a:spcPct val="115000"/>
                        </a:lnSpc>
                        <a:spcAft>
                          <a:spcPts val="800"/>
                        </a:spcAft>
                        <a:buNone/>
                      </a:pPr>
                      <a:r>
                        <a:rPr lang="sv-SE" sz="1200" kern="100" dirty="0">
                          <a:solidFill>
                            <a:schemeClr val="tx1"/>
                          </a:solidFill>
                          <a:effectLst/>
                        </a:rPr>
                        <a:t>4. Antal företagskonkurser</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729781"/>
                  </a:ext>
                </a:extLst>
              </a:tr>
              <a:tr h="253695">
                <a:tc>
                  <a:txBody>
                    <a:bodyPr/>
                    <a:lstStyle/>
                    <a:p>
                      <a:pPr>
                        <a:lnSpc>
                          <a:spcPct val="115000"/>
                        </a:lnSpc>
                        <a:spcAft>
                          <a:spcPts val="800"/>
                        </a:spcAft>
                        <a:buNone/>
                      </a:pPr>
                      <a:r>
                        <a:rPr lang="sv-SE" sz="1200" kern="100" dirty="0">
                          <a:solidFill>
                            <a:schemeClr val="tx1"/>
                          </a:solidFill>
                          <a:effectLst/>
                        </a:rPr>
                        <a:t>5. Antal arbetsställen</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8719505"/>
                  </a:ext>
                </a:extLst>
              </a:tr>
              <a:tr h="253695">
                <a:tc>
                  <a:txBody>
                    <a:bodyPr/>
                    <a:lstStyle/>
                    <a:p>
                      <a:pPr>
                        <a:lnSpc>
                          <a:spcPct val="115000"/>
                        </a:lnSpc>
                        <a:spcAft>
                          <a:spcPts val="800"/>
                        </a:spcAft>
                        <a:buNone/>
                      </a:pPr>
                      <a:r>
                        <a:rPr lang="sv-SE" sz="1200" b="1" kern="100" dirty="0">
                          <a:solidFill>
                            <a:schemeClr val="tx1"/>
                          </a:solidFill>
                          <a:effectLst/>
                          <a:latin typeface="+mn-lt"/>
                          <a:ea typeface="+mn-ea"/>
                          <a:cs typeface="+mn-cs"/>
                        </a:rPr>
                        <a:t>Näringens volym</a:t>
                      </a:r>
                    </a:p>
                  </a:txBody>
                  <a:tcPr marL="68580" marR="68580" marT="0" marB="0">
                    <a:solidFill>
                      <a:schemeClr val="tx2"/>
                    </a:solidFill>
                  </a:tcPr>
                </a:tc>
                <a:extLst>
                  <a:ext uri="{0D108BD9-81ED-4DB2-BD59-A6C34878D82A}">
                    <a16:rowId xmlns:a16="http://schemas.microsoft.com/office/drawing/2014/main" val="3794432200"/>
                  </a:ext>
                </a:extLst>
              </a:tr>
              <a:tr h="253695">
                <a:tc>
                  <a:txBody>
                    <a:bodyPr/>
                    <a:lstStyle/>
                    <a:p>
                      <a:pPr>
                        <a:lnSpc>
                          <a:spcPct val="115000"/>
                        </a:lnSpc>
                        <a:spcAft>
                          <a:spcPts val="800"/>
                        </a:spcAft>
                        <a:buNone/>
                      </a:pPr>
                      <a:r>
                        <a:rPr lang="sv-SE" sz="1200" kern="100" dirty="0">
                          <a:solidFill>
                            <a:schemeClr val="tx1"/>
                          </a:solidFill>
                          <a:effectLst/>
                        </a:rPr>
                        <a:t>6. Antal gästnätter</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2195935"/>
                  </a:ext>
                </a:extLst>
              </a:tr>
              <a:tr h="253695">
                <a:tc>
                  <a:txBody>
                    <a:bodyPr/>
                    <a:lstStyle/>
                    <a:p>
                      <a:pPr>
                        <a:lnSpc>
                          <a:spcPct val="115000"/>
                        </a:lnSpc>
                        <a:spcAft>
                          <a:spcPts val="800"/>
                        </a:spcAft>
                        <a:buNone/>
                      </a:pPr>
                      <a:r>
                        <a:rPr lang="sv-SE" sz="1200" kern="100" dirty="0">
                          <a:solidFill>
                            <a:schemeClr val="tx1"/>
                          </a:solidFill>
                          <a:effectLst/>
                        </a:rPr>
                        <a:t>7. Utländska / inhemska gästnätter</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7484312"/>
                  </a:ext>
                </a:extLst>
              </a:tr>
              <a:tr h="253695">
                <a:tc>
                  <a:txBody>
                    <a:bodyPr/>
                    <a:lstStyle/>
                    <a:p>
                      <a:pPr>
                        <a:lnSpc>
                          <a:spcPct val="115000"/>
                        </a:lnSpc>
                        <a:spcAft>
                          <a:spcPts val="800"/>
                        </a:spcAft>
                        <a:buNone/>
                      </a:pPr>
                      <a:r>
                        <a:rPr lang="sv-SE" sz="1200" kern="100" dirty="0">
                          <a:solidFill>
                            <a:schemeClr val="tx1"/>
                          </a:solidFill>
                          <a:effectLst/>
                        </a:rPr>
                        <a:t>8. Logiintäkter</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4649456"/>
                  </a:ext>
                </a:extLst>
              </a:tr>
              <a:tr h="253695">
                <a:tc>
                  <a:txBody>
                    <a:bodyPr/>
                    <a:lstStyle/>
                    <a:p>
                      <a:pPr>
                        <a:lnSpc>
                          <a:spcPct val="115000"/>
                        </a:lnSpc>
                        <a:spcAft>
                          <a:spcPts val="800"/>
                        </a:spcAft>
                        <a:buNone/>
                      </a:pPr>
                      <a:r>
                        <a:rPr lang="sv-SE" sz="1200" kern="100" dirty="0">
                          <a:solidFill>
                            <a:schemeClr val="tx1"/>
                          </a:solidFill>
                          <a:effectLst/>
                        </a:rPr>
                        <a:t>9. </a:t>
                      </a:r>
                      <a:r>
                        <a:rPr lang="sv-SE" sz="1200" kern="100" dirty="0" err="1">
                          <a:solidFill>
                            <a:schemeClr val="tx1"/>
                          </a:solidFill>
                          <a:effectLst/>
                        </a:rPr>
                        <a:t>Stanntid</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5937982"/>
                  </a:ext>
                </a:extLst>
              </a:tr>
              <a:tr h="253695">
                <a:tc>
                  <a:txBody>
                    <a:bodyPr/>
                    <a:lstStyle/>
                    <a:p>
                      <a:pPr>
                        <a:lnSpc>
                          <a:spcPct val="115000"/>
                        </a:lnSpc>
                        <a:spcAft>
                          <a:spcPts val="800"/>
                        </a:spcAft>
                        <a:buNone/>
                      </a:pPr>
                      <a:r>
                        <a:rPr lang="sv-SE" sz="1200" b="1" kern="100" dirty="0">
                          <a:solidFill>
                            <a:schemeClr val="tx1"/>
                          </a:solidFill>
                          <a:effectLst/>
                        </a:rPr>
                        <a:t>Framåtblick</a:t>
                      </a:r>
                      <a:endParaRPr lang="sv-SE" sz="12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61853554"/>
                  </a:ext>
                </a:extLst>
              </a:tr>
              <a:tr h="253695">
                <a:tc>
                  <a:txBody>
                    <a:bodyPr/>
                    <a:lstStyle/>
                    <a:p>
                      <a:pPr>
                        <a:lnSpc>
                          <a:spcPct val="115000"/>
                        </a:lnSpc>
                        <a:spcAft>
                          <a:spcPts val="800"/>
                        </a:spcAft>
                        <a:buNone/>
                      </a:pPr>
                      <a:r>
                        <a:rPr lang="sv-SE" sz="1200" kern="100" dirty="0">
                          <a:solidFill>
                            <a:schemeClr val="tx1"/>
                          </a:solidFill>
                          <a:effectLst/>
                        </a:rPr>
                        <a:t>10. Företagens bedömning av ekonomin</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7750624"/>
                  </a:ext>
                </a:extLst>
              </a:tr>
              <a:tr h="253695">
                <a:tc>
                  <a:txBody>
                    <a:bodyPr/>
                    <a:lstStyle/>
                    <a:p>
                      <a:pPr>
                        <a:lnSpc>
                          <a:spcPct val="115000"/>
                        </a:lnSpc>
                        <a:spcAft>
                          <a:spcPts val="800"/>
                        </a:spcAft>
                        <a:buNone/>
                      </a:pPr>
                      <a:r>
                        <a:rPr lang="sv-SE" sz="1200" kern="100" dirty="0">
                          <a:solidFill>
                            <a:schemeClr val="tx1"/>
                          </a:solidFill>
                          <a:effectLst/>
                        </a:rPr>
                        <a:t>11. Bedömning av marknaden</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1994288"/>
                  </a:ext>
                </a:extLst>
              </a:tr>
              <a:tr h="253695">
                <a:tc>
                  <a:txBody>
                    <a:bodyPr/>
                    <a:lstStyle/>
                    <a:p>
                      <a:pPr>
                        <a:lnSpc>
                          <a:spcPct val="115000"/>
                        </a:lnSpc>
                        <a:spcAft>
                          <a:spcPts val="800"/>
                        </a:spcAft>
                        <a:buNone/>
                      </a:pPr>
                      <a:r>
                        <a:rPr lang="sv-SE" sz="1200" kern="100">
                          <a:solidFill>
                            <a:schemeClr val="tx1"/>
                          </a:solidFill>
                          <a:effectLst/>
                        </a:rPr>
                        <a:t>12. </a:t>
                      </a:r>
                      <a:r>
                        <a:rPr lang="sv-SE" sz="1200" kern="100" dirty="0">
                          <a:solidFill>
                            <a:schemeClr val="tx1"/>
                          </a:solidFill>
                          <a:effectLst/>
                        </a:rPr>
                        <a:t>Valutaprognos</a:t>
                      </a:r>
                      <a:endParaRPr lang="sv-SE"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1915803"/>
                  </a:ext>
                </a:extLst>
              </a:tr>
            </a:tbl>
          </a:graphicData>
        </a:graphic>
      </p:graphicFrame>
    </p:spTree>
    <p:extLst>
      <p:ext uri="{BB962C8B-B14F-4D97-AF65-F5344CB8AC3E}">
        <p14:creationId xmlns:p14="http://schemas.microsoft.com/office/powerpoint/2010/main" val="25258069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Gratis bilder av Fotgängare">
            <a:extLst>
              <a:ext uri="{FF2B5EF4-FFF2-40B4-BE49-F238E27FC236}">
                <a16:creationId xmlns:a16="http://schemas.microsoft.com/office/drawing/2014/main" id="{2FEF42CF-BDDF-8F74-D428-4626D94568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510"/>
          <a:stretch/>
        </p:blipFill>
        <p:spPr bwMode="auto">
          <a:xfrm>
            <a:off x="0" y="1905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5">
            <a:extLst>
              <a:ext uri="{FF2B5EF4-FFF2-40B4-BE49-F238E27FC236}">
                <a16:creationId xmlns:a16="http://schemas.microsoft.com/office/drawing/2014/main" id="{0A1E5967-DAFF-766A-3DA7-0B77C600DB33}"/>
              </a:ext>
            </a:extLst>
          </p:cNvPr>
          <p:cNvSpPr txBox="1">
            <a:spLocks/>
          </p:cNvSpPr>
          <p:nvPr/>
        </p:nvSpPr>
        <p:spPr>
          <a:xfrm>
            <a:off x="0" y="4667091"/>
            <a:ext cx="9715499" cy="904370"/>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baseline="0">
                <a:solidFill>
                  <a:schemeClr val="tx2"/>
                </a:solidFill>
                <a:latin typeface="Montserrat" panose="02000505000000020004" pitchFamily="2" charset="77"/>
                <a:ea typeface="+mj-ea"/>
                <a:cs typeface="+mj-cs"/>
              </a:defRPr>
            </a:lvl1pPr>
          </a:lstStyle>
          <a:p>
            <a:r>
              <a:rPr lang="sv-SE" sz="4000" dirty="0">
                <a:solidFill>
                  <a:schemeClr val="bg2"/>
                </a:solidFill>
              </a:rPr>
              <a:t>Branschens utveckling</a:t>
            </a:r>
            <a:endParaRPr lang="en-CA" sz="4000" dirty="0">
              <a:solidFill>
                <a:schemeClr val="bg2"/>
              </a:solidFill>
            </a:endParaRPr>
          </a:p>
        </p:txBody>
      </p:sp>
    </p:spTree>
    <p:extLst>
      <p:ext uri="{BB962C8B-B14F-4D97-AF65-F5344CB8AC3E}">
        <p14:creationId xmlns:p14="http://schemas.microsoft.com/office/powerpoint/2010/main" val="1890919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6">
            <a:extLst>
              <a:ext uri="{FF2B5EF4-FFF2-40B4-BE49-F238E27FC236}">
                <a16:creationId xmlns:a16="http://schemas.microsoft.com/office/drawing/2014/main" id="{62E6A3AF-F0D7-7747-35D1-3DC8E46B82A7}"/>
              </a:ext>
            </a:extLst>
          </p:cNvPr>
          <p:cNvSpPr>
            <a:spLocks noGrp="1"/>
          </p:cNvSpPr>
          <p:nvPr>
            <p:ph type="title"/>
          </p:nvPr>
        </p:nvSpPr>
        <p:spPr>
          <a:xfrm>
            <a:off x="1665172" y="247505"/>
            <a:ext cx="6773860" cy="618197"/>
          </a:xfrm>
        </p:spPr>
        <p:txBody>
          <a:bodyPr lIns="45720" rIns="45720">
            <a:noAutofit/>
          </a:bodyPr>
          <a:lstStyle/>
          <a:p>
            <a:r>
              <a:rPr lang="sv-SE" dirty="0">
                <a:solidFill>
                  <a:schemeClr val="accent1"/>
                </a:solidFill>
              </a:rPr>
              <a:t>1. Utveckling av antal sysselsatta – (tidigare beräkningssätt, RAMS)</a:t>
            </a:r>
            <a:endParaRPr lang="en-US" u="sng" dirty="0">
              <a:solidFill>
                <a:schemeClr val="accent1"/>
              </a:solidFill>
            </a:endParaRPr>
          </a:p>
        </p:txBody>
      </p:sp>
      <p:sp>
        <p:nvSpPr>
          <p:cNvPr id="16" name="Rectangle 3">
            <a:extLst>
              <a:ext uri="{FF2B5EF4-FFF2-40B4-BE49-F238E27FC236}">
                <a16:creationId xmlns:a16="http://schemas.microsoft.com/office/drawing/2014/main" id="{0232493B-59E5-5F0C-58B0-4DCD3B0E2B51}"/>
              </a:ext>
            </a:extLst>
          </p:cNvPr>
          <p:cNvSpPr/>
          <p:nvPr/>
        </p:nvSpPr>
        <p:spPr>
          <a:xfrm>
            <a:off x="9361846" y="1105024"/>
            <a:ext cx="2406822" cy="2475574"/>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Visar antalet novembersysselsatta i dagbefolkningen.  Det senaste årets data är hämtat från SCB:s Befolkningens arbetsmarknadsstatus, BAS. </a:t>
            </a:r>
          </a:p>
          <a:p>
            <a:pPr>
              <a:spcBef>
                <a:spcPts val="300"/>
              </a:spcBef>
              <a:spcAft>
                <a:spcPts val="300"/>
              </a:spcAft>
            </a:pPr>
            <a:r>
              <a:rPr lang="sv-SE" sz="900" dirty="0">
                <a:solidFill>
                  <a:schemeClr val="tx1"/>
                </a:solidFill>
                <a:latin typeface="Montserrat" panose="00000500000000000000" pitchFamily="2" charset="0"/>
              </a:rPr>
              <a:t>SCB har övergår succesivt till BAS och det kommer användas som sysselsättningsmått framåt. Detta innebär att jämförelse bakåt över längre tid bör göras med viss försiktighet. </a:t>
            </a:r>
          </a:p>
          <a:p>
            <a:pPr>
              <a:spcBef>
                <a:spcPts val="300"/>
              </a:spcBef>
              <a:spcAft>
                <a:spcPts val="300"/>
              </a:spcAft>
            </a:pPr>
            <a:r>
              <a:rPr lang="sv-SE" sz="900" dirty="0">
                <a:solidFill>
                  <a:schemeClr val="tx1"/>
                </a:solidFill>
                <a:latin typeface="Montserrat" panose="00000500000000000000" pitchFamily="2" charset="0"/>
              </a:rPr>
              <a:t>Urvalet har gjorts efter SNI-koder där besöksnäringens andel har viktats baserat på turistkronans.</a:t>
            </a:r>
          </a:p>
        </p:txBody>
      </p:sp>
      <p:sp>
        <p:nvSpPr>
          <p:cNvPr id="17" name="Rectangle 5">
            <a:extLst>
              <a:ext uri="{FF2B5EF4-FFF2-40B4-BE49-F238E27FC236}">
                <a16:creationId xmlns:a16="http://schemas.microsoft.com/office/drawing/2014/main" id="{6B57AAD1-0B7D-347E-F4C0-D07DBF80D59D}"/>
              </a:ext>
            </a:extLst>
          </p:cNvPr>
          <p:cNvSpPr/>
          <p:nvPr/>
        </p:nvSpPr>
        <p:spPr>
          <a:xfrm>
            <a:off x="9361846" y="3806700"/>
            <a:ext cx="2406822" cy="278611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Under perioden 2018 2023 ökade antalet sysselsatta i ÖMS med 15 procent.</a:t>
            </a:r>
          </a:p>
          <a:p>
            <a:pPr>
              <a:spcBef>
                <a:spcPts val="300"/>
              </a:spcBef>
              <a:spcAft>
                <a:spcPts val="300"/>
              </a:spcAft>
            </a:pPr>
            <a:r>
              <a:rPr lang="sv-SE" sz="900" dirty="0">
                <a:solidFill>
                  <a:schemeClr val="tx1"/>
                </a:solidFill>
                <a:latin typeface="Montserrat" panose="00000500000000000000" pitchFamily="2" charset="0"/>
              </a:rPr>
              <a:t>Sysselsättningen ökade starkast i Uppsala (19 procent) följt av Östergötland och Örebro (18 procent). </a:t>
            </a:r>
          </a:p>
          <a:p>
            <a:pPr>
              <a:spcBef>
                <a:spcPts val="300"/>
              </a:spcBef>
              <a:spcAft>
                <a:spcPts val="300"/>
              </a:spcAft>
            </a:pPr>
            <a:endParaRPr lang="sv-SE" sz="900" dirty="0">
              <a:solidFill>
                <a:schemeClr val="tx1"/>
              </a:solidFill>
              <a:latin typeface="Montserrat" panose="00000500000000000000" pitchFamily="2" charset="0"/>
            </a:endParaRPr>
          </a:p>
          <a:p>
            <a:pPr>
              <a:spcBef>
                <a:spcPts val="300"/>
              </a:spcBef>
              <a:spcAft>
                <a:spcPts val="300"/>
              </a:spcAft>
            </a:pPr>
            <a:r>
              <a:rPr lang="sv-SE" sz="900" dirty="0">
                <a:solidFill>
                  <a:schemeClr val="tx1"/>
                </a:solidFill>
                <a:latin typeface="Montserrat" panose="00000500000000000000" pitchFamily="2" charset="0"/>
              </a:rPr>
              <a:t>Mellan åren 2022- 2023 visar samtliga länen en minskad sysselsättning – där Västmanland, och Uppsala uppvisar den svagaste utvecklingen med en minskning  om 17  respektive 16  procent. </a:t>
            </a:r>
          </a:p>
        </p:txBody>
      </p:sp>
      <p:graphicFrame>
        <p:nvGraphicFramePr>
          <p:cNvPr id="3" name="Tabell 2">
            <a:extLst>
              <a:ext uri="{FF2B5EF4-FFF2-40B4-BE49-F238E27FC236}">
                <a16:creationId xmlns:a16="http://schemas.microsoft.com/office/drawing/2014/main" id="{C16F86E9-BBE6-97FB-6499-288CEA35FB1D}"/>
              </a:ext>
            </a:extLst>
          </p:cNvPr>
          <p:cNvGraphicFramePr>
            <a:graphicFrameLocks noGrp="1"/>
          </p:cNvGraphicFramePr>
          <p:nvPr>
            <p:extLst>
              <p:ext uri="{D42A27DB-BD31-4B8C-83A1-F6EECF244321}">
                <p14:modId xmlns:p14="http://schemas.microsoft.com/office/powerpoint/2010/main" val="1047180972"/>
              </p:ext>
            </p:extLst>
          </p:nvPr>
        </p:nvGraphicFramePr>
        <p:xfrm>
          <a:off x="1665172" y="4615546"/>
          <a:ext cx="7218946" cy="1977267"/>
        </p:xfrm>
        <a:graphic>
          <a:graphicData uri="http://schemas.openxmlformats.org/drawingml/2006/table">
            <a:tbl>
              <a:tblPr firstRow="1" bandRow="1"/>
              <a:tblGrid>
                <a:gridCol w="2982268">
                  <a:extLst>
                    <a:ext uri="{9D8B030D-6E8A-4147-A177-3AD203B41FA5}">
                      <a16:colId xmlns:a16="http://schemas.microsoft.com/office/drawing/2014/main" val="796038292"/>
                    </a:ext>
                  </a:extLst>
                </a:gridCol>
                <a:gridCol w="2346034">
                  <a:extLst>
                    <a:ext uri="{9D8B030D-6E8A-4147-A177-3AD203B41FA5}">
                      <a16:colId xmlns:a16="http://schemas.microsoft.com/office/drawing/2014/main" val="3166955190"/>
                    </a:ext>
                  </a:extLst>
                </a:gridCol>
                <a:gridCol w="1890644">
                  <a:extLst>
                    <a:ext uri="{9D8B030D-6E8A-4147-A177-3AD203B41FA5}">
                      <a16:colId xmlns:a16="http://schemas.microsoft.com/office/drawing/2014/main" val="1900620765"/>
                    </a:ext>
                  </a:extLst>
                </a:gridCol>
              </a:tblGrid>
              <a:tr h="364440">
                <a:tc>
                  <a:txBody>
                    <a:bodyPr/>
                    <a:lstStyle/>
                    <a:p>
                      <a:pPr algn="l" rtl="0" fontAlgn="ctr"/>
                      <a:r>
                        <a:rPr lang="sv-SE" sz="1000" b="1" i="0" u="none" strike="noStrike" dirty="0">
                          <a:solidFill>
                            <a:srgbClr val="FFFFFF"/>
                          </a:solidFill>
                          <a:effectLst/>
                          <a:latin typeface="Montserrat" panose="00000500000000000000" pitchFamily="2" charset="0"/>
                        </a:rPr>
                        <a:t>Län</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tc>
                  <a:txBody>
                    <a:bodyPr/>
                    <a:lstStyle/>
                    <a:p>
                      <a:pPr algn="ctr" rtl="0" fontAlgn="ctr"/>
                      <a:r>
                        <a:rPr lang="sv-SE" sz="1000" b="1" i="0" u="none" strike="noStrike" dirty="0">
                          <a:solidFill>
                            <a:srgbClr val="FFFFFF"/>
                          </a:solidFill>
                          <a:effectLst/>
                          <a:latin typeface="Montserrat" panose="00000500000000000000" pitchFamily="2" charset="0"/>
                        </a:rPr>
                        <a:t>%-förändring 2018-2023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tc>
                  <a:txBody>
                    <a:bodyPr/>
                    <a:lstStyle/>
                    <a:p>
                      <a:pPr algn="ctr" rtl="0" fontAlgn="ctr"/>
                      <a:r>
                        <a:rPr lang="sv-SE" sz="1000" b="1" i="0" u="none" strike="noStrike" dirty="0">
                          <a:solidFill>
                            <a:srgbClr val="FFFFFF"/>
                          </a:solidFill>
                          <a:effectLst/>
                          <a:latin typeface="Montserrat" panose="00000500000000000000" pitchFamily="2" charset="0"/>
                        </a:rPr>
                        <a:t>%-förändring 2022-2023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extLst>
                  <a:ext uri="{0D108BD9-81ED-4DB2-BD59-A6C34878D82A}">
                    <a16:rowId xmlns:a16="http://schemas.microsoft.com/office/drawing/2014/main" val="1980416263"/>
                  </a:ext>
                </a:extLst>
              </a:tr>
              <a:tr h="210081">
                <a:tc>
                  <a:txBody>
                    <a:bodyPr/>
                    <a:lstStyle/>
                    <a:p>
                      <a:pPr algn="l" rtl="0" fontAlgn="ctr"/>
                      <a:r>
                        <a:rPr lang="sv-SE" sz="1000" b="0" i="0" u="none" strike="noStrike" dirty="0">
                          <a:solidFill>
                            <a:srgbClr val="000000"/>
                          </a:solidFill>
                          <a:effectLst/>
                          <a:latin typeface="Montserrat" panose="00000500000000000000" pitchFamily="2" charset="0"/>
                        </a:rPr>
                        <a:t>Upp</a:t>
                      </a:r>
                      <a:r>
                        <a:rPr lang="sv-SE" sz="1000" b="0" i="0" u="none" strike="noStrike" kern="1200" dirty="0">
                          <a:solidFill>
                            <a:srgbClr val="000000"/>
                          </a:solidFill>
                          <a:effectLst/>
                          <a:latin typeface="Montserrat" panose="00000500000000000000" pitchFamily="2" charset="0"/>
                          <a:ea typeface="+mn-ea"/>
                          <a:cs typeface="+mn-cs"/>
                        </a:rPr>
                        <a:t>sa</a:t>
                      </a:r>
                      <a:r>
                        <a:rPr lang="sv-SE" sz="1000" b="0" i="0" u="none" strike="noStrike" dirty="0">
                          <a:solidFill>
                            <a:srgbClr val="000000"/>
                          </a:solidFill>
                          <a:effectLst/>
                          <a:latin typeface="Montserrat" panose="00000500000000000000" pitchFamily="2" charset="0"/>
                        </a:rPr>
                        <a:t>la</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19%</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-17%</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4206568863"/>
                  </a:ext>
                </a:extLst>
              </a:tr>
              <a:tr h="313536">
                <a:tc>
                  <a:txBody>
                    <a:bodyPr/>
                    <a:lstStyle/>
                    <a:p>
                      <a:pPr algn="l" rtl="0" fontAlgn="ctr"/>
                      <a:r>
                        <a:rPr lang="sv-SE" sz="1000" b="0" i="0" u="none" strike="noStrike" dirty="0">
                          <a:solidFill>
                            <a:srgbClr val="000000"/>
                          </a:solidFill>
                          <a:effectLst/>
                          <a:latin typeface="Montserrat" panose="00000500000000000000" pitchFamily="2" charset="0"/>
                        </a:rPr>
                        <a:t>Södermanland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10%</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-8%</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094654363"/>
                  </a:ext>
                </a:extLst>
              </a:tr>
              <a:tr h="313536">
                <a:tc>
                  <a:txBody>
                    <a:bodyPr/>
                    <a:lstStyle/>
                    <a:p>
                      <a:pPr algn="l" rtl="0" fontAlgn="ctr"/>
                      <a:r>
                        <a:rPr lang="sv-SE" sz="1000" b="0" i="0" u="none" strike="noStrike" dirty="0">
                          <a:solidFill>
                            <a:srgbClr val="000000"/>
                          </a:solidFill>
                          <a:effectLst/>
                          <a:latin typeface="Montserrat" panose="00000500000000000000" pitchFamily="2" charset="0"/>
                        </a:rPr>
                        <a:t>Östergötland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18%</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-6%</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503825874"/>
                  </a:ext>
                </a:extLst>
              </a:tr>
              <a:tr h="234802">
                <a:tc>
                  <a:txBody>
                    <a:bodyPr/>
                    <a:lstStyle/>
                    <a:p>
                      <a:pPr algn="l" rtl="0" fontAlgn="ctr"/>
                      <a:r>
                        <a:rPr lang="sv-SE" sz="1000" b="0" i="0" u="none" strike="noStrike" dirty="0">
                          <a:solidFill>
                            <a:srgbClr val="000000"/>
                          </a:solidFill>
                          <a:effectLst/>
                          <a:latin typeface="Montserrat" panose="00000500000000000000" pitchFamily="2" charset="0"/>
                        </a:rPr>
                        <a:t>Örebro</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18%</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-5%</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1222020161"/>
                  </a:ext>
                </a:extLst>
              </a:tr>
              <a:tr h="313536">
                <a:tc>
                  <a:txBody>
                    <a:bodyPr/>
                    <a:lstStyle/>
                    <a:p>
                      <a:pPr algn="l" rtl="0" fontAlgn="ctr"/>
                      <a:r>
                        <a:rPr lang="sv-SE" sz="1000" b="0" i="0" u="none" strike="noStrike" dirty="0">
                          <a:solidFill>
                            <a:srgbClr val="000000"/>
                          </a:solidFill>
                          <a:effectLst/>
                          <a:latin typeface="Montserrat" panose="00000500000000000000" pitchFamily="2" charset="0"/>
                        </a:rPr>
                        <a:t>Västmanland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6%</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-16%</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149333119"/>
                  </a:ext>
                </a:extLst>
              </a:tr>
              <a:tr h="227336">
                <a:tc>
                  <a:txBody>
                    <a:bodyPr/>
                    <a:lstStyle/>
                    <a:p>
                      <a:pPr algn="l" rtl="0" fontAlgn="ctr"/>
                      <a:r>
                        <a:rPr lang="sv-SE" sz="1000" b="0" i="0" u="none" strike="noStrike" dirty="0">
                          <a:solidFill>
                            <a:srgbClr val="000000"/>
                          </a:solidFill>
                          <a:effectLst/>
                          <a:latin typeface="Montserrat" panose="00000500000000000000" pitchFamily="2" charset="0"/>
                        </a:rPr>
                        <a:t>Östra Mellansverige</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15%</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1317058040"/>
                  </a:ext>
                </a:extLst>
              </a:tr>
            </a:tbl>
          </a:graphicData>
        </a:graphic>
      </p:graphicFrame>
      <p:graphicFrame>
        <p:nvGraphicFramePr>
          <p:cNvPr id="5" name="Diagram 4">
            <a:extLst>
              <a:ext uri="{FF2B5EF4-FFF2-40B4-BE49-F238E27FC236}">
                <a16:creationId xmlns:a16="http://schemas.microsoft.com/office/drawing/2014/main" id="{0A751F94-6154-4C85-798B-BD6BB72FB392}"/>
              </a:ext>
            </a:extLst>
          </p:cNvPr>
          <p:cNvGraphicFramePr>
            <a:graphicFrameLocks/>
          </p:cNvGraphicFramePr>
          <p:nvPr>
            <p:extLst>
              <p:ext uri="{D42A27DB-BD31-4B8C-83A1-F6EECF244321}">
                <p14:modId xmlns:p14="http://schemas.microsoft.com/office/powerpoint/2010/main" val="2270185745"/>
              </p:ext>
            </p:extLst>
          </p:nvPr>
        </p:nvGraphicFramePr>
        <p:xfrm>
          <a:off x="1665172" y="1228725"/>
          <a:ext cx="7218946" cy="33263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28363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8EA4F-DAA2-CB0C-7429-89C75E975BB5}"/>
            </a:ext>
          </a:extLst>
        </p:cNvPr>
        <p:cNvGrpSpPr/>
        <p:nvPr/>
      </p:nvGrpSpPr>
      <p:grpSpPr>
        <a:xfrm>
          <a:off x="0" y="0"/>
          <a:ext cx="0" cy="0"/>
          <a:chOff x="0" y="0"/>
          <a:chExt cx="0" cy="0"/>
        </a:xfrm>
      </p:grpSpPr>
      <p:sp>
        <p:nvSpPr>
          <p:cNvPr id="14" name="Title 6">
            <a:extLst>
              <a:ext uri="{FF2B5EF4-FFF2-40B4-BE49-F238E27FC236}">
                <a16:creationId xmlns:a16="http://schemas.microsoft.com/office/drawing/2014/main" id="{350251D7-0AF2-4358-865F-BF6AD9F07F1C}"/>
              </a:ext>
            </a:extLst>
          </p:cNvPr>
          <p:cNvSpPr>
            <a:spLocks noGrp="1"/>
          </p:cNvSpPr>
          <p:nvPr>
            <p:ph type="title"/>
          </p:nvPr>
        </p:nvSpPr>
        <p:spPr>
          <a:xfrm>
            <a:off x="2208215" y="620712"/>
            <a:ext cx="6773860" cy="618197"/>
          </a:xfrm>
        </p:spPr>
        <p:txBody>
          <a:bodyPr lIns="45720" rIns="45720">
            <a:noAutofit/>
          </a:bodyPr>
          <a:lstStyle/>
          <a:p>
            <a:r>
              <a:rPr lang="sv-SE" dirty="0">
                <a:solidFill>
                  <a:schemeClr val="accent1"/>
                </a:solidFill>
              </a:rPr>
              <a:t>1. Utveckling av antal sysselsatta – (nytt beräkningsätt, BAS)</a:t>
            </a:r>
            <a:endParaRPr lang="en-US" u="sng" dirty="0">
              <a:solidFill>
                <a:schemeClr val="accent1"/>
              </a:solidFill>
            </a:endParaRPr>
          </a:p>
        </p:txBody>
      </p:sp>
      <p:sp>
        <p:nvSpPr>
          <p:cNvPr id="16" name="Rectangle 3">
            <a:extLst>
              <a:ext uri="{FF2B5EF4-FFF2-40B4-BE49-F238E27FC236}">
                <a16:creationId xmlns:a16="http://schemas.microsoft.com/office/drawing/2014/main" id="{65C8769E-5C30-6340-5C68-A2D42B4CD9CF}"/>
              </a:ext>
            </a:extLst>
          </p:cNvPr>
          <p:cNvSpPr/>
          <p:nvPr/>
        </p:nvSpPr>
        <p:spPr>
          <a:xfrm>
            <a:off x="9361846" y="1105023"/>
            <a:ext cx="2406822" cy="2687331"/>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Visar antalet sysselsatta i dagbefolkningen hämtat från SCB:s  register BAS (befolkningens arbetsmarknadsstatus) – vilket är ett delvis annat sätt att räkna än tidigare.  </a:t>
            </a:r>
          </a:p>
          <a:p>
            <a:pPr>
              <a:spcBef>
                <a:spcPts val="300"/>
              </a:spcBef>
              <a:spcAft>
                <a:spcPts val="300"/>
              </a:spcAft>
            </a:pPr>
            <a:r>
              <a:rPr lang="sv-SE" sz="900" dirty="0">
                <a:solidFill>
                  <a:schemeClr val="tx1"/>
                </a:solidFill>
                <a:latin typeface="Montserrat" panose="00000500000000000000" pitchFamily="2" charset="0"/>
              </a:rPr>
              <a:t>I diagrammet visas siffror från BAS från och med 2021 och framåt.</a:t>
            </a:r>
          </a:p>
          <a:p>
            <a:pPr>
              <a:spcBef>
                <a:spcPts val="300"/>
              </a:spcBef>
              <a:spcAft>
                <a:spcPts val="300"/>
              </a:spcAft>
            </a:pPr>
            <a:r>
              <a:rPr lang="sv-SE" sz="900" dirty="0">
                <a:solidFill>
                  <a:schemeClr val="tx1"/>
                </a:solidFill>
                <a:latin typeface="Montserrat" panose="00000500000000000000" pitchFamily="2" charset="0"/>
              </a:rPr>
              <a:t>SCB har övergår succesivt till BAS och det kommer användas som sysselsättningsmått framåt. Detta innebär att jämförelse bakåt över längre tid bör göras med viss försiktighet. </a:t>
            </a:r>
          </a:p>
          <a:p>
            <a:pPr>
              <a:spcBef>
                <a:spcPts val="300"/>
              </a:spcBef>
              <a:spcAft>
                <a:spcPts val="300"/>
              </a:spcAft>
            </a:pPr>
            <a:r>
              <a:rPr lang="sv-SE" sz="900" dirty="0">
                <a:solidFill>
                  <a:schemeClr val="tx1"/>
                </a:solidFill>
                <a:latin typeface="Montserrat" panose="00000500000000000000" pitchFamily="2" charset="0"/>
              </a:rPr>
              <a:t>Urvalet har gjorts efter SNI-koder där besöksnäringens andel har viktats baserat på turistkronan.</a:t>
            </a:r>
          </a:p>
        </p:txBody>
      </p:sp>
      <p:sp>
        <p:nvSpPr>
          <p:cNvPr id="17" name="Rectangle 5">
            <a:extLst>
              <a:ext uri="{FF2B5EF4-FFF2-40B4-BE49-F238E27FC236}">
                <a16:creationId xmlns:a16="http://schemas.microsoft.com/office/drawing/2014/main" id="{F53A2794-452A-B0C8-F7F0-702AF5A19107}"/>
              </a:ext>
            </a:extLst>
          </p:cNvPr>
          <p:cNvSpPr/>
          <p:nvPr/>
        </p:nvSpPr>
        <p:spPr>
          <a:xfrm>
            <a:off x="9361846" y="3941778"/>
            <a:ext cx="2406822" cy="253602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Under perioden 2021 - 2023 ökade antalet sysselsatta i ÖMS med 4 procent.</a:t>
            </a:r>
          </a:p>
          <a:p>
            <a:pPr>
              <a:spcBef>
                <a:spcPts val="300"/>
              </a:spcBef>
              <a:spcAft>
                <a:spcPts val="300"/>
              </a:spcAft>
            </a:pPr>
            <a:r>
              <a:rPr lang="sv-SE" sz="900" dirty="0">
                <a:solidFill>
                  <a:schemeClr val="tx1"/>
                </a:solidFill>
                <a:latin typeface="Montserrat" panose="00000500000000000000" pitchFamily="2" charset="0"/>
              </a:rPr>
              <a:t>Sysselsättningen ökade starkast i Örebro (5 procent) följt av Uppsala  (4 procent) .</a:t>
            </a:r>
          </a:p>
          <a:p>
            <a:pPr>
              <a:spcBef>
                <a:spcPts val="300"/>
              </a:spcBef>
              <a:spcAft>
                <a:spcPts val="300"/>
              </a:spcAft>
            </a:pPr>
            <a:r>
              <a:rPr lang="sv-SE" sz="900" dirty="0">
                <a:solidFill>
                  <a:schemeClr val="tx1"/>
                </a:solidFill>
                <a:latin typeface="Montserrat" panose="00000500000000000000" pitchFamily="2" charset="0"/>
              </a:rPr>
              <a:t>Svagast utveckling återfinns i Västmanland  där antalet sysselsatta minskat med 4 procent. </a:t>
            </a:r>
          </a:p>
          <a:p>
            <a:pPr>
              <a:spcBef>
                <a:spcPts val="300"/>
              </a:spcBef>
              <a:spcAft>
                <a:spcPts val="300"/>
              </a:spcAft>
            </a:pPr>
            <a:r>
              <a:rPr lang="sv-SE" sz="900" dirty="0">
                <a:solidFill>
                  <a:schemeClr val="tx1"/>
                </a:solidFill>
                <a:latin typeface="Montserrat" panose="00000500000000000000" pitchFamily="2" charset="0"/>
              </a:rPr>
              <a:t>Mellan år 2022 och 2023 är det små skillnader för samtliga län utom Västmanland, som minskat med 10 procent. </a:t>
            </a:r>
          </a:p>
        </p:txBody>
      </p:sp>
      <p:graphicFrame>
        <p:nvGraphicFramePr>
          <p:cNvPr id="3" name="Tabell 2">
            <a:extLst>
              <a:ext uri="{FF2B5EF4-FFF2-40B4-BE49-F238E27FC236}">
                <a16:creationId xmlns:a16="http://schemas.microsoft.com/office/drawing/2014/main" id="{7C46797B-19A5-FF7F-29EA-E9D6E4505E5D}"/>
              </a:ext>
            </a:extLst>
          </p:cNvPr>
          <p:cNvGraphicFramePr>
            <a:graphicFrameLocks noGrp="1"/>
          </p:cNvGraphicFramePr>
          <p:nvPr>
            <p:extLst>
              <p:ext uri="{D42A27DB-BD31-4B8C-83A1-F6EECF244321}">
                <p14:modId xmlns:p14="http://schemas.microsoft.com/office/powerpoint/2010/main" val="2042841168"/>
              </p:ext>
            </p:extLst>
          </p:nvPr>
        </p:nvGraphicFramePr>
        <p:xfrm>
          <a:off x="1665172" y="4615546"/>
          <a:ext cx="7218946" cy="1977267"/>
        </p:xfrm>
        <a:graphic>
          <a:graphicData uri="http://schemas.openxmlformats.org/drawingml/2006/table">
            <a:tbl>
              <a:tblPr firstRow="1" bandRow="1"/>
              <a:tblGrid>
                <a:gridCol w="2982268">
                  <a:extLst>
                    <a:ext uri="{9D8B030D-6E8A-4147-A177-3AD203B41FA5}">
                      <a16:colId xmlns:a16="http://schemas.microsoft.com/office/drawing/2014/main" val="796038292"/>
                    </a:ext>
                  </a:extLst>
                </a:gridCol>
                <a:gridCol w="2346034">
                  <a:extLst>
                    <a:ext uri="{9D8B030D-6E8A-4147-A177-3AD203B41FA5}">
                      <a16:colId xmlns:a16="http://schemas.microsoft.com/office/drawing/2014/main" val="3166955190"/>
                    </a:ext>
                  </a:extLst>
                </a:gridCol>
                <a:gridCol w="1890644">
                  <a:extLst>
                    <a:ext uri="{9D8B030D-6E8A-4147-A177-3AD203B41FA5}">
                      <a16:colId xmlns:a16="http://schemas.microsoft.com/office/drawing/2014/main" val="1900620765"/>
                    </a:ext>
                  </a:extLst>
                </a:gridCol>
              </a:tblGrid>
              <a:tr h="364440">
                <a:tc>
                  <a:txBody>
                    <a:bodyPr/>
                    <a:lstStyle/>
                    <a:p>
                      <a:pPr algn="l" rtl="0" fontAlgn="ctr"/>
                      <a:r>
                        <a:rPr lang="sv-SE" sz="1000" b="1" i="0" u="none" strike="noStrike" dirty="0">
                          <a:solidFill>
                            <a:srgbClr val="FFFFFF"/>
                          </a:solidFill>
                          <a:effectLst/>
                          <a:latin typeface="Montserrat" panose="00000500000000000000" pitchFamily="2" charset="0"/>
                        </a:rPr>
                        <a:t>Län</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tc>
                  <a:txBody>
                    <a:bodyPr/>
                    <a:lstStyle/>
                    <a:p>
                      <a:pPr algn="ctr" rtl="0" fontAlgn="ctr"/>
                      <a:r>
                        <a:rPr lang="sv-SE" sz="1000" b="1" i="0" u="none" strike="noStrike" dirty="0">
                          <a:solidFill>
                            <a:srgbClr val="FFFFFF"/>
                          </a:solidFill>
                          <a:effectLst/>
                          <a:latin typeface="Montserrat" panose="00000500000000000000" pitchFamily="2" charset="0"/>
                        </a:rPr>
                        <a:t>%-förändring 2021-2023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tc>
                  <a:txBody>
                    <a:bodyPr/>
                    <a:lstStyle/>
                    <a:p>
                      <a:pPr algn="ctr" rtl="0" fontAlgn="ctr"/>
                      <a:r>
                        <a:rPr lang="sv-SE" sz="1000" b="1" i="0" u="none" strike="noStrike" dirty="0">
                          <a:solidFill>
                            <a:srgbClr val="FFFFFF"/>
                          </a:solidFill>
                          <a:effectLst/>
                          <a:latin typeface="Montserrat" panose="00000500000000000000" pitchFamily="2" charset="0"/>
                        </a:rPr>
                        <a:t>%-förändring 2022-2023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extLst>
                  <a:ext uri="{0D108BD9-81ED-4DB2-BD59-A6C34878D82A}">
                    <a16:rowId xmlns:a16="http://schemas.microsoft.com/office/drawing/2014/main" val="1980416263"/>
                  </a:ext>
                </a:extLst>
              </a:tr>
              <a:tr h="210081">
                <a:tc>
                  <a:txBody>
                    <a:bodyPr/>
                    <a:lstStyle/>
                    <a:p>
                      <a:pPr algn="l" rtl="0" fontAlgn="ctr"/>
                      <a:r>
                        <a:rPr lang="sv-SE" sz="1000" b="0" i="0" u="none" strike="noStrike" dirty="0">
                          <a:solidFill>
                            <a:srgbClr val="000000"/>
                          </a:solidFill>
                          <a:effectLst/>
                          <a:latin typeface="Montserrat" panose="00000500000000000000" pitchFamily="2" charset="0"/>
                        </a:rPr>
                        <a:t>Upp</a:t>
                      </a:r>
                      <a:r>
                        <a:rPr lang="sv-SE" sz="1000" b="0" i="0" u="none" strike="noStrike" kern="1200" dirty="0">
                          <a:solidFill>
                            <a:srgbClr val="000000"/>
                          </a:solidFill>
                          <a:effectLst/>
                          <a:latin typeface="Montserrat" panose="00000500000000000000" pitchFamily="2" charset="0"/>
                          <a:ea typeface="+mn-ea"/>
                          <a:cs typeface="+mn-cs"/>
                        </a:rPr>
                        <a:t>sa</a:t>
                      </a:r>
                      <a:r>
                        <a:rPr lang="sv-SE" sz="1000" b="0" i="0" u="none" strike="noStrike" dirty="0">
                          <a:solidFill>
                            <a:srgbClr val="000000"/>
                          </a:solidFill>
                          <a:effectLst/>
                          <a:latin typeface="Montserrat" panose="00000500000000000000" pitchFamily="2" charset="0"/>
                        </a:rPr>
                        <a:t>la</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4%</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4206568863"/>
                  </a:ext>
                </a:extLst>
              </a:tr>
              <a:tr h="313536">
                <a:tc>
                  <a:txBody>
                    <a:bodyPr/>
                    <a:lstStyle/>
                    <a:p>
                      <a:pPr algn="l" rtl="0" fontAlgn="ctr"/>
                      <a:r>
                        <a:rPr lang="sv-SE" sz="1000" b="0" i="0" u="none" strike="noStrike" dirty="0">
                          <a:solidFill>
                            <a:srgbClr val="000000"/>
                          </a:solidFill>
                          <a:effectLst/>
                          <a:latin typeface="Montserrat" panose="00000500000000000000" pitchFamily="2" charset="0"/>
                        </a:rPr>
                        <a:t>Södermanland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094654363"/>
                  </a:ext>
                </a:extLst>
              </a:tr>
              <a:tr h="313536">
                <a:tc>
                  <a:txBody>
                    <a:bodyPr/>
                    <a:lstStyle/>
                    <a:p>
                      <a:pPr algn="l" rtl="0" fontAlgn="ctr"/>
                      <a:r>
                        <a:rPr lang="sv-SE" sz="1000" b="0" i="0" u="none" strike="noStrike" dirty="0">
                          <a:solidFill>
                            <a:srgbClr val="000000"/>
                          </a:solidFill>
                          <a:effectLst/>
                          <a:latin typeface="Montserrat" panose="00000500000000000000" pitchFamily="2" charset="0"/>
                        </a:rPr>
                        <a:t>Östergötland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3%</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503825874"/>
                  </a:ext>
                </a:extLst>
              </a:tr>
              <a:tr h="234802">
                <a:tc>
                  <a:txBody>
                    <a:bodyPr/>
                    <a:lstStyle/>
                    <a:p>
                      <a:pPr algn="l" rtl="0" fontAlgn="ctr"/>
                      <a:r>
                        <a:rPr lang="sv-SE" sz="1000" b="0" i="0" u="none" strike="noStrike" dirty="0">
                          <a:solidFill>
                            <a:srgbClr val="000000"/>
                          </a:solidFill>
                          <a:effectLst/>
                          <a:latin typeface="Montserrat" panose="00000500000000000000" pitchFamily="2" charset="0"/>
                        </a:rPr>
                        <a:t>Örebro</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5%</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1222020161"/>
                  </a:ext>
                </a:extLst>
              </a:tr>
              <a:tr h="313536">
                <a:tc>
                  <a:txBody>
                    <a:bodyPr/>
                    <a:lstStyle/>
                    <a:p>
                      <a:pPr algn="l" rtl="0" fontAlgn="ctr"/>
                      <a:r>
                        <a:rPr lang="sv-SE" sz="1000" b="0" i="0" u="none" strike="noStrike" dirty="0">
                          <a:solidFill>
                            <a:srgbClr val="000000"/>
                          </a:solidFill>
                          <a:effectLst/>
                          <a:latin typeface="Montserrat" panose="00000500000000000000" pitchFamily="2" charset="0"/>
                        </a:rPr>
                        <a:t>Västmanland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-4%</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149333119"/>
                  </a:ext>
                </a:extLst>
              </a:tr>
              <a:tr h="227336">
                <a:tc>
                  <a:txBody>
                    <a:bodyPr/>
                    <a:lstStyle/>
                    <a:p>
                      <a:pPr algn="l" rtl="0" fontAlgn="ctr"/>
                      <a:r>
                        <a:rPr lang="sv-SE" sz="1000" b="0" i="0" u="none" strike="noStrike" dirty="0">
                          <a:solidFill>
                            <a:srgbClr val="000000"/>
                          </a:solidFill>
                          <a:effectLst/>
                          <a:latin typeface="Montserrat" panose="00000500000000000000" pitchFamily="2" charset="0"/>
                        </a:rPr>
                        <a:t>Östra Mellansverige</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2%</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r" fontAlgn="b"/>
                      <a:r>
                        <a:rPr lang="sv-SE" sz="1100" b="0" i="0" u="none" strike="noStrike" dirty="0">
                          <a:solidFill>
                            <a:srgbClr val="000000"/>
                          </a:solidFill>
                          <a:effectLst/>
                          <a:latin typeface="Calibri" panose="020F0502020204030204" pitchFamily="34" charset="0"/>
                        </a:rPr>
                        <a:t>-2%</a:t>
                      </a:r>
                    </a:p>
                  </a:txBody>
                  <a:tcPr marL="6350" marR="6350" marT="6350" marB="0" anchor="b">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1317058040"/>
                  </a:ext>
                </a:extLst>
              </a:tr>
            </a:tbl>
          </a:graphicData>
        </a:graphic>
      </p:graphicFrame>
      <p:graphicFrame>
        <p:nvGraphicFramePr>
          <p:cNvPr id="2" name="Diagram 1">
            <a:extLst>
              <a:ext uri="{FF2B5EF4-FFF2-40B4-BE49-F238E27FC236}">
                <a16:creationId xmlns:a16="http://schemas.microsoft.com/office/drawing/2014/main" id="{5F0D96A6-027B-4F1C-AC14-CDFD6684A2F1}"/>
              </a:ext>
            </a:extLst>
          </p:cNvPr>
          <p:cNvGraphicFramePr>
            <a:graphicFrameLocks/>
          </p:cNvGraphicFramePr>
          <p:nvPr>
            <p:extLst>
              <p:ext uri="{D42A27DB-BD31-4B8C-83A1-F6EECF244321}">
                <p14:modId xmlns:p14="http://schemas.microsoft.com/office/powerpoint/2010/main" val="2808636224"/>
              </p:ext>
            </p:extLst>
          </p:nvPr>
        </p:nvGraphicFramePr>
        <p:xfrm>
          <a:off x="1665173" y="1337733"/>
          <a:ext cx="7218945" cy="32088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12282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C0995F-489F-85E5-5CAE-26BCF37246AA}"/>
              </a:ext>
            </a:extLst>
          </p:cNvPr>
          <p:cNvSpPr>
            <a:spLocks noGrp="1"/>
          </p:cNvSpPr>
          <p:nvPr>
            <p:ph type="title"/>
          </p:nvPr>
        </p:nvSpPr>
        <p:spPr>
          <a:xfrm>
            <a:off x="2208214" y="644566"/>
            <a:ext cx="9386841" cy="814797"/>
          </a:xfrm>
        </p:spPr>
        <p:txBody>
          <a:bodyPr lIns="45720" rIns="45720">
            <a:noAutofit/>
          </a:bodyPr>
          <a:lstStyle/>
          <a:p>
            <a:r>
              <a:rPr lang="sv-SE" dirty="0">
                <a:solidFill>
                  <a:schemeClr val="accent1"/>
                </a:solidFill>
              </a:rPr>
              <a:t>2. Utveckling av nettoomsättning</a:t>
            </a:r>
            <a:endParaRPr lang="en-US" dirty="0">
              <a:solidFill>
                <a:schemeClr val="accent1"/>
              </a:solidFill>
            </a:endParaRPr>
          </a:p>
        </p:txBody>
      </p:sp>
      <p:sp>
        <p:nvSpPr>
          <p:cNvPr id="8" name="Rectangle 3">
            <a:extLst>
              <a:ext uri="{FF2B5EF4-FFF2-40B4-BE49-F238E27FC236}">
                <a16:creationId xmlns:a16="http://schemas.microsoft.com/office/drawing/2014/main" id="{C963A887-4706-EA16-08C5-B97114FB2AA7}"/>
              </a:ext>
            </a:extLst>
          </p:cNvPr>
          <p:cNvSpPr/>
          <p:nvPr/>
        </p:nvSpPr>
        <p:spPr>
          <a:xfrm>
            <a:off x="9532825" y="1268746"/>
            <a:ext cx="2657401" cy="2160254"/>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Visar nettoomsättning för företag verksamma inom de SNI-koder som använts för att avgränsa besöksnäring. </a:t>
            </a:r>
          </a:p>
          <a:p>
            <a:pPr>
              <a:spcBef>
                <a:spcPts val="300"/>
              </a:spcBef>
              <a:spcAft>
                <a:spcPts val="300"/>
              </a:spcAft>
            </a:pPr>
            <a:r>
              <a:rPr lang="sv-SE" sz="900" dirty="0">
                <a:solidFill>
                  <a:schemeClr val="tx1"/>
                </a:solidFill>
                <a:latin typeface="Montserrat" panose="00000500000000000000" pitchFamily="2" charset="0"/>
              </a:rPr>
              <a:t>Med nettoomsättning avses intäkter från företagens huvudsakliga rörelse för sålda varor och utförda tjänster. Den nettoomsättning som publiceras är exklusive punktskatter och samt justerad för merchanting (d.v.s. intäkter från varor som såväl tillverkas/köps som säljs utomlands utan att passera rikets gränser har räknats bort).</a:t>
            </a:r>
          </a:p>
          <a:p>
            <a:pPr>
              <a:spcBef>
                <a:spcPts val="300"/>
              </a:spcBef>
              <a:spcAft>
                <a:spcPts val="300"/>
              </a:spcAft>
            </a:pPr>
            <a:r>
              <a:rPr lang="sv-SE" sz="900" dirty="0">
                <a:solidFill>
                  <a:schemeClr val="tx1"/>
                </a:solidFill>
                <a:latin typeface="Montserrat" panose="00000500000000000000" pitchFamily="2" charset="0"/>
              </a:rPr>
              <a:t>Data hämtas från SCB företagsregister</a:t>
            </a:r>
          </a:p>
        </p:txBody>
      </p:sp>
      <p:sp>
        <p:nvSpPr>
          <p:cNvPr id="10" name="Rectangle 5">
            <a:extLst>
              <a:ext uri="{FF2B5EF4-FFF2-40B4-BE49-F238E27FC236}">
                <a16:creationId xmlns:a16="http://schemas.microsoft.com/office/drawing/2014/main" id="{22D91472-91EE-3346-69D5-F9939EF0609A}"/>
              </a:ext>
            </a:extLst>
          </p:cNvPr>
          <p:cNvSpPr/>
          <p:nvPr/>
        </p:nvSpPr>
        <p:spPr>
          <a:xfrm>
            <a:off x="9532825" y="3644738"/>
            <a:ext cx="2296623" cy="274911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Under perioden 2018-2023 minskade omsättningen i Östra Mellansveriges besöksnäring med 13 procent. </a:t>
            </a:r>
          </a:p>
          <a:p>
            <a:pPr>
              <a:spcBef>
                <a:spcPts val="300"/>
              </a:spcBef>
              <a:spcAft>
                <a:spcPts val="300"/>
              </a:spcAft>
            </a:pPr>
            <a:r>
              <a:rPr lang="sv-SE" sz="900" dirty="0">
                <a:solidFill>
                  <a:schemeClr val="tx1"/>
                </a:solidFill>
                <a:latin typeface="Montserrat" panose="00000500000000000000" pitchFamily="2" charset="0"/>
              </a:rPr>
              <a:t>Minskningen har varit störst i Södermanland, följt av Uppsala och Västmanland. </a:t>
            </a:r>
          </a:p>
          <a:p>
            <a:pPr>
              <a:spcBef>
                <a:spcPts val="300"/>
              </a:spcBef>
              <a:spcAft>
                <a:spcPts val="300"/>
              </a:spcAft>
            </a:pPr>
            <a:r>
              <a:rPr lang="sv-SE" sz="900" dirty="0">
                <a:solidFill>
                  <a:schemeClr val="tx1"/>
                </a:solidFill>
                <a:latin typeface="Montserrat" panose="00000500000000000000" pitchFamily="2" charset="0"/>
              </a:rPr>
              <a:t>Utifrån den definition och mätmetod som används uppgick omsättningen till 21,6 miljarder SEK 2023 i ÖMS. Det motsvarar en minskning på 28 procent jämfört med föregående år. </a:t>
            </a:r>
          </a:p>
        </p:txBody>
      </p:sp>
      <p:graphicFrame>
        <p:nvGraphicFramePr>
          <p:cNvPr id="5" name="Tabell 4">
            <a:extLst>
              <a:ext uri="{FF2B5EF4-FFF2-40B4-BE49-F238E27FC236}">
                <a16:creationId xmlns:a16="http://schemas.microsoft.com/office/drawing/2014/main" id="{833E838B-286E-D4EC-55E5-FD2AF311E51B}"/>
              </a:ext>
            </a:extLst>
          </p:cNvPr>
          <p:cNvGraphicFramePr>
            <a:graphicFrameLocks noGrp="1"/>
          </p:cNvGraphicFramePr>
          <p:nvPr>
            <p:extLst>
              <p:ext uri="{D42A27DB-BD31-4B8C-83A1-F6EECF244321}">
                <p14:modId xmlns:p14="http://schemas.microsoft.com/office/powerpoint/2010/main" val="4115294625"/>
              </p:ext>
            </p:extLst>
          </p:nvPr>
        </p:nvGraphicFramePr>
        <p:xfrm>
          <a:off x="1771649" y="4362003"/>
          <a:ext cx="7423721" cy="1982151"/>
        </p:xfrm>
        <a:graphic>
          <a:graphicData uri="http://schemas.openxmlformats.org/drawingml/2006/table">
            <a:tbl>
              <a:tblPr firstRow="1" bandRow="1"/>
              <a:tblGrid>
                <a:gridCol w="3072569">
                  <a:extLst>
                    <a:ext uri="{9D8B030D-6E8A-4147-A177-3AD203B41FA5}">
                      <a16:colId xmlns:a16="http://schemas.microsoft.com/office/drawing/2014/main" val="2286507683"/>
                    </a:ext>
                  </a:extLst>
                </a:gridCol>
                <a:gridCol w="2256956">
                  <a:extLst>
                    <a:ext uri="{9D8B030D-6E8A-4147-A177-3AD203B41FA5}">
                      <a16:colId xmlns:a16="http://schemas.microsoft.com/office/drawing/2014/main" val="2030008174"/>
                    </a:ext>
                  </a:extLst>
                </a:gridCol>
                <a:gridCol w="2094196">
                  <a:extLst>
                    <a:ext uri="{9D8B030D-6E8A-4147-A177-3AD203B41FA5}">
                      <a16:colId xmlns:a16="http://schemas.microsoft.com/office/drawing/2014/main" val="2903435279"/>
                    </a:ext>
                  </a:extLst>
                </a:gridCol>
              </a:tblGrid>
              <a:tr h="286197">
                <a:tc>
                  <a:txBody>
                    <a:bodyPr/>
                    <a:lstStyle/>
                    <a:p>
                      <a:pPr algn="l" rtl="0" fontAlgn="ctr"/>
                      <a:r>
                        <a:rPr lang="sv-SE" sz="1000" b="1" i="0" u="none" strike="noStrike" dirty="0">
                          <a:solidFill>
                            <a:srgbClr val="FFFFFF"/>
                          </a:solidFill>
                          <a:effectLst/>
                          <a:latin typeface="Montserrat" panose="00000500000000000000" pitchFamily="2" charset="0"/>
                        </a:rPr>
                        <a:t>Län</a:t>
                      </a:r>
                    </a:p>
                  </a:txBody>
                  <a:tcPr marL="6350" marR="6350" marT="6350" marB="0">
                    <a:lnL w="6350" cap="flat" cmpd="sng" algn="ctr">
                      <a:solidFill>
                        <a:srgbClr val="F8413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tc>
                  <a:txBody>
                    <a:bodyPr/>
                    <a:lstStyle/>
                    <a:p>
                      <a:pPr algn="ctr" rtl="0" fontAlgn="ctr"/>
                      <a:r>
                        <a:rPr lang="sv-SE" sz="1000" b="1" i="0" u="none" strike="noStrike" dirty="0">
                          <a:solidFill>
                            <a:srgbClr val="FFFFFF"/>
                          </a:solidFill>
                          <a:effectLst/>
                          <a:latin typeface="Montserrat" panose="00000500000000000000" pitchFamily="2" charset="0"/>
                        </a:rPr>
                        <a:t>%-förändring 2018-2023</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tc>
                  <a:txBody>
                    <a:bodyPr/>
                    <a:lstStyle/>
                    <a:p>
                      <a:pPr algn="ctr" rtl="0" fontAlgn="ctr"/>
                      <a:r>
                        <a:rPr lang="sv-SE" sz="1000" b="1" i="0" u="none" strike="noStrike" dirty="0">
                          <a:solidFill>
                            <a:srgbClr val="FFFFFF"/>
                          </a:solidFill>
                          <a:effectLst/>
                          <a:latin typeface="Montserrat" panose="00000500000000000000" pitchFamily="2" charset="0"/>
                        </a:rPr>
                        <a:t>%-förändring 2022-2023</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extLst>
                  <a:ext uri="{0D108BD9-81ED-4DB2-BD59-A6C34878D82A}">
                    <a16:rowId xmlns:a16="http://schemas.microsoft.com/office/drawing/2014/main" val="243889985"/>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Uppsala</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-27%</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-36%</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652981753"/>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Södermanland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-33%</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-38%</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1827364009"/>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Östergötland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4%</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-27%</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508197136"/>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Örebro</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-3%</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-17%</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989513671"/>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Västmanland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-22%</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-27%</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322365733"/>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Östra Mellansverige</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-13%</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marL="0" algn="ctr" defTabSz="914400" rtl="0" eaLnBrk="1" fontAlgn="ctr" latinLnBrk="0" hangingPunct="1"/>
                      <a:r>
                        <a:rPr lang="sv-SE" sz="1000" b="0" i="0" u="none" strike="noStrike" kern="1200" dirty="0">
                          <a:solidFill>
                            <a:srgbClr val="000000"/>
                          </a:solidFill>
                          <a:effectLst/>
                          <a:latin typeface="Montserrat" panose="00000500000000000000" pitchFamily="2" charset="0"/>
                          <a:ea typeface="+mn-ea"/>
                          <a:cs typeface="+mn-cs"/>
                        </a:rPr>
                        <a:t>-28%</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469365496"/>
                  </a:ext>
                </a:extLst>
              </a:tr>
            </a:tbl>
          </a:graphicData>
        </a:graphic>
      </p:graphicFrame>
      <p:graphicFrame>
        <p:nvGraphicFramePr>
          <p:cNvPr id="2" name="Diagram 1">
            <a:extLst>
              <a:ext uri="{FF2B5EF4-FFF2-40B4-BE49-F238E27FC236}">
                <a16:creationId xmlns:a16="http://schemas.microsoft.com/office/drawing/2014/main" id="{D2874863-E38D-C37B-64F2-AEA0D696D3C5}"/>
              </a:ext>
            </a:extLst>
          </p:cNvPr>
          <p:cNvGraphicFramePr>
            <a:graphicFrameLocks/>
          </p:cNvGraphicFramePr>
          <p:nvPr>
            <p:extLst>
              <p:ext uri="{D42A27DB-BD31-4B8C-83A1-F6EECF244321}">
                <p14:modId xmlns:p14="http://schemas.microsoft.com/office/powerpoint/2010/main" val="47048428"/>
              </p:ext>
            </p:extLst>
          </p:nvPr>
        </p:nvGraphicFramePr>
        <p:xfrm>
          <a:off x="1771649" y="1168400"/>
          <a:ext cx="7423721" cy="3107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83589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C0995F-489F-85E5-5CAE-26BCF37246AA}"/>
              </a:ext>
            </a:extLst>
          </p:cNvPr>
          <p:cNvSpPr>
            <a:spLocks noGrp="1"/>
          </p:cNvSpPr>
          <p:nvPr>
            <p:ph type="title"/>
          </p:nvPr>
        </p:nvSpPr>
        <p:spPr>
          <a:xfrm>
            <a:off x="2208214" y="644566"/>
            <a:ext cx="9386841" cy="814797"/>
          </a:xfrm>
        </p:spPr>
        <p:txBody>
          <a:bodyPr lIns="45720" rIns="45720">
            <a:noAutofit/>
          </a:bodyPr>
          <a:lstStyle/>
          <a:p>
            <a:r>
              <a:rPr lang="sv-SE" dirty="0">
                <a:solidFill>
                  <a:schemeClr val="accent1"/>
                </a:solidFill>
              </a:rPr>
              <a:t>3. Utveckling av antalet arbetsställen</a:t>
            </a:r>
            <a:endParaRPr lang="en-US" dirty="0">
              <a:solidFill>
                <a:schemeClr val="accent1"/>
              </a:solidFill>
            </a:endParaRPr>
          </a:p>
        </p:txBody>
      </p:sp>
      <p:sp>
        <p:nvSpPr>
          <p:cNvPr id="8" name="Rectangle 3">
            <a:extLst>
              <a:ext uri="{FF2B5EF4-FFF2-40B4-BE49-F238E27FC236}">
                <a16:creationId xmlns:a16="http://schemas.microsoft.com/office/drawing/2014/main" id="{C963A887-4706-EA16-08C5-B97114FB2AA7}"/>
              </a:ext>
            </a:extLst>
          </p:cNvPr>
          <p:cNvSpPr/>
          <p:nvPr/>
        </p:nvSpPr>
        <p:spPr>
          <a:xfrm>
            <a:off x="9497366" y="1244281"/>
            <a:ext cx="2197330" cy="2066810"/>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Statistiken visar antalet arbetsställen inom de SNI-koder som här definierar besöksnäring. </a:t>
            </a:r>
          </a:p>
          <a:p>
            <a:pPr>
              <a:spcBef>
                <a:spcPts val="300"/>
              </a:spcBef>
              <a:spcAft>
                <a:spcPts val="300"/>
              </a:spcAft>
            </a:pPr>
            <a:r>
              <a:rPr lang="sv-SE" sz="900" dirty="0">
                <a:solidFill>
                  <a:schemeClr val="tx1"/>
                </a:solidFill>
                <a:latin typeface="Montserrat" panose="00000500000000000000" pitchFamily="2" charset="0"/>
              </a:rPr>
              <a:t>Statiken omfattar samtliga företagsformer och rymmer även verksamheter som har sitt huvudkontor utanför något av de fem län</a:t>
            </a:r>
          </a:p>
          <a:p>
            <a:pPr>
              <a:spcBef>
                <a:spcPts val="300"/>
              </a:spcBef>
              <a:spcAft>
                <a:spcPts val="300"/>
              </a:spcAft>
            </a:pPr>
            <a:endParaRPr lang="sv-SE" sz="900" dirty="0">
              <a:solidFill>
                <a:schemeClr val="tx1"/>
              </a:solidFill>
              <a:latin typeface="Montserrat" panose="00000500000000000000" pitchFamily="2" charset="0"/>
            </a:endParaRPr>
          </a:p>
          <a:p>
            <a:pPr>
              <a:spcBef>
                <a:spcPts val="300"/>
              </a:spcBef>
              <a:spcAft>
                <a:spcPts val="300"/>
              </a:spcAft>
            </a:pPr>
            <a:r>
              <a:rPr lang="sv-SE" sz="900" dirty="0">
                <a:solidFill>
                  <a:schemeClr val="tx1"/>
                </a:solidFill>
                <a:latin typeface="Montserrat" panose="00000500000000000000" pitchFamily="2" charset="0"/>
              </a:rPr>
              <a:t>Data är hämtad från SCBs företagsregister.  	.</a:t>
            </a:r>
          </a:p>
        </p:txBody>
      </p:sp>
      <p:sp>
        <p:nvSpPr>
          <p:cNvPr id="10" name="Rectangle 5">
            <a:extLst>
              <a:ext uri="{FF2B5EF4-FFF2-40B4-BE49-F238E27FC236}">
                <a16:creationId xmlns:a16="http://schemas.microsoft.com/office/drawing/2014/main" id="{22D91472-91EE-3346-69D5-F9939EF0609A}"/>
              </a:ext>
            </a:extLst>
          </p:cNvPr>
          <p:cNvSpPr/>
          <p:nvPr/>
        </p:nvSpPr>
        <p:spPr>
          <a:xfrm>
            <a:off x="9497366" y="3708063"/>
            <a:ext cx="2097690" cy="2383382"/>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Statistiken visar att antalet arbetsställen har minskat  med 12 procent mellan 2018 och 2023, </a:t>
            </a:r>
          </a:p>
          <a:p>
            <a:pPr>
              <a:spcBef>
                <a:spcPts val="300"/>
              </a:spcBef>
              <a:spcAft>
                <a:spcPts val="300"/>
              </a:spcAft>
            </a:pPr>
            <a:r>
              <a:rPr lang="sv-SE" sz="900" dirty="0">
                <a:solidFill>
                  <a:schemeClr val="tx1"/>
                </a:solidFill>
                <a:latin typeface="Montserrat" panose="00000500000000000000" pitchFamily="2" charset="0"/>
              </a:rPr>
              <a:t>Minskningen är relativt jämn mellan länen. </a:t>
            </a:r>
          </a:p>
          <a:p>
            <a:pPr>
              <a:spcBef>
                <a:spcPts val="300"/>
              </a:spcBef>
              <a:spcAft>
                <a:spcPts val="300"/>
              </a:spcAft>
            </a:pPr>
            <a:r>
              <a:rPr lang="sv-SE" sz="900" dirty="0">
                <a:solidFill>
                  <a:schemeClr val="tx1"/>
                </a:solidFill>
                <a:latin typeface="Montserrat" panose="00000500000000000000" pitchFamily="2" charset="0"/>
              </a:rPr>
              <a:t>Mellan år 2022 och 2023 har antalet arbetsställen minskat i samtliga län, med 1 procent totalt, med små skillnader mellan de fem länen. </a:t>
            </a:r>
          </a:p>
        </p:txBody>
      </p:sp>
      <p:graphicFrame>
        <p:nvGraphicFramePr>
          <p:cNvPr id="5" name="Tabell 4">
            <a:extLst>
              <a:ext uri="{FF2B5EF4-FFF2-40B4-BE49-F238E27FC236}">
                <a16:creationId xmlns:a16="http://schemas.microsoft.com/office/drawing/2014/main" id="{833E838B-286E-D4EC-55E5-FD2AF311E51B}"/>
              </a:ext>
            </a:extLst>
          </p:cNvPr>
          <p:cNvGraphicFramePr>
            <a:graphicFrameLocks noGrp="1"/>
          </p:cNvGraphicFramePr>
          <p:nvPr/>
        </p:nvGraphicFramePr>
        <p:xfrm>
          <a:off x="1771650" y="4362003"/>
          <a:ext cx="7372349" cy="1982151"/>
        </p:xfrm>
        <a:graphic>
          <a:graphicData uri="http://schemas.openxmlformats.org/drawingml/2006/table">
            <a:tbl>
              <a:tblPr firstRow="1" bandRow="1"/>
              <a:tblGrid>
                <a:gridCol w="3051307">
                  <a:extLst>
                    <a:ext uri="{9D8B030D-6E8A-4147-A177-3AD203B41FA5}">
                      <a16:colId xmlns:a16="http://schemas.microsoft.com/office/drawing/2014/main" val="2286507683"/>
                    </a:ext>
                  </a:extLst>
                </a:gridCol>
                <a:gridCol w="1816038">
                  <a:extLst>
                    <a:ext uri="{9D8B030D-6E8A-4147-A177-3AD203B41FA5}">
                      <a16:colId xmlns:a16="http://schemas.microsoft.com/office/drawing/2014/main" val="2030008174"/>
                    </a:ext>
                  </a:extLst>
                </a:gridCol>
                <a:gridCol w="2505004">
                  <a:extLst>
                    <a:ext uri="{9D8B030D-6E8A-4147-A177-3AD203B41FA5}">
                      <a16:colId xmlns:a16="http://schemas.microsoft.com/office/drawing/2014/main" val="2903435279"/>
                    </a:ext>
                  </a:extLst>
                </a:gridCol>
              </a:tblGrid>
              <a:tr h="286197">
                <a:tc>
                  <a:txBody>
                    <a:bodyPr/>
                    <a:lstStyle/>
                    <a:p>
                      <a:pPr algn="l" rtl="0" fontAlgn="ctr"/>
                      <a:r>
                        <a:rPr lang="sv-SE" sz="1000" b="1" i="0" u="none" strike="noStrike" dirty="0">
                          <a:solidFill>
                            <a:srgbClr val="FFFFFF"/>
                          </a:solidFill>
                          <a:effectLst/>
                          <a:latin typeface="Montserrat" panose="00000500000000000000" pitchFamily="2" charset="0"/>
                        </a:rPr>
                        <a:t>Län</a:t>
                      </a:r>
                    </a:p>
                  </a:txBody>
                  <a:tcPr marL="6350" marR="6350" marT="6350" marB="0">
                    <a:lnL w="6350" cap="flat" cmpd="sng" algn="ctr">
                      <a:solidFill>
                        <a:srgbClr val="F8413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tc>
                  <a:txBody>
                    <a:bodyPr/>
                    <a:lstStyle/>
                    <a:p>
                      <a:pPr algn="ctr" rtl="0" fontAlgn="ctr"/>
                      <a:r>
                        <a:rPr lang="sv-SE" sz="1000" b="1" i="0" u="none" strike="noStrike" dirty="0">
                          <a:solidFill>
                            <a:srgbClr val="FFFFFF"/>
                          </a:solidFill>
                          <a:effectLst/>
                          <a:latin typeface="Montserrat" panose="00000500000000000000" pitchFamily="2" charset="0"/>
                        </a:rPr>
                        <a:t>%-förändring 2018-2023</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tc>
                  <a:txBody>
                    <a:bodyPr/>
                    <a:lstStyle/>
                    <a:p>
                      <a:pPr algn="ctr" rtl="0" fontAlgn="ctr"/>
                      <a:r>
                        <a:rPr lang="sv-SE" sz="1000" b="1" i="0" u="none" strike="noStrike" dirty="0">
                          <a:solidFill>
                            <a:srgbClr val="FFFFFF"/>
                          </a:solidFill>
                          <a:effectLst/>
                          <a:latin typeface="Montserrat" panose="00000500000000000000" pitchFamily="2" charset="0"/>
                        </a:rPr>
                        <a:t>%-förändring 2022-2023</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extLst>
                  <a:ext uri="{0D108BD9-81ED-4DB2-BD59-A6C34878D82A}">
                    <a16:rowId xmlns:a16="http://schemas.microsoft.com/office/drawing/2014/main" val="243889985"/>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Uppsala</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-12%</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652981753"/>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Södermanland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-11%</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1827364009"/>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Östergötland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-12%</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-2%</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508197136"/>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Örebro</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-12%</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989513671"/>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Västmanland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-10%</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322365733"/>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Östra Mellansverige</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-12%</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-1%</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469365496"/>
                  </a:ext>
                </a:extLst>
              </a:tr>
            </a:tbl>
          </a:graphicData>
        </a:graphic>
      </p:graphicFrame>
      <p:graphicFrame>
        <p:nvGraphicFramePr>
          <p:cNvPr id="2" name="Diagram 1">
            <a:extLst>
              <a:ext uri="{FF2B5EF4-FFF2-40B4-BE49-F238E27FC236}">
                <a16:creationId xmlns:a16="http://schemas.microsoft.com/office/drawing/2014/main" id="{E68D380F-20B5-4234-AE5E-25E4B629B429}"/>
              </a:ext>
            </a:extLst>
          </p:cNvPr>
          <p:cNvGraphicFramePr>
            <a:graphicFrameLocks/>
          </p:cNvGraphicFramePr>
          <p:nvPr/>
        </p:nvGraphicFramePr>
        <p:xfrm>
          <a:off x="1771650" y="1244282"/>
          <a:ext cx="7372349" cy="29636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21500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C0995F-489F-85E5-5CAE-26BCF37246AA}"/>
              </a:ext>
            </a:extLst>
          </p:cNvPr>
          <p:cNvSpPr>
            <a:spLocks noGrp="1"/>
          </p:cNvSpPr>
          <p:nvPr>
            <p:ph type="title"/>
          </p:nvPr>
        </p:nvSpPr>
        <p:spPr>
          <a:xfrm>
            <a:off x="2208214" y="644566"/>
            <a:ext cx="9386841" cy="814797"/>
          </a:xfrm>
        </p:spPr>
        <p:txBody>
          <a:bodyPr lIns="45720" rIns="45720">
            <a:noAutofit/>
          </a:bodyPr>
          <a:lstStyle/>
          <a:p>
            <a:r>
              <a:rPr lang="sv-SE" dirty="0">
                <a:solidFill>
                  <a:schemeClr val="accent1"/>
                </a:solidFill>
              </a:rPr>
              <a:t>4. Antal nystartade företag</a:t>
            </a:r>
            <a:endParaRPr lang="en-US" dirty="0">
              <a:solidFill>
                <a:schemeClr val="accent1"/>
              </a:solidFill>
            </a:endParaRPr>
          </a:p>
        </p:txBody>
      </p:sp>
      <p:sp>
        <p:nvSpPr>
          <p:cNvPr id="8" name="Rectangle 3">
            <a:extLst>
              <a:ext uri="{FF2B5EF4-FFF2-40B4-BE49-F238E27FC236}">
                <a16:creationId xmlns:a16="http://schemas.microsoft.com/office/drawing/2014/main" id="{C963A887-4706-EA16-08C5-B97114FB2AA7}"/>
              </a:ext>
            </a:extLst>
          </p:cNvPr>
          <p:cNvSpPr/>
          <p:nvPr/>
        </p:nvSpPr>
        <p:spPr>
          <a:xfrm>
            <a:off x="9104671" y="1253906"/>
            <a:ext cx="2389835" cy="1778052"/>
          </a:xfrm>
          <a:prstGeom prst="rect">
            <a:avLst/>
          </a:prstGeom>
          <a:solidFill>
            <a:srgbClr val="FEECEC"/>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Data visar antalet nystartade företag mellan 2018 och 2024.</a:t>
            </a:r>
          </a:p>
          <a:p>
            <a:pPr>
              <a:spcBef>
                <a:spcPts val="300"/>
              </a:spcBef>
              <a:spcAft>
                <a:spcPts val="300"/>
              </a:spcAft>
            </a:pPr>
            <a:r>
              <a:rPr lang="sv-SE" sz="900" dirty="0">
                <a:solidFill>
                  <a:schemeClr val="tx1"/>
                </a:solidFill>
                <a:latin typeface="Montserrat" panose="00000500000000000000" pitchFamily="2" charset="0"/>
              </a:rPr>
              <a:t>Data hämtas från Tillväxtanalys. </a:t>
            </a:r>
          </a:p>
          <a:p>
            <a:pPr>
              <a:spcBef>
                <a:spcPts val="300"/>
              </a:spcBef>
              <a:spcAft>
                <a:spcPts val="300"/>
              </a:spcAft>
            </a:pPr>
            <a:r>
              <a:rPr lang="sv-SE" sz="900" dirty="0">
                <a:solidFill>
                  <a:schemeClr val="tx1"/>
                </a:solidFill>
                <a:latin typeface="Montserrat" panose="00000500000000000000" pitchFamily="2" charset="0"/>
              </a:rPr>
              <a:t>Samma SNI-koder har använts, samt andelsberäknats utifrån turistkronan. Statistiken rymmer samtliga företagsformer. </a:t>
            </a:r>
          </a:p>
          <a:p>
            <a:pPr>
              <a:spcBef>
                <a:spcPts val="300"/>
              </a:spcBef>
              <a:spcAft>
                <a:spcPts val="300"/>
              </a:spcAft>
            </a:pPr>
            <a:endParaRPr lang="sv-SE" sz="900" dirty="0"/>
          </a:p>
        </p:txBody>
      </p:sp>
      <p:sp>
        <p:nvSpPr>
          <p:cNvPr id="10" name="Rectangle 5">
            <a:extLst>
              <a:ext uri="{FF2B5EF4-FFF2-40B4-BE49-F238E27FC236}">
                <a16:creationId xmlns:a16="http://schemas.microsoft.com/office/drawing/2014/main" id="{22D91472-91EE-3346-69D5-F9939EF0609A}"/>
              </a:ext>
            </a:extLst>
          </p:cNvPr>
          <p:cNvSpPr/>
          <p:nvPr/>
        </p:nvSpPr>
        <p:spPr>
          <a:xfrm>
            <a:off x="9104670" y="3641298"/>
            <a:ext cx="2389835" cy="2830769"/>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sv-SE" sz="900" dirty="0">
                <a:solidFill>
                  <a:schemeClr val="tx1"/>
                </a:solidFill>
                <a:latin typeface="Montserrat" panose="00000500000000000000" pitchFamily="2" charset="0"/>
              </a:rPr>
              <a:t>Antalet nystartade företag per år har totalt minskat med 33 procent under perioden 2018-2023.</a:t>
            </a:r>
          </a:p>
          <a:p>
            <a:pPr>
              <a:spcBef>
                <a:spcPts val="300"/>
              </a:spcBef>
              <a:spcAft>
                <a:spcPts val="300"/>
              </a:spcAft>
            </a:pPr>
            <a:r>
              <a:rPr lang="sv-SE" sz="900" dirty="0">
                <a:solidFill>
                  <a:schemeClr val="tx1"/>
                </a:solidFill>
                <a:latin typeface="Montserrat" panose="00000500000000000000" pitchFamily="2" charset="0"/>
              </a:rPr>
              <a:t>Största minskningen har skett i Östergötland.</a:t>
            </a:r>
          </a:p>
          <a:p>
            <a:pPr>
              <a:spcBef>
                <a:spcPts val="300"/>
              </a:spcBef>
              <a:spcAft>
                <a:spcPts val="300"/>
              </a:spcAft>
            </a:pPr>
            <a:endParaRPr lang="sv-SE" sz="900" dirty="0">
              <a:solidFill>
                <a:schemeClr val="tx1"/>
              </a:solidFill>
              <a:latin typeface="Montserrat" panose="00000500000000000000" pitchFamily="2" charset="0"/>
            </a:endParaRPr>
          </a:p>
          <a:p>
            <a:pPr>
              <a:spcBef>
                <a:spcPts val="300"/>
              </a:spcBef>
              <a:spcAft>
                <a:spcPts val="300"/>
              </a:spcAft>
            </a:pPr>
            <a:r>
              <a:rPr lang="sv-SE" sz="900" dirty="0">
                <a:solidFill>
                  <a:schemeClr val="tx1"/>
                </a:solidFill>
                <a:latin typeface="Montserrat" panose="00000500000000000000" pitchFamily="2" charset="0"/>
              </a:rPr>
              <a:t>Under 2023-2024 har det skett en total ökning med 2 procent. </a:t>
            </a:r>
          </a:p>
          <a:p>
            <a:pPr>
              <a:spcBef>
                <a:spcPts val="300"/>
              </a:spcBef>
              <a:spcAft>
                <a:spcPts val="300"/>
              </a:spcAft>
            </a:pPr>
            <a:r>
              <a:rPr lang="sv-SE" sz="900" dirty="0">
                <a:solidFill>
                  <a:schemeClr val="tx1"/>
                </a:solidFill>
                <a:latin typeface="Montserrat" panose="00000500000000000000" pitchFamily="2" charset="0"/>
              </a:rPr>
              <a:t>Det varierar mellan om det skett en ökning eller minskning, där störst ökning skett i Södermanland och störst minskning i Östergötland.</a:t>
            </a:r>
          </a:p>
          <a:p>
            <a:pPr>
              <a:spcBef>
                <a:spcPts val="300"/>
              </a:spcBef>
              <a:spcAft>
                <a:spcPts val="300"/>
              </a:spcAft>
            </a:pPr>
            <a:endParaRPr lang="sv-SE" sz="900" dirty="0">
              <a:solidFill>
                <a:schemeClr val="tx1"/>
              </a:solidFill>
              <a:latin typeface="Montserrat" panose="00000500000000000000" pitchFamily="2" charset="0"/>
            </a:endParaRPr>
          </a:p>
          <a:p>
            <a:pPr>
              <a:spcBef>
                <a:spcPts val="300"/>
              </a:spcBef>
              <a:spcAft>
                <a:spcPts val="300"/>
              </a:spcAft>
            </a:pPr>
            <a:r>
              <a:rPr lang="sv-SE" sz="900" dirty="0">
                <a:solidFill>
                  <a:schemeClr val="tx1"/>
                </a:solidFill>
                <a:latin typeface="Montserrat" panose="00000500000000000000" pitchFamily="2" charset="0"/>
              </a:rPr>
              <a:t>Antalet företag är fortfarande är fortfarande inte tillbaka på nivåerna före pandemin. </a:t>
            </a:r>
          </a:p>
          <a:p>
            <a:pPr>
              <a:spcBef>
                <a:spcPts val="300"/>
              </a:spcBef>
              <a:spcAft>
                <a:spcPts val="300"/>
              </a:spcAft>
            </a:pPr>
            <a:endParaRPr lang="sv-SE" sz="900" dirty="0">
              <a:highlight>
                <a:srgbClr val="FFFF00"/>
              </a:highlight>
            </a:endParaRPr>
          </a:p>
        </p:txBody>
      </p:sp>
      <p:graphicFrame>
        <p:nvGraphicFramePr>
          <p:cNvPr id="5" name="Tabell 4">
            <a:extLst>
              <a:ext uri="{FF2B5EF4-FFF2-40B4-BE49-F238E27FC236}">
                <a16:creationId xmlns:a16="http://schemas.microsoft.com/office/drawing/2014/main" id="{833E838B-286E-D4EC-55E5-FD2AF311E51B}"/>
              </a:ext>
            </a:extLst>
          </p:cNvPr>
          <p:cNvGraphicFramePr>
            <a:graphicFrameLocks noGrp="1"/>
          </p:cNvGraphicFramePr>
          <p:nvPr>
            <p:extLst>
              <p:ext uri="{D42A27DB-BD31-4B8C-83A1-F6EECF244321}">
                <p14:modId xmlns:p14="http://schemas.microsoft.com/office/powerpoint/2010/main" val="4176804647"/>
              </p:ext>
            </p:extLst>
          </p:nvPr>
        </p:nvGraphicFramePr>
        <p:xfrm>
          <a:off x="1771650" y="4362003"/>
          <a:ext cx="6953250" cy="2038799"/>
        </p:xfrm>
        <a:graphic>
          <a:graphicData uri="http://schemas.openxmlformats.org/drawingml/2006/table">
            <a:tbl>
              <a:tblPr firstRow="1" bandRow="1"/>
              <a:tblGrid>
                <a:gridCol w="2877848">
                  <a:extLst>
                    <a:ext uri="{9D8B030D-6E8A-4147-A177-3AD203B41FA5}">
                      <a16:colId xmlns:a16="http://schemas.microsoft.com/office/drawing/2014/main" val="2286507683"/>
                    </a:ext>
                  </a:extLst>
                </a:gridCol>
                <a:gridCol w="2113924">
                  <a:extLst>
                    <a:ext uri="{9D8B030D-6E8A-4147-A177-3AD203B41FA5}">
                      <a16:colId xmlns:a16="http://schemas.microsoft.com/office/drawing/2014/main" val="2030008174"/>
                    </a:ext>
                  </a:extLst>
                </a:gridCol>
                <a:gridCol w="1961478">
                  <a:extLst>
                    <a:ext uri="{9D8B030D-6E8A-4147-A177-3AD203B41FA5}">
                      <a16:colId xmlns:a16="http://schemas.microsoft.com/office/drawing/2014/main" val="2903435279"/>
                    </a:ext>
                  </a:extLst>
                </a:gridCol>
              </a:tblGrid>
              <a:tr h="342845">
                <a:tc>
                  <a:txBody>
                    <a:bodyPr/>
                    <a:lstStyle/>
                    <a:p>
                      <a:pPr algn="l" rtl="0" fontAlgn="ctr"/>
                      <a:r>
                        <a:rPr lang="sv-SE" sz="1000" b="1" i="0" u="none" strike="noStrike" dirty="0">
                          <a:solidFill>
                            <a:srgbClr val="FFFFFF"/>
                          </a:solidFill>
                          <a:effectLst/>
                          <a:latin typeface="Montserrat" panose="00000500000000000000" pitchFamily="2" charset="0"/>
                        </a:rPr>
                        <a:t>Län</a:t>
                      </a:r>
                    </a:p>
                  </a:txBody>
                  <a:tcPr marL="6350" marR="6350" marT="6350" marB="0">
                    <a:lnL w="6350" cap="flat" cmpd="sng" algn="ctr">
                      <a:solidFill>
                        <a:srgbClr val="F8413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tc>
                  <a:txBody>
                    <a:bodyPr/>
                    <a:lstStyle/>
                    <a:p>
                      <a:pPr algn="ctr" rtl="0" fontAlgn="ctr"/>
                      <a:r>
                        <a:rPr lang="sv-SE" sz="1000" b="1" i="0" u="none" strike="noStrike" dirty="0">
                          <a:solidFill>
                            <a:srgbClr val="FFFFFF"/>
                          </a:solidFill>
                          <a:effectLst/>
                          <a:latin typeface="Montserrat" panose="00000500000000000000" pitchFamily="2" charset="0"/>
                        </a:rPr>
                        <a:t>%-förändring 2018-2024</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tc>
                  <a:txBody>
                    <a:bodyPr/>
                    <a:lstStyle/>
                    <a:p>
                      <a:pPr algn="ctr" rtl="0" fontAlgn="ctr"/>
                      <a:r>
                        <a:rPr lang="sv-SE" sz="1000" b="1" i="0" u="none" strike="noStrike" dirty="0">
                          <a:solidFill>
                            <a:srgbClr val="FFFFFF"/>
                          </a:solidFill>
                          <a:effectLst/>
                          <a:latin typeface="Montserrat" panose="00000500000000000000" pitchFamily="2" charset="0"/>
                        </a:rPr>
                        <a:t>%-förändring 2023-2024</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solidFill>
                      <a:srgbClr val="F8413A"/>
                    </a:solidFill>
                  </a:tcPr>
                </a:tc>
                <a:extLst>
                  <a:ext uri="{0D108BD9-81ED-4DB2-BD59-A6C34878D82A}">
                    <a16:rowId xmlns:a16="http://schemas.microsoft.com/office/drawing/2014/main" val="243889985"/>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Uppsala</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-21%</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rtl="0" fontAlgn="t"/>
                      <a:r>
                        <a:rPr lang="sv-SE" sz="1000" b="0" i="0" u="none" strike="noStrike" kern="1200" dirty="0">
                          <a:solidFill>
                            <a:srgbClr val="000000"/>
                          </a:solidFill>
                          <a:effectLst/>
                          <a:latin typeface="Montserrat" panose="00000500000000000000" pitchFamily="2" charset="0"/>
                          <a:ea typeface="+mn-ea"/>
                          <a:cs typeface="+mn-cs"/>
                        </a:rPr>
                        <a:t>6%</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652981753"/>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Södermanland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-33%</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rtl="0" fontAlgn="t"/>
                      <a:r>
                        <a:rPr lang="sv-SE" sz="1000" b="0" i="0" u="none" strike="noStrike" kern="1200" dirty="0">
                          <a:solidFill>
                            <a:srgbClr val="000000"/>
                          </a:solidFill>
                          <a:effectLst/>
                          <a:latin typeface="Montserrat" panose="00000500000000000000" pitchFamily="2" charset="0"/>
                          <a:ea typeface="+mn-ea"/>
                          <a:cs typeface="+mn-cs"/>
                        </a:rPr>
                        <a:t>12%</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1827364009"/>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Östergötland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-42%</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rtl="0" fontAlgn="t"/>
                      <a:r>
                        <a:rPr lang="sv-SE" sz="1000" b="0" i="0" u="none" strike="noStrike" kern="1200" dirty="0">
                          <a:solidFill>
                            <a:srgbClr val="000000"/>
                          </a:solidFill>
                          <a:effectLst/>
                          <a:latin typeface="Montserrat" panose="00000500000000000000" pitchFamily="2" charset="0"/>
                          <a:ea typeface="+mn-ea"/>
                          <a:cs typeface="+mn-cs"/>
                        </a:rPr>
                        <a:t>-12%</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508197136"/>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Örebro</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-30%</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rtl="0" fontAlgn="t"/>
                      <a:r>
                        <a:rPr lang="sv-SE" sz="1000" b="0" i="0" u="none" strike="noStrike" kern="1200" dirty="0">
                          <a:solidFill>
                            <a:srgbClr val="000000"/>
                          </a:solidFill>
                          <a:effectLst/>
                          <a:latin typeface="Montserrat" panose="00000500000000000000" pitchFamily="2" charset="0"/>
                          <a:ea typeface="+mn-ea"/>
                          <a:cs typeface="+mn-cs"/>
                        </a:rPr>
                        <a:t>11%</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2989513671"/>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Västmanland</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-34%</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rtl="0" fontAlgn="t"/>
                      <a:r>
                        <a:rPr lang="sv-SE" sz="1000" b="0" i="0" u="none" strike="noStrike" kern="1200" dirty="0">
                          <a:solidFill>
                            <a:srgbClr val="000000"/>
                          </a:solidFill>
                          <a:effectLst/>
                          <a:latin typeface="Montserrat" panose="00000500000000000000" pitchFamily="2" charset="0"/>
                          <a:ea typeface="+mn-ea"/>
                          <a:cs typeface="+mn-cs"/>
                        </a:rPr>
                        <a:t>-1%</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322365733"/>
                  </a:ext>
                </a:extLst>
              </a:tr>
              <a:tr h="282659">
                <a:tc>
                  <a:txBody>
                    <a:bodyPr/>
                    <a:lstStyle/>
                    <a:p>
                      <a:pPr algn="l" rtl="0" fontAlgn="ctr"/>
                      <a:r>
                        <a:rPr lang="sv-SE" sz="1000" b="0" i="0" u="none" strike="noStrike" dirty="0">
                          <a:solidFill>
                            <a:srgbClr val="000000"/>
                          </a:solidFill>
                          <a:effectLst/>
                          <a:latin typeface="Montserrat" panose="00000500000000000000" pitchFamily="2" charset="0"/>
                        </a:rPr>
                        <a:t>Östra Mellansverige</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fontAlgn="b"/>
                      <a:r>
                        <a:rPr lang="sv-SE" sz="1000" b="0" i="0" u="none" strike="noStrike" kern="1200" dirty="0">
                          <a:solidFill>
                            <a:srgbClr val="000000"/>
                          </a:solidFill>
                          <a:effectLst/>
                          <a:latin typeface="Montserrat" panose="00000500000000000000" pitchFamily="2" charset="0"/>
                          <a:ea typeface="+mn-ea"/>
                          <a:cs typeface="+mn-cs"/>
                        </a:rPr>
                        <a:t>-33%</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tc>
                  <a:txBody>
                    <a:bodyPr/>
                    <a:lstStyle/>
                    <a:p>
                      <a:pPr algn="ctr" rtl="0" fontAlgn="t"/>
                      <a:r>
                        <a:rPr lang="sv-SE" sz="1000" b="0" i="0" u="none" strike="noStrike" kern="1200" dirty="0">
                          <a:solidFill>
                            <a:srgbClr val="000000"/>
                          </a:solidFill>
                          <a:effectLst/>
                          <a:latin typeface="Montserrat" panose="00000500000000000000" pitchFamily="2" charset="0"/>
                          <a:ea typeface="+mn-ea"/>
                          <a:cs typeface="+mn-cs"/>
                        </a:rPr>
                        <a:t>2%</a:t>
                      </a:r>
                    </a:p>
                  </a:txBody>
                  <a:tcPr marL="6350" marR="6350" marT="6350" marB="0" anchor="ctr">
                    <a:lnL w="6350" cap="flat" cmpd="sng" algn="ctr">
                      <a:solidFill>
                        <a:srgbClr val="F8413A"/>
                      </a:solidFill>
                      <a:prstDash val="solid"/>
                      <a:round/>
                      <a:headEnd type="none" w="med" len="med"/>
                      <a:tailEnd type="none" w="med" len="med"/>
                    </a:lnL>
                    <a:lnR w="6350" cap="flat" cmpd="sng" algn="ctr">
                      <a:solidFill>
                        <a:srgbClr val="F8413A"/>
                      </a:solidFill>
                      <a:prstDash val="solid"/>
                      <a:round/>
                      <a:headEnd type="none" w="med" len="med"/>
                      <a:tailEnd type="none" w="med" len="med"/>
                    </a:lnR>
                    <a:lnT w="6350" cap="flat" cmpd="sng" algn="ctr">
                      <a:solidFill>
                        <a:srgbClr val="F8413A"/>
                      </a:solidFill>
                      <a:prstDash val="solid"/>
                      <a:round/>
                      <a:headEnd type="none" w="med" len="med"/>
                      <a:tailEnd type="none" w="med" len="med"/>
                    </a:lnT>
                    <a:lnB w="6350" cap="flat" cmpd="sng" algn="ctr">
                      <a:solidFill>
                        <a:srgbClr val="F8413A"/>
                      </a:solidFill>
                      <a:prstDash val="solid"/>
                      <a:round/>
                      <a:headEnd type="none" w="med" len="med"/>
                      <a:tailEnd type="none" w="med" len="med"/>
                    </a:lnB>
                    <a:noFill/>
                  </a:tcPr>
                </a:tc>
                <a:extLst>
                  <a:ext uri="{0D108BD9-81ED-4DB2-BD59-A6C34878D82A}">
                    <a16:rowId xmlns:a16="http://schemas.microsoft.com/office/drawing/2014/main" val="469365496"/>
                  </a:ext>
                </a:extLst>
              </a:tr>
            </a:tbl>
          </a:graphicData>
        </a:graphic>
      </p:graphicFrame>
      <p:graphicFrame>
        <p:nvGraphicFramePr>
          <p:cNvPr id="2" name="Diagram 1">
            <a:extLst>
              <a:ext uri="{FF2B5EF4-FFF2-40B4-BE49-F238E27FC236}">
                <a16:creationId xmlns:a16="http://schemas.microsoft.com/office/drawing/2014/main" id="{67DAB9E7-EED8-48E9-8B45-F91639254671}"/>
              </a:ext>
            </a:extLst>
          </p:cNvPr>
          <p:cNvGraphicFramePr>
            <a:graphicFrameLocks/>
          </p:cNvGraphicFramePr>
          <p:nvPr>
            <p:extLst>
              <p:ext uri="{D42A27DB-BD31-4B8C-83A1-F6EECF244321}">
                <p14:modId xmlns:p14="http://schemas.microsoft.com/office/powerpoint/2010/main" val="3290068513"/>
              </p:ext>
            </p:extLst>
          </p:nvPr>
        </p:nvGraphicFramePr>
        <p:xfrm>
          <a:off x="1771651" y="1051964"/>
          <a:ext cx="6953250" cy="3223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99481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WSP Light Theme">
  <a:themeElements>
    <a:clrScheme name="WSP Dark">
      <a:dk1>
        <a:srgbClr val="FFFFFF"/>
      </a:dk1>
      <a:lt1>
        <a:srgbClr val="1D242B"/>
      </a:lt1>
      <a:dk2>
        <a:srgbClr val="F0F0F0"/>
      </a:dk2>
      <a:lt2>
        <a:srgbClr val="F7413A"/>
      </a:lt2>
      <a:accent1>
        <a:srgbClr val="F8413A"/>
      </a:accent1>
      <a:accent2>
        <a:srgbClr val="D8E5F0"/>
      </a:accent2>
      <a:accent3>
        <a:srgbClr val="1D242B"/>
      </a:accent3>
      <a:accent4>
        <a:srgbClr val="333D46"/>
      </a:accent4>
      <a:accent5>
        <a:srgbClr val="D9D9D6"/>
      </a:accent5>
      <a:accent6>
        <a:srgbClr val="F0F0F0"/>
      </a:accent6>
      <a:hlink>
        <a:srgbClr val="3C5F79"/>
      </a:hlink>
      <a:folHlink>
        <a:srgbClr val="5378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ct val="120000"/>
          </a:lnSpc>
          <a:spcBef>
            <a:spcPts val="1200"/>
          </a:spcBef>
          <a:defRPr sz="1000" b="0" dirty="0" smtClean="0">
            <a:solidFill>
              <a:prstClr val="black"/>
            </a:solidFill>
            <a:latin typeface="Montserrat" pitchFamily="2" charset="77"/>
          </a:defRPr>
        </a:defPPr>
      </a:lstStyle>
    </a:txDef>
  </a:objectDefaults>
  <a:extraClrSchemeLst/>
  <a:extLst>
    <a:ext uri="{05A4C25C-085E-4340-85A3-A5531E510DB2}">
      <thm15:themeFamily xmlns:thm15="http://schemas.microsoft.com/office/thememl/2012/main" name="WSP Mall Mörk.pptx" id="{88EB3B19-E95A-43F0-BF00-FCA76693FB1E}" vid="{7132F8E9-04D8-4E0D-87C1-6B8BBD649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VSWSDocProjName xmlns="http://schemas.microsoft.com/sharepoint/v3">Indikatorer besöksnäring ÖMS 2023</PVSWSDocProjName>
    <PVSWSDocAssignNr xmlns="http://schemas.microsoft.com/sharepoint/v3">10355052</PVSWSDocAssignNr>
    <PVSWSDocAssignmentResponsible xmlns="http://schemas.microsoft.com/sharepoint/v3">Lindquist, Pär</PVSWSDocAssignmentResponsible>
    <PVSWSDocName xmlns="http://schemas.microsoft.com/sharepoint/v3">Indikatorer_240521_ÖMS</PVSWSDocName>
    <PVSWSDocItemVersion xmlns="http://schemas.microsoft.com/sharepoint/v3">0.12</PVSWSDocItemVersion>
    <PVSWSDocEstablishBy xmlns="http://schemas.microsoft.com/sharepoint/v3" xsi:nil="true"/>
    <PVSWSDocStatus xmlns="http://schemas.microsoft.com/sharepoint/v3" xsi:nil="true"/>
    <PVSWSDocToolProcess xmlns="http://schemas.microsoft.com/sharepoint/v3" xsi:nil="true"/>
    <PVSWSDocChangeLabel xmlns="http://schemas.microsoft.com/sharepoint/v3" xsi:nil="true"/>
    <PVSWSDocToolModifiedBy xmlns="http://schemas.microsoft.com/sharepoint/v3" xsi:nil="true"/>
    <PVSWSDocType xmlns="http://schemas.microsoft.com/sharepoint/v3" xsi:nil="true"/>
    <PVSWSDocLocation xmlns="http://schemas.microsoft.com/sharepoint/v3" xsi:nil="true"/>
    <PVSWSDocRevDate xmlns="http://schemas.microsoft.com/sharepoint/v3" xsi:nil="true"/>
    <PVSWSDocToolName xmlns="http://schemas.microsoft.com/sharepoint/v3" xsi:nil="true"/>
    <PVSWSDocAssign2 xmlns="http://schemas.microsoft.com/sharepoint/v3" xsi:nil="true"/>
    <PVSWSDocAssign3 xmlns="http://schemas.microsoft.com/sharepoint/v3" xsi:nil="true"/>
    <PVSWSDocApproveBy xmlns="http://schemas.microsoft.com/sharepoint/v3" xsi:nil="true"/>
    <PVSWSDocCompany xmlns="http://schemas.microsoft.com/sharepoint/v3">WSP Sverige AB</PVSWSDocCompany>
    <PVSWSDocAssign1 xmlns="http://schemas.microsoft.com/sharepoint/v3" xsi:nil="true"/>
    <PVSWSDocDate xmlns="http://schemas.microsoft.com/sharepoint/v3">2023-05-14T22:00:00+00:00</PVSWSDocDate>
    <PVSWSDocAssignment xmlns="http://schemas.microsoft.com/sharepoint/v3">Indikatorer besöksnäring ÖMS 2023</PVSWSDocAssignment>
    <PVSWSDocAssign4 xmlns="http://schemas.microsoft.com/sharepoint/v3" xsi:nil="true"/>
    <PVSWSDocRevBy xmlns="http://schemas.microsoft.com/sharepoint/v3" xsi:nil="true"/>
    <PVSWSDocToolResponsible xmlns="http://schemas.microsoft.com/sharepoint/v3" xsi:nil="true"/>
    <PVSWSDocPhase xmlns="http://schemas.microsoft.com/sharepoint/v3" xsi:nil="true"/>
    <PVSWSDocToolVersion xmlns="http://schemas.microsoft.com/sharepoint/v3" xsi:nil="true"/>
    <PVSWSDocToolPublished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Precio.VS.ApplicationLogic.Workplace.EventReceivers.DocumentEventReceiver_ItemAdded_Synchronous</Name>
    <Synchronization>Synchronous</Synchronization>
    <Type>10001</Type>
    <SequenceNumber>10000</SequenceNumber>
    <Url/>
    <Assembly>Precio.VS.ApplicationLogic, Version=1.0.0.0, Culture=neutral, PublicKeyToken=ebe4555da8d0fa9c</Assembly>
    <Class>Precio.VS.ApplicationLogic.Workplace.EventReceivers.DocumentEventReceiver</Class>
    <Data/>
    <Filter/>
  </Receiver>
  <Receiver>
    <Name>Precio.VS.ApplicationLogic.Workplace.EventReceivers.DocumentEventReceiver_ItemUpdated_Synchronous</Name>
    <Synchronization>Synchronous</Synchronization>
    <Type>10002</Type>
    <SequenceNumber>10000</SequenceNumber>
    <Url/>
    <Assembly>Precio.VS.ApplicationLogic, Version=1.0.0.0, Culture=neutral, PublicKeyToken=ebe4555da8d0fa9c</Assembly>
    <Class>Precio.VS.ApplicationLogic.Workplace.EventReceivers.DocumentEventReceiver</Class>
    <Data/>
    <Filter/>
  </Receiver>
  <Receiver>
    <Name>Precio.VS.ApplicationLogic.Workplace.EventReceivers.DocumentEventReceiver_ItemDeleted_Synchronous</Name>
    <Synchronization>Synchronous</Synchronization>
    <Type>10003</Type>
    <SequenceNumber>10000</SequenceNumber>
    <Url/>
    <Assembly>Precio.VS.ApplicationLogic, Version=1.0.0.0, Culture=neutral, PublicKeyToken=ebe4555da8d0fa9c</Assembly>
    <Class>Precio.VS.ApplicationLogic.Workplace.EventReceivers.DocumentEventReceiver</Class>
    <Data/>
    <Filter/>
  </Receiver>
</spe:Receivers>
</file>

<file path=customXml/item4.xml><?xml version="1.0" encoding="utf-8"?>
<ct:contentTypeSchema xmlns:ct="http://schemas.microsoft.com/office/2006/metadata/contentType" xmlns:ma="http://schemas.microsoft.com/office/2006/metadata/properties/metaAttributes" ct:_="" ma:_="" ma:contentTypeName="Standarddokument" ma:contentTypeID="0x010100F3AFF667EC9D4557811DA86F1C6D7EFB003642240DB79B50488947BECA43546C92" ma:contentTypeVersion="0" ma:contentTypeDescription="" ma:contentTypeScope="" ma:versionID="7ecc5de07edee8b34e0f30ea3c5fba40">
  <xsd:schema xmlns:xsd="http://www.w3.org/2001/XMLSchema" xmlns:xs="http://www.w3.org/2001/XMLSchema" xmlns:p="http://schemas.microsoft.com/office/2006/metadata/properties" xmlns:ns1="http://schemas.microsoft.com/sharepoint/v3" targetNamespace="http://schemas.microsoft.com/office/2006/metadata/properties" ma:root="true" ma:fieldsID="5e68bd9b56af92a1db0cfe5d99e01241" ns1:_="">
    <xsd:import namespace="http://schemas.microsoft.com/sharepoint/v3"/>
    <xsd:element name="properties">
      <xsd:complexType>
        <xsd:sequence>
          <xsd:element name="documentManagement">
            <xsd:complexType>
              <xsd:all>
                <xsd:element ref="ns1:PVSWSDocName" minOccurs="0"/>
                <xsd:element ref="ns1:PVSWSDocAssign1" minOccurs="0"/>
                <xsd:element ref="ns1:PVSWSDocAssign2" minOccurs="0"/>
                <xsd:element ref="ns1:PVSWSDocAssign3" minOccurs="0"/>
                <xsd:element ref="ns1:PVSWSDocAssign4" minOccurs="0"/>
                <xsd:element ref="ns1:PVSWSDocDate" minOccurs="0"/>
                <xsd:element ref="ns1:PVSWSDocEstablishBy" minOccurs="0"/>
                <xsd:element ref="ns1:PVSWSDocType" minOccurs="0"/>
                <xsd:element ref="ns1:PVSWSDocPhase" minOccurs="0"/>
                <xsd:element ref="ns1:PVSWSDocStatus" minOccurs="0"/>
                <xsd:element ref="ns1:PVSWSDocRevBy" minOccurs="0"/>
                <xsd:element ref="ns1:PVSWSDocApproveBy" minOccurs="0"/>
                <xsd:element ref="ns1:PVSWSDocLocation" minOccurs="0"/>
                <xsd:element ref="ns1:PVSWSDocRevDate" minOccurs="0"/>
                <xsd:element ref="ns1:PVSWSDocChangeLabel" minOccurs="0"/>
                <xsd:element ref="ns1:PVSWSDocAssignment" minOccurs="0"/>
                <xsd:element ref="ns1:PVSWSDocAssignNr" minOccurs="0"/>
                <xsd:element ref="ns1:PVSWSDocAssignmentResponsible" minOccurs="0"/>
                <xsd:element ref="ns1:PVSWSDocCompany" minOccurs="0"/>
                <xsd:element ref="ns1:PVSWSDocItemVersion" minOccurs="0"/>
                <xsd:element ref="ns1:PVSWSDocProjName" minOccurs="0"/>
                <xsd:element ref="ns1:PVSWSDocToolName" minOccurs="0"/>
                <xsd:element ref="ns1:PVSWSDocToolVersion" minOccurs="0"/>
                <xsd:element ref="ns1:PVSWSDocToolPublishedDate" minOccurs="0"/>
                <xsd:element ref="ns1:PVSWSDocToolResponsible" minOccurs="0"/>
                <xsd:element ref="ns1:PVSWSDocToolModifiedBy" minOccurs="0"/>
                <xsd:element ref="ns1:PVSWSDocToolProces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VSWSDocName" ma:index="8" nillable="true" ma:displayName="Dokumentnamn" ma:description="" ma:hidden="true" ma:internalName="PVSWSDocName" ma:readOnly="false">
      <xsd:simpleType>
        <xsd:restriction base="dms:Text"/>
      </xsd:simpleType>
    </xsd:element>
    <xsd:element name="PVSWSDocAssign1" ma:index="9" nillable="true" ma:displayName="Titel" ma:description="" ma:internalName="PVSWSDocAssign1" ma:readOnly="false">
      <xsd:simpleType>
        <xsd:restriction base="dms:Text"/>
      </xsd:simpleType>
    </xsd:element>
    <xsd:element name="PVSWSDocAssign2" ma:index="10" nillable="true" ma:displayName="Titel rad 2" ma:description="" ma:internalName="PVSWSDocAssign2" ma:readOnly="false">
      <xsd:simpleType>
        <xsd:restriction base="dms:Text"/>
      </xsd:simpleType>
    </xsd:element>
    <xsd:element name="PVSWSDocAssign3" ma:index="11" nillable="true" ma:displayName="Titel rad 3" ma:description="" ma:internalName="PVSWSDocAssign3" ma:readOnly="false">
      <xsd:simpleType>
        <xsd:restriction base="dms:Text"/>
      </xsd:simpleType>
    </xsd:element>
    <xsd:element name="PVSWSDocAssign4" ma:index="12" nillable="true" ma:displayName="Titel rad 4" ma:description="" ma:internalName="PVSWSDocAssign4" ma:readOnly="false">
      <xsd:simpleType>
        <xsd:restriction base="dms:Text"/>
      </xsd:simpleType>
    </xsd:element>
    <xsd:element name="PVSWSDocDate" ma:index="13" nillable="true" ma:displayName="Datum" ma:default="[today]" ma:description="" ma:format="DateOnly" ma:internalName="PVSWSDocDate">
      <xsd:simpleType>
        <xsd:restriction base="dms:DateTime"/>
      </xsd:simpleType>
    </xsd:element>
    <xsd:element name="PVSWSDocEstablishBy" ma:index="14" nillable="true" ma:displayName="Författare" ma:description="" ma:internalName="PVSWSDocEstablishBy" ma:readOnly="false">
      <xsd:simpleType>
        <xsd:restriction base="dms:Text"/>
      </xsd:simpleType>
    </xsd:element>
    <xsd:element name="PVSWSDocType" ma:index="15" nillable="true" ma:displayName="Dokumenttyp" ma:default="" ma:description="" ma:format="Dropdown" ma:internalName="PVSWSDocType">
      <xsd:simpleType>
        <xsd:restriction base="dms:Choice">
          <xsd:enumeration value="Rapport"/>
          <xsd:enumeration value="Administrativa föreskrifter"/>
          <xsd:enumeration value="Avtal och kontrakt"/>
          <xsd:enumeration value="Beräkningar"/>
          <xsd:enumeration value="Bilder"/>
          <xsd:enumeration value="Korrespondens"/>
          <xsd:enumeration value="Beskrivningar"/>
          <xsd:enumeration value="Ekonomi"/>
          <xsd:enumeration value="Handlingsförteckning"/>
          <xsd:enumeration value="Listor"/>
          <xsd:enumeration value="Mallar och instruktioner"/>
          <xsd:enumeration value="Mängdförteckning"/>
          <xsd:enumeration value="Organisation"/>
          <xsd:enumeration value="PM"/>
          <xsd:enumeration value="Mötesdokument"/>
          <xsd:enumeration value="Ritningsförteckning"/>
          <xsd:enumeration value="Styrande dokument"/>
          <xsd:enumeration value="Skiss"/>
          <xsd:enumeration value="Teknisk beskrivning"/>
          <xsd:enumeration value="Tidplaner"/>
          <xsd:enumeration value="Upphandling"/>
          <xsd:enumeration value="Utlåtanden och granskning"/>
        </xsd:restriction>
      </xsd:simpleType>
    </xsd:element>
    <xsd:element name="PVSWSDocPhase" ma:index="16" nillable="true" ma:displayName="Skede" ma:default="" ma:description="" ma:format="Dropdown" ma:internalName="PVSWSDocPhase">
      <xsd:simpleType>
        <xsd:restriction base="dms:Choice">
          <xsd:enumeration value="Förstudiehandling"/>
          <xsd:enumeration value="Preliminär handling"/>
          <xsd:enumeration value="Programhandling"/>
          <xsd:enumeration value="Informationshandling"/>
          <xsd:enumeration value="Systemhandling"/>
          <xsd:enumeration value="Förfrågningsunderlag"/>
          <xsd:enumeration value="Bygghandling"/>
          <xsd:enumeration value="Relationshandling"/>
          <xsd:enumeration value="Förvaltningshandling"/>
          <xsd:enumeration value="Upphandlingsdokument"/>
        </xsd:restriction>
      </xsd:simpleType>
    </xsd:element>
    <xsd:element name="PVSWSDocStatus" ma:index="17" nillable="true" ma:displayName="Granskningsstatus" ma:default="" ma:description="" ma:format="Dropdown" ma:internalName="PVSWSDocStatus">
      <xsd:simpleType>
        <xsd:restriction base="dms:Choice">
          <xsd:enumeration value="Under arbete"/>
          <xsd:enumeration value="För information"/>
          <xsd:enumeration value="Preliminär"/>
          <xsd:enumeration value="Förhandskopia"/>
          <xsd:enumeration value="För granskning"/>
          <xsd:enumeration value="För godkännande"/>
          <xsd:enumeration value="Godkänd"/>
          <xsd:enumeration value="Ej giltigt"/>
          <xsd:enumeration value="Ersatt"/>
        </xsd:restriction>
      </xsd:simpleType>
    </xsd:element>
    <xsd:element name="PVSWSDocRevBy" ma:index="18" nillable="true" ma:displayName="Granskad av" ma:description="" ma:internalName="PVSWSDocRevBy" ma:readOnly="false">
      <xsd:simpleType>
        <xsd:restriction base="dms:Text"/>
      </xsd:simpleType>
    </xsd:element>
    <xsd:element name="PVSWSDocApproveBy" ma:index="19" nillable="true" ma:displayName="Godkänd av" ma:description="" ma:internalName="PVSWSDocApproveBy" ma:readOnly="false">
      <xsd:simpleType>
        <xsd:restriction base="dms:Text"/>
      </xsd:simpleType>
    </xsd:element>
    <xsd:element name="PVSWSDocLocation" ma:index="20" nillable="true" ma:displayName="Ansvarig part" ma:description="" ma:internalName="PVSWSDocLocation" ma:readOnly="false">
      <xsd:simpleType>
        <xsd:restriction base="dms:Text"/>
      </xsd:simpleType>
    </xsd:element>
    <xsd:element name="PVSWSDocRevDate" ma:index="21" nillable="true" ma:displayName="Ändringsdatum" ma:description="" ma:format="DateOnly" ma:internalName="PVSWSDocRevDate">
      <xsd:simpleType>
        <xsd:restriction base="dms:DateTime"/>
      </xsd:simpleType>
    </xsd:element>
    <xsd:element name="PVSWSDocChangeLabel" ma:index="22" nillable="true" ma:displayName="Ändringsbeteckning" ma:description="Ändringsbeteckning bör vara 2 tecken (siffror eller bokstäver)" ma:internalName="PVSWSDocChangeLabel">
      <xsd:simpleType>
        <xsd:restriction base="dms:Text">
          <xsd:maxLength value="20"/>
        </xsd:restriction>
      </xsd:simpleType>
    </xsd:element>
    <xsd:element name="PVSWSDocAssignment" ma:index="23" nillable="true" ma:displayName="Uppdragsnamn" ma:default="Indikatorer besöksnäring ÖMS 2023" ma:description="" ma:internalName="PVSWSDocAssignment" ma:readOnly="false">
      <xsd:simpleType>
        <xsd:restriction base="dms:Text"/>
      </xsd:simpleType>
    </xsd:element>
    <xsd:element name="PVSWSDocAssignNr" ma:index="24" nillable="true" ma:displayName="Uppdragsnummer" ma:default="10355052" ma:description="" ma:internalName="PVSWSDocAssignNr" ma:readOnly="false">
      <xsd:simpleType>
        <xsd:restriction base="dms:Text"/>
      </xsd:simpleType>
    </xsd:element>
    <xsd:element name="PVSWSDocAssignmentResponsible" ma:index="25" nillable="true" ma:displayName="Uppdragsansvarig" ma:internalName="PVSWSDocAssignmentResponsible">
      <xsd:simpleType>
        <xsd:restriction base="dms:Text"/>
      </xsd:simpleType>
    </xsd:element>
    <xsd:element name="PVSWSDocCompany" ma:index="26" nillable="true" ma:displayName="Företag" ma:default="WSP Sverige AB" ma:internalName="PVSWSDocCompany">
      <xsd:simpleType>
        <xsd:restriction base="dms:Text"/>
      </xsd:simpleType>
    </xsd:element>
    <xsd:element name="PVSWSDocItemVersion" ma:index="27" nillable="true" ma:displayName="Version" ma:internalName="PVSWSDocItemVersion">
      <xsd:simpleType>
        <xsd:restriction base="dms:Text"/>
      </xsd:simpleType>
    </xsd:element>
    <xsd:element name="PVSWSDocProjName" ma:index="28" nillable="true" ma:displayName="Projektnamn" ma:description="" ma:internalName="PVSWSDocProjName" ma:readOnly="false">
      <xsd:simpleType>
        <xsd:restriction base="dms:Text"/>
      </xsd:simpleType>
    </xsd:element>
    <xsd:element name="PVSWSDocToolName" ma:index="29" nillable="true" ma:displayName="Mallnamn" ma:description="Namnet på den använda mallen" ma:internalName="PVSWSDocToolName" ma:readOnly="false">
      <xsd:simpleType>
        <xsd:restriction base="dms:Text"/>
      </xsd:simpleType>
    </xsd:element>
    <xsd:element name="PVSWSDocToolVersion" ma:index="30" nillable="true" ma:displayName="Mallversion" ma:description="Versionen på den använda mallen" ma:internalName="PVSWSDocToolVersion" ma:readOnly="false">
      <xsd:simpleType>
        <xsd:restriction base="dms:Text"/>
      </xsd:simpleType>
    </xsd:element>
    <xsd:element name="PVSWSDocToolPublishedDate" ma:index="31" nillable="true" ma:displayName="Mall publicerad" ma:description="Publiceringsdatum för den använda mallen" ma:format="DateOnly" ma:internalName="PVSWSDocToolPublishedDate" ma:readOnly="false">
      <xsd:simpleType>
        <xsd:restriction base="dms:DateTime"/>
      </xsd:simpleType>
    </xsd:element>
    <xsd:element name="PVSWSDocToolResponsible" ma:index="32" nillable="true" ma:displayName="Mallansvarig" ma:description="Den ansvariga för den använda mallen" ma:internalName="PVSWSDocToolResponsible" ma:readOnly="false">
      <xsd:simpleType>
        <xsd:restriction base="dms:Text"/>
      </xsd:simpleType>
    </xsd:element>
    <xsd:element name="PVSWSDocToolModifiedBy" ma:index="33" nillable="true" ma:displayName="Mall ändrad av" ma:description="Personen som ändrade den använda mallen" ma:internalName="PVSWSDocToolModifiedBy" ma:readOnly="false">
      <xsd:simpleType>
        <xsd:restriction base="dms:Text"/>
      </xsd:simpleType>
    </xsd:element>
    <xsd:element name="PVSWSDocToolProcess" ma:index="34" nillable="true" ma:displayName="Uppdragstyp för mall" ma:description="Uppdragstypen för den använda mallen" ma:internalName="PVSWSDocToolProces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C8182D-F511-440A-AA2A-1BA4520C75B6}">
  <ds:schemaRefs>
    <ds:schemaRef ds:uri="http://purl.org/dc/dcmitype/"/>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microsoft.com/sharepoint/v3"/>
    <ds:schemaRef ds:uri="http://purl.org/dc/terms/"/>
  </ds:schemaRefs>
</ds:datastoreItem>
</file>

<file path=customXml/itemProps2.xml><?xml version="1.0" encoding="utf-8"?>
<ds:datastoreItem xmlns:ds="http://schemas.openxmlformats.org/officeDocument/2006/customXml" ds:itemID="{DB77CACA-7216-48BE-A8FA-4870A9EB1BF5}">
  <ds:schemaRefs>
    <ds:schemaRef ds:uri="http://schemas.microsoft.com/sharepoint/v3/contenttype/forms"/>
  </ds:schemaRefs>
</ds:datastoreItem>
</file>

<file path=customXml/itemProps3.xml><?xml version="1.0" encoding="utf-8"?>
<ds:datastoreItem xmlns:ds="http://schemas.openxmlformats.org/officeDocument/2006/customXml" ds:itemID="{EF9FFF4B-FE3A-42BA-A133-6007D26897F4}">
  <ds:schemaRefs>
    <ds:schemaRef ds:uri="http://schemas.microsoft.com/sharepoint/events"/>
  </ds:schemaRefs>
</ds:datastoreItem>
</file>

<file path=customXml/itemProps4.xml><?xml version="1.0" encoding="utf-8"?>
<ds:datastoreItem xmlns:ds="http://schemas.openxmlformats.org/officeDocument/2006/customXml" ds:itemID="{6CB4D692-88AA-45EF-9F96-64C1DA8FA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9096ad9-8b60-446a-90b7-017dbb9421a3}" enabled="1" method="Standard" siteId="{3d234255-e20f-4205-88a5-9658a402999b}" removed="0"/>
</clbl:labelList>
</file>

<file path=docProps/app.xml><?xml version="1.0" encoding="utf-8"?>
<Properties xmlns="http://schemas.openxmlformats.org/officeDocument/2006/extended-properties" xmlns:vt="http://schemas.openxmlformats.org/officeDocument/2006/docPropsVTypes">
  <Template>WSP Mall mörk</Template>
  <TotalTime>0</TotalTime>
  <Words>2300</Words>
  <Application>Microsoft Office PowerPoint</Application>
  <PresentationFormat>Bredbild</PresentationFormat>
  <Paragraphs>347</Paragraphs>
  <Slides>19</Slides>
  <Notes>11</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19</vt:i4>
      </vt:variant>
    </vt:vector>
  </HeadingPairs>
  <TitlesOfParts>
    <vt:vector size="28" baseType="lpstr">
      <vt:lpstr>Aptos</vt:lpstr>
      <vt:lpstr>Arial</vt:lpstr>
      <vt:lpstr>Calibri</vt:lpstr>
      <vt:lpstr>Gentium Basic</vt:lpstr>
      <vt:lpstr>Montserrat</vt:lpstr>
      <vt:lpstr>Montserrat Light</vt:lpstr>
      <vt:lpstr>Montserrat SemiBold</vt:lpstr>
      <vt:lpstr>STIXGeneral-Regular</vt:lpstr>
      <vt:lpstr>WSP Light Theme</vt:lpstr>
      <vt:lpstr>Indikatorer för besöksnäringen i Östra Mellansverige </vt:lpstr>
      <vt:lpstr>Bakgrund</vt:lpstr>
      <vt:lpstr>PowerPoint-presentation</vt:lpstr>
      <vt:lpstr>PowerPoint-presentation</vt:lpstr>
      <vt:lpstr>1. Utveckling av antal sysselsatta – (tidigare beräkningssätt, RAMS)</vt:lpstr>
      <vt:lpstr>1. Utveckling av antal sysselsatta – (nytt beräkningsätt, BAS)</vt:lpstr>
      <vt:lpstr>2. Utveckling av nettoomsättning</vt:lpstr>
      <vt:lpstr>3. Utveckling av antalet arbetsställen</vt:lpstr>
      <vt:lpstr>4. Antal nystartade företag</vt:lpstr>
      <vt:lpstr>5. Antal företagskonkurser</vt:lpstr>
      <vt:lpstr>PowerPoint-presentation</vt:lpstr>
      <vt:lpstr>6. Antal gästnätter</vt:lpstr>
      <vt:lpstr>7. Andel utländska övernattningar av totala antalet övernattningar</vt:lpstr>
      <vt:lpstr>9. Logiintäkter (tkr)</vt:lpstr>
      <vt:lpstr>PowerPoint-presentation</vt:lpstr>
      <vt:lpstr>10. Hur bedömer företagen utvecklingen avseende antalet besökare under det kommande året?</vt:lpstr>
      <vt:lpstr>11. Hur bedömer företagen utvecklingen det kommande året?</vt:lpstr>
      <vt:lpstr>12. Prognos för kronkursen</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 man använder denna mall</dc:title>
  <dc:creator>Habtom, Nezanet</dc:creator>
  <cp:lastModifiedBy>Lindquist, Pär</cp:lastModifiedBy>
  <cp:revision>14</cp:revision>
  <dcterms:created xsi:type="dcterms:W3CDTF">2023-05-15T09:47:31Z</dcterms:created>
  <dcterms:modified xsi:type="dcterms:W3CDTF">2025-09-05T11:52:42Z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0x010100F3AFF667EC9D4557811DA86F1C6D7EFB003642240DB79B50488947BECA43546C92</vt:lpwstr>
  </property>
</Properties>
</file>