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8"/>
  </p:notesMasterIdLst>
  <p:handoutMasterIdLst>
    <p:handoutMasterId r:id="rId29"/>
  </p:handoutMasterIdLst>
  <p:sldIdLst>
    <p:sldId id="256" r:id="rId5"/>
    <p:sldId id="289" r:id="rId6"/>
    <p:sldId id="329" r:id="rId7"/>
    <p:sldId id="312" r:id="rId8"/>
    <p:sldId id="321"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5DB5C514-E4D3-1C4B-87C0-31ECFF24686C}">
          <p14:sldIdLst/>
        </p14:section>
        <p14:section name="Omslag" id="{666E74BD-C0A9-45BB-BE05-9DFE7FB0C8CC}">
          <p14:sldIdLst>
            <p14:sldId id="256"/>
          </p14:sldIdLst>
        </p14:section>
        <p14:section name="Text" id="{4F9FDC59-DD6A-FC47-827E-6D893900915B}">
          <p14:sldIdLst>
            <p14:sldId id="289"/>
            <p14:sldId id="329"/>
            <p14:sldId id="312"/>
            <p14:sldId id="321"/>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 name="Avslut" id="{00E51C53-9327-F844-BEFA-3B070FEEB1A6}">
          <p14:sldIdLst>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45F1A7-33D6-3490-5929-AF122F9CDF4C}" name="CORP\senh24359" initials="C" userId="CORP\senh24359"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BC9F0-0ABD-4577-970B-65C22ACD75E6}" v="41" dt="2023-05-23T11:58:31.72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85695" autoAdjust="0"/>
  </p:normalViewPr>
  <p:slideViewPr>
    <p:cSldViewPr snapToGrid="0" showGuides="1">
      <p:cViewPr varScale="1">
        <p:scale>
          <a:sx n="67" d="100"/>
          <a:sy n="67" d="100"/>
        </p:scale>
        <p:origin x="90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50" d="100"/>
          <a:sy n="150" d="100"/>
        </p:scale>
        <p:origin x="6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3/&#214;MS%20indikatorer/DATA&amp;TABELL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EPL21959\Downloads\DATA&amp;TABELLE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3/&#214;MS%20indikatorer/DATA&amp;TABELL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3/&#214;MS%20indikatorer/Tabeller_20200317%20(UR%20fix).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PL21959\OneDrive%20-%20WSP%20O365\2023\&#214;MS%20indikatorer\DATA&amp;TABELL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wsponline-my.sharepoint.com/personal/nezanet_habtom_wsp_com/Documents/Uppdrag/stua/1_Underlag/DATA&amp;TABELLE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'1.Antal sysselsatta'!$B$2</c:f>
              <c:strCache>
                <c:ptCount val="1"/>
                <c:pt idx="0">
                  <c:v>År 2010</c:v>
                </c:pt>
              </c:strCache>
            </c:strRef>
          </c:tx>
          <c:spPr>
            <a:solidFill>
              <a:schemeClr val="accent1"/>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sysselsatta'!$C$2:$J$2</c:f>
              <c:numCache>
                <c:formatCode>0</c:formatCode>
                <c:ptCount val="8"/>
                <c:pt idx="0">
                  <c:v>2742</c:v>
                </c:pt>
                <c:pt idx="1">
                  <c:v>2289.5580000000004</c:v>
                </c:pt>
                <c:pt idx="2">
                  <c:v>3772.6609999999996</c:v>
                </c:pt>
                <c:pt idx="3">
                  <c:v>2547.7930000000001</c:v>
                </c:pt>
                <c:pt idx="4">
                  <c:v>2118.0610000000001</c:v>
                </c:pt>
                <c:pt idx="5">
                  <c:v>2535.1000000000004</c:v>
                </c:pt>
                <c:pt idx="6">
                  <c:v>13470.073</c:v>
                </c:pt>
                <c:pt idx="7">
                  <c:v>16005.173000000001</c:v>
                </c:pt>
              </c:numCache>
            </c:numRef>
          </c:val>
          <c:extLst>
            <c:ext xmlns:c16="http://schemas.microsoft.com/office/drawing/2014/chart" uri="{C3380CC4-5D6E-409C-BE32-E72D297353CC}">
              <c16:uniqueId val="{00000000-3894-47BF-8B1E-15C11967997D}"/>
            </c:ext>
          </c:extLst>
        </c:ser>
        <c:ser>
          <c:idx val="1"/>
          <c:order val="1"/>
          <c:tx>
            <c:strRef>
              <c:f>'1.Antal sysselsatta'!$B$3</c:f>
              <c:strCache>
                <c:ptCount val="1"/>
                <c:pt idx="0">
                  <c:v>År 2013</c:v>
                </c:pt>
              </c:strCache>
            </c:strRef>
          </c:tx>
          <c:spPr>
            <a:solidFill>
              <a:schemeClr val="accent2"/>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sysselsatta'!$C$3:$J$3</c:f>
              <c:numCache>
                <c:formatCode>0</c:formatCode>
                <c:ptCount val="8"/>
                <c:pt idx="0">
                  <c:v>3060.2070000000003</c:v>
                </c:pt>
                <c:pt idx="1">
                  <c:v>2580.8310000000001</c:v>
                </c:pt>
                <c:pt idx="2">
                  <c:v>4326.0249999999996</c:v>
                </c:pt>
                <c:pt idx="3">
                  <c:v>2857.1299999999997</c:v>
                </c:pt>
                <c:pt idx="4">
                  <c:v>2232.0510000000004</c:v>
                </c:pt>
                <c:pt idx="5">
                  <c:v>2777.01</c:v>
                </c:pt>
                <c:pt idx="6">
                  <c:v>15056.243999999999</c:v>
                </c:pt>
                <c:pt idx="7">
                  <c:v>17833.254000000001</c:v>
                </c:pt>
              </c:numCache>
            </c:numRef>
          </c:val>
          <c:extLst>
            <c:ext xmlns:c16="http://schemas.microsoft.com/office/drawing/2014/chart" uri="{C3380CC4-5D6E-409C-BE32-E72D297353CC}">
              <c16:uniqueId val="{00000001-3894-47BF-8B1E-15C11967997D}"/>
            </c:ext>
          </c:extLst>
        </c:ser>
        <c:ser>
          <c:idx val="2"/>
          <c:order val="2"/>
          <c:tx>
            <c:strRef>
              <c:f>'1.Antal sysselsatta'!$B$4</c:f>
              <c:strCache>
                <c:ptCount val="1"/>
                <c:pt idx="0">
                  <c:v>År 2015</c:v>
                </c:pt>
              </c:strCache>
            </c:strRef>
          </c:tx>
          <c:spPr>
            <a:solidFill>
              <a:schemeClr val="accent3"/>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sysselsatta'!$C$4:$J$4</c:f>
              <c:numCache>
                <c:formatCode>0</c:formatCode>
                <c:ptCount val="8"/>
                <c:pt idx="0">
                  <c:v>3307.0620000000004</c:v>
                </c:pt>
                <c:pt idx="1">
                  <c:v>2733.3409999999999</c:v>
                </c:pt>
                <c:pt idx="2">
                  <c:v>4611.3010000000004</c:v>
                </c:pt>
                <c:pt idx="3">
                  <c:v>2914.0949999999998</c:v>
                </c:pt>
                <c:pt idx="4">
                  <c:v>2357.9550000000004</c:v>
                </c:pt>
                <c:pt idx="5">
                  <c:v>2949.15</c:v>
                </c:pt>
                <c:pt idx="6">
                  <c:v>15923.754000000001</c:v>
                </c:pt>
                <c:pt idx="7">
                  <c:v>18872.904000000002</c:v>
                </c:pt>
              </c:numCache>
            </c:numRef>
          </c:val>
          <c:extLst>
            <c:ext xmlns:c16="http://schemas.microsoft.com/office/drawing/2014/chart" uri="{C3380CC4-5D6E-409C-BE32-E72D297353CC}">
              <c16:uniqueId val="{00000002-3894-47BF-8B1E-15C11967997D}"/>
            </c:ext>
          </c:extLst>
        </c:ser>
        <c:ser>
          <c:idx val="3"/>
          <c:order val="3"/>
          <c:tx>
            <c:strRef>
              <c:f>'1.Antal sysselsatta'!$B$5</c:f>
              <c:strCache>
                <c:ptCount val="1"/>
                <c:pt idx="0">
                  <c:v>År 2017</c:v>
                </c:pt>
              </c:strCache>
            </c:strRef>
          </c:tx>
          <c:spPr>
            <a:solidFill>
              <a:schemeClr val="accent4"/>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sysselsatta'!$C$5:$J$5</c:f>
              <c:numCache>
                <c:formatCode>0</c:formatCode>
                <c:ptCount val="8"/>
                <c:pt idx="0">
                  <c:v>3310</c:v>
                </c:pt>
                <c:pt idx="1">
                  <c:v>2700</c:v>
                </c:pt>
                <c:pt idx="2">
                  <c:v>4736</c:v>
                </c:pt>
                <c:pt idx="3">
                  <c:v>3002</c:v>
                </c:pt>
                <c:pt idx="4">
                  <c:v>2392</c:v>
                </c:pt>
                <c:pt idx="5">
                  <c:v>2883.29</c:v>
                </c:pt>
                <c:pt idx="6">
                  <c:v>16140</c:v>
                </c:pt>
                <c:pt idx="7">
                  <c:v>19023.29</c:v>
                </c:pt>
              </c:numCache>
            </c:numRef>
          </c:val>
          <c:extLst>
            <c:ext xmlns:c16="http://schemas.microsoft.com/office/drawing/2014/chart" uri="{C3380CC4-5D6E-409C-BE32-E72D297353CC}">
              <c16:uniqueId val="{00000003-3894-47BF-8B1E-15C11967997D}"/>
            </c:ext>
          </c:extLst>
        </c:ser>
        <c:ser>
          <c:idx val="4"/>
          <c:order val="4"/>
          <c:tx>
            <c:strRef>
              <c:f>'1.Antal sysselsatta'!$B$6</c:f>
              <c:strCache>
                <c:ptCount val="1"/>
                <c:pt idx="0">
                  <c:v>År 2018</c:v>
                </c:pt>
              </c:strCache>
            </c:strRef>
          </c:tx>
          <c:spPr>
            <a:solidFill>
              <a:schemeClr val="accent5"/>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sysselsatta'!$C$6:$J$6</c:f>
              <c:numCache>
                <c:formatCode>0</c:formatCode>
                <c:ptCount val="8"/>
                <c:pt idx="0">
                  <c:v>3381.2700000000004</c:v>
                </c:pt>
                <c:pt idx="1">
                  <c:v>2789.5699999999997</c:v>
                </c:pt>
                <c:pt idx="2">
                  <c:v>4733.26</c:v>
                </c:pt>
                <c:pt idx="3">
                  <c:v>2976.5099999999998</c:v>
                </c:pt>
                <c:pt idx="4">
                  <c:v>2579.5700000000002</c:v>
                </c:pt>
                <c:pt idx="5">
                  <c:v>2994.19</c:v>
                </c:pt>
                <c:pt idx="6">
                  <c:v>16460.18</c:v>
                </c:pt>
                <c:pt idx="7">
                  <c:v>19454.37</c:v>
                </c:pt>
              </c:numCache>
            </c:numRef>
          </c:val>
          <c:extLst>
            <c:ext xmlns:c16="http://schemas.microsoft.com/office/drawing/2014/chart" uri="{C3380CC4-5D6E-409C-BE32-E72D297353CC}">
              <c16:uniqueId val="{00000004-3894-47BF-8B1E-15C11967997D}"/>
            </c:ext>
          </c:extLst>
        </c:ser>
        <c:ser>
          <c:idx val="5"/>
          <c:order val="5"/>
          <c:tx>
            <c:strRef>
              <c:f>'1.Antal sysselsatta'!$B$7</c:f>
              <c:strCache>
                <c:ptCount val="1"/>
                <c:pt idx="0">
                  <c:v>År 2019</c:v>
                </c:pt>
              </c:strCache>
            </c:strRef>
          </c:tx>
          <c:spPr>
            <a:solidFill>
              <a:schemeClr val="accent6"/>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sysselsatta'!$C$7:$J$7</c:f>
              <c:numCache>
                <c:formatCode>0</c:formatCode>
                <c:ptCount val="8"/>
                <c:pt idx="0">
                  <c:v>3435.14</c:v>
                </c:pt>
                <c:pt idx="1">
                  <c:v>2814.875</c:v>
                </c:pt>
                <c:pt idx="2">
                  <c:v>4783.7550000000001</c:v>
                </c:pt>
                <c:pt idx="3">
                  <c:v>3016.47</c:v>
                </c:pt>
                <c:pt idx="4">
                  <c:v>2626.6200000000003</c:v>
                </c:pt>
                <c:pt idx="5">
                  <c:v>2979.74</c:v>
                </c:pt>
                <c:pt idx="6">
                  <c:v>16676.86</c:v>
                </c:pt>
                <c:pt idx="7">
                  <c:v>19656.599999999999</c:v>
                </c:pt>
              </c:numCache>
            </c:numRef>
          </c:val>
          <c:extLst>
            <c:ext xmlns:c16="http://schemas.microsoft.com/office/drawing/2014/chart" uri="{C3380CC4-5D6E-409C-BE32-E72D297353CC}">
              <c16:uniqueId val="{00000005-3894-47BF-8B1E-15C11967997D}"/>
            </c:ext>
          </c:extLst>
        </c:ser>
        <c:ser>
          <c:idx val="6"/>
          <c:order val="6"/>
          <c:tx>
            <c:strRef>
              <c:f>'1.Antal sysselsatta'!$B$8</c:f>
              <c:strCache>
                <c:ptCount val="1"/>
                <c:pt idx="0">
                  <c:v>År 2020</c:v>
                </c:pt>
              </c:strCache>
            </c:strRef>
          </c:tx>
          <c:spPr>
            <a:solidFill>
              <a:schemeClr val="accent1">
                <a:lumMod val="60000"/>
              </a:schemeClr>
            </a:solidFill>
            <a:ln>
              <a:noFill/>
            </a:ln>
            <a:effectLst/>
          </c:spPr>
          <c:invertIfNegative val="0"/>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sysselsatta'!$C$8:$J$8</c:f>
              <c:numCache>
                <c:formatCode>0</c:formatCode>
                <c:ptCount val="8"/>
                <c:pt idx="0">
                  <c:v>3540</c:v>
                </c:pt>
                <c:pt idx="1">
                  <c:v>2950</c:v>
                </c:pt>
                <c:pt idx="2">
                  <c:v>3158</c:v>
                </c:pt>
                <c:pt idx="3">
                  <c:v>3030</c:v>
                </c:pt>
                <c:pt idx="4">
                  <c:v>2702.48</c:v>
                </c:pt>
                <c:pt idx="5">
                  <c:v>3019.9</c:v>
                </c:pt>
                <c:pt idx="6">
                  <c:v>15380.48</c:v>
                </c:pt>
                <c:pt idx="7">
                  <c:v>18400.38</c:v>
                </c:pt>
              </c:numCache>
            </c:numRef>
          </c:val>
          <c:extLst>
            <c:ext xmlns:c16="http://schemas.microsoft.com/office/drawing/2014/chart" uri="{C3380CC4-5D6E-409C-BE32-E72D297353CC}">
              <c16:uniqueId val="{00000006-3894-47BF-8B1E-15C11967997D}"/>
            </c:ext>
          </c:extLst>
        </c:ser>
        <c:ser>
          <c:idx val="7"/>
          <c:order val="7"/>
          <c:tx>
            <c:strRef>
              <c:f>'1.Antal sysselsatta'!$B$9</c:f>
              <c:strCache>
                <c:ptCount val="1"/>
                <c:pt idx="0">
                  <c:v>ÅR 2021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'1.Antal sysselsatta'!$C$1:$J$1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'1.Antal sysselsatta'!$C$9:$J$9</c:f>
              <c:numCache>
                <c:formatCode>#,##0</c:formatCode>
                <c:ptCount val="8"/>
                <c:pt idx="0" formatCode="0">
                  <c:v>3560</c:v>
                </c:pt>
                <c:pt idx="1">
                  <c:v>3020</c:v>
                </c:pt>
                <c:pt idx="2">
                  <c:v>4545</c:v>
                </c:pt>
                <c:pt idx="3">
                  <c:v>3065.83</c:v>
                </c:pt>
                <c:pt idx="4">
                  <c:v>2730</c:v>
                </c:pt>
                <c:pt idx="5">
                  <c:v>3041.31</c:v>
                </c:pt>
                <c:pt idx="6">
                  <c:v>16920.830000000002</c:v>
                </c:pt>
                <c:pt idx="7">
                  <c:v>19962.140000000003</c:v>
                </c:pt>
              </c:numCache>
            </c:numRef>
          </c:val>
          <c:extLst>
            <c:ext xmlns:c16="http://schemas.microsoft.com/office/drawing/2014/chart" uri="{C3380CC4-5D6E-409C-BE32-E72D297353CC}">
              <c16:uniqueId val="{00000007-3894-47BF-8B1E-15C11967997D}"/>
            </c:ext>
          </c:extLst>
        </c:ser>
        <c:dLbls>
          <c:showLegendKey val="0"/>
          <c:showVal val="0"/>
          <c:showCatName val="0"/>
          <c:showSerName val="0"/>
          <c:showPercent val="0"/>
          <c:showBubbleSize val="0"/>
        </c:dLbls>
        <c:gapWidth val="219"/>
        <c:overlap val="-27"/>
        <c:axId val="770191400"/>
        <c:axId val="770192480"/>
      </c:barChart>
      <c:catAx>
        <c:axId val="77019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0192480"/>
        <c:crosses val="autoZero"/>
        <c:auto val="1"/>
        <c:lblAlgn val="ctr"/>
        <c:lblOffset val="100"/>
        <c:noMultiLvlLbl val="0"/>
      </c:catAx>
      <c:valAx>
        <c:axId val="77019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019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 Andel utländska gästnätter'!$B$2</c:f>
              <c:strCache>
                <c:ptCount val="1"/>
                <c:pt idx="0">
                  <c:v>År 2010</c:v>
                </c:pt>
              </c:strCache>
            </c:strRef>
          </c:tx>
          <c:spPr>
            <a:solidFill>
              <a:schemeClr val="accent1"/>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gästnätter'!$C$2:$J$2</c:f>
              <c:numCache>
                <c:formatCode>#\ ##0.0</c:formatCode>
                <c:ptCount val="8"/>
                <c:pt idx="0">
                  <c:v>16.100000000000001</c:v>
                </c:pt>
                <c:pt idx="1">
                  <c:v>15.3</c:v>
                </c:pt>
                <c:pt idx="2">
                  <c:v>16.899999999999999</c:v>
                </c:pt>
                <c:pt idx="3">
                  <c:v>18.8</c:v>
                </c:pt>
                <c:pt idx="4">
                  <c:v>15.6</c:v>
                </c:pt>
                <c:pt idx="5" formatCode="0.0">
                  <c:v>8.4</c:v>
                </c:pt>
                <c:pt idx="6">
                  <c:v>16.7</c:v>
                </c:pt>
                <c:pt idx="7" formatCode="0.0">
                  <c:v>15.4</c:v>
                </c:pt>
              </c:numCache>
            </c:numRef>
          </c:val>
          <c:extLst>
            <c:ext xmlns:c16="http://schemas.microsoft.com/office/drawing/2014/chart" uri="{C3380CC4-5D6E-409C-BE32-E72D297353CC}">
              <c16:uniqueId val="{00000000-745E-4B01-B9CB-2742FCD80771}"/>
            </c:ext>
          </c:extLst>
        </c:ser>
        <c:ser>
          <c:idx val="1"/>
          <c:order val="1"/>
          <c:tx>
            <c:strRef>
              <c:f>'13. Andel utländska gästnätter'!$B$3</c:f>
              <c:strCache>
                <c:ptCount val="1"/>
                <c:pt idx="0">
                  <c:v>År 2013</c:v>
                </c:pt>
              </c:strCache>
            </c:strRef>
          </c:tx>
          <c:spPr>
            <a:solidFill>
              <a:schemeClr val="accent2"/>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gästnätter'!$C$3:$J$3</c:f>
              <c:numCache>
                <c:formatCode>#\ ##0.0</c:formatCode>
                <c:ptCount val="8"/>
                <c:pt idx="0">
                  <c:v>14.8</c:v>
                </c:pt>
                <c:pt idx="1">
                  <c:v>14.7</c:v>
                </c:pt>
                <c:pt idx="2">
                  <c:v>16.8</c:v>
                </c:pt>
                <c:pt idx="3">
                  <c:v>19.5</c:v>
                </c:pt>
                <c:pt idx="4">
                  <c:v>14</c:v>
                </c:pt>
                <c:pt idx="5" formatCode="0.0">
                  <c:v>8.6</c:v>
                </c:pt>
                <c:pt idx="6">
                  <c:v>16.2</c:v>
                </c:pt>
                <c:pt idx="7" formatCode="0.0">
                  <c:v>15.1</c:v>
                </c:pt>
              </c:numCache>
            </c:numRef>
          </c:val>
          <c:extLst>
            <c:ext xmlns:c16="http://schemas.microsoft.com/office/drawing/2014/chart" uri="{C3380CC4-5D6E-409C-BE32-E72D297353CC}">
              <c16:uniqueId val="{00000001-745E-4B01-B9CB-2742FCD80771}"/>
            </c:ext>
          </c:extLst>
        </c:ser>
        <c:ser>
          <c:idx val="2"/>
          <c:order val="2"/>
          <c:tx>
            <c:strRef>
              <c:f>'13. Andel utländska gästnätter'!$B$4</c:f>
              <c:strCache>
                <c:ptCount val="1"/>
                <c:pt idx="0">
                  <c:v>År 2015</c:v>
                </c:pt>
              </c:strCache>
            </c:strRef>
          </c:tx>
          <c:spPr>
            <a:solidFill>
              <a:schemeClr val="accent3"/>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gästnätter'!$C$4:$J$4</c:f>
              <c:numCache>
                <c:formatCode>#\ ##0.0</c:formatCode>
                <c:ptCount val="8"/>
                <c:pt idx="0">
                  <c:v>14.7</c:v>
                </c:pt>
                <c:pt idx="1">
                  <c:v>13.6</c:v>
                </c:pt>
                <c:pt idx="2">
                  <c:v>17.899999999999999</c:v>
                </c:pt>
                <c:pt idx="3">
                  <c:v>19.7</c:v>
                </c:pt>
                <c:pt idx="4">
                  <c:v>12.1</c:v>
                </c:pt>
                <c:pt idx="5" formatCode="0.0">
                  <c:v>8.9</c:v>
                </c:pt>
                <c:pt idx="6">
                  <c:v>14.8</c:v>
                </c:pt>
                <c:pt idx="7" formatCode="0.0">
                  <c:v>15.1</c:v>
                </c:pt>
              </c:numCache>
            </c:numRef>
          </c:val>
          <c:extLst>
            <c:ext xmlns:c16="http://schemas.microsoft.com/office/drawing/2014/chart" uri="{C3380CC4-5D6E-409C-BE32-E72D297353CC}">
              <c16:uniqueId val="{00000002-745E-4B01-B9CB-2742FCD80771}"/>
            </c:ext>
          </c:extLst>
        </c:ser>
        <c:ser>
          <c:idx val="3"/>
          <c:order val="3"/>
          <c:tx>
            <c:strRef>
              <c:f>'13. Andel utländska gästnätter'!$B$5</c:f>
              <c:strCache>
                <c:ptCount val="1"/>
                <c:pt idx="0">
                  <c:v>År 2017</c:v>
                </c:pt>
              </c:strCache>
            </c:strRef>
          </c:tx>
          <c:spPr>
            <a:solidFill>
              <a:schemeClr val="accent4"/>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gästnätter'!$C$5:$J$5</c:f>
              <c:numCache>
                <c:formatCode>#\ ##0.0</c:formatCode>
                <c:ptCount val="8"/>
                <c:pt idx="0">
                  <c:v>16.320325605402385</c:v>
                </c:pt>
                <c:pt idx="1">
                  <c:v>13.514923710217118</c:v>
                </c:pt>
                <c:pt idx="2">
                  <c:v>18.093887033328425</c:v>
                </c:pt>
                <c:pt idx="3">
                  <c:v>21.24298134326645</c:v>
                </c:pt>
                <c:pt idx="4">
                  <c:v>10.500906193362916</c:v>
                </c:pt>
                <c:pt idx="5" formatCode="0.0">
                  <c:v>9</c:v>
                </c:pt>
                <c:pt idx="6">
                  <c:v>15.934604777115458</c:v>
                </c:pt>
                <c:pt idx="7" formatCode="0.0">
                  <c:v>15.3</c:v>
                </c:pt>
              </c:numCache>
            </c:numRef>
          </c:val>
          <c:extLst>
            <c:ext xmlns:c16="http://schemas.microsoft.com/office/drawing/2014/chart" uri="{C3380CC4-5D6E-409C-BE32-E72D297353CC}">
              <c16:uniqueId val="{00000003-745E-4B01-B9CB-2742FCD80771}"/>
            </c:ext>
          </c:extLst>
        </c:ser>
        <c:ser>
          <c:idx val="4"/>
          <c:order val="4"/>
          <c:tx>
            <c:strRef>
              <c:f>'13. Andel utländska gästnätter'!$B$6</c:f>
              <c:strCache>
                <c:ptCount val="1"/>
                <c:pt idx="0">
                  <c:v>År 2018</c:v>
                </c:pt>
              </c:strCache>
            </c:strRef>
          </c:tx>
          <c:spPr>
            <a:solidFill>
              <a:schemeClr val="accent5"/>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gästnätter'!$C$6:$J$6</c:f>
              <c:numCache>
                <c:formatCode>0.0</c:formatCode>
                <c:ptCount val="8"/>
                <c:pt idx="0">
                  <c:v>12.6</c:v>
                </c:pt>
                <c:pt idx="1">
                  <c:v>13.8</c:v>
                </c:pt>
                <c:pt idx="2">
                  <c:v>18.241906455225699</c:v>
                </c:pt>
                <c:pt idx="3">
                  <c:v>23.020137952549</c:v>
                </c:pt>
                <c:pt idx="4">
                  <c:v>12.1155658001224</c:v>
                </c:pt>
                <c:pt idx="5">
                  <c:v>10.1</c:v>
                </c:pt>
                <c:pt idx="6">
                  <c:v>15.955522041579417</c:v>
                </c:pt>
                <c:pt idx="7">
                  <c:v>15.3</c:v>
                </c:pt>
              </c:numCache>
            </c:numRef>
          </c:val>
          <c:extLst>
            <c:ext xmlns:c16="http://schemas.microsoft.com/office/drawing/2014/chart" uri="{C3380CC4-5D6E-409C-BE32-E72D297353CC}">
              <c16:uniqueId val="{00000004-745E-4B01-B9CB-2742FCD80771}"/>
            </c:ext>
          </c:extLst>
        </c:ser>
        <c:ser>
          <c:idx val="5"/>
          <c:order val="5"/>
          <c:tx>
            <c:strRef>
              <c:f>'13. Andel utländska gästnätter'!$B$7</c:f>
              <c:strCache>
                <c:ptCount val="1"/>
                <c:pt idx="0">
                  <c:v>År 2019</c:v>
                </c:pt>
              </c:strCache>
            </c:strRef>
          </c:tx>
          <c:spPr>
            <a:solidFill>
              <a:schemeClr val="accent6"/>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gästnätter'!$C$7:$J$7</c:f>
              <c:numCache>
                <c:formatCode>#\ ##0.0</c:formatCode>
                <c:ptCount val="8"/>
                <c:pt idx="0">
                  <c:v>13.9</c:v>
                </c:pt>
                <c:pt idx="1">
                  <c:v>16.100000000000001</c:v>
                </c:pt>
                <c:pt idx="2">
                  <c:v>16.899999999999999</c:v>
                </c:pt>
                <c:pt idx="3">
                  <c:v>19.899999999999999</c:v>
                </c:pt>
                <c:pt idx="4">
                  <c:v>10.4</c:v>
                </c:pt>
                <c:pt idx="5" formatCode="0.0">
                  <c:v>11.6</c:v>
                </c:pt>
                <c:pt idx="6" formatCode="0.0">
                  <c:v>16</c:v>
                </c:pt>
                <c:pt idx="7" formatCode="0.0">
                  <c:v>15.2</c:v>
                </c:pt>
              </c:numCache>
            </c:numRef>
          </c:val>
          <c:extLst>
            <c:ext xmlns:c16="http://schemas.microsoft.com/office/drawing/2014/chart" uri="{C3380CC4-5D6E-409C-BE32-E72D297353CC}">
              <c16:uniqueId val="{00000005-745E-4B01-B9CB-2742FCD80771}"/>
            </c:ext>
          </c:extLst>
        </c:ser>
        <c:ser>
          <c:idx val="6"/>
          <c:order val="6"/>
          <c:tx>
            <c:strRef>
              <c:f>'13. Andel utländska gästnätter'!$B$8</c:f>
              <c:strCache>
                <c:ptCount val="1"/>
                <c:pt idx="0">
                  <c:v>År 2020</c:v>
                </c:pt>
              </c:strCache>
            </c:strRef>
          </c:tx>
          <c:spPr>
            <a:solidFill>
              <a:schemeClr val="accent1">
                <a:lumMod val="60000"/>
              </a:schemeClr>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gästnätter'!$C$8:$J$8</c:f>
              <c:numCache>
                <c:formatCode>#\ ##0.0</c:formatCode>
                <c:ptCount val="8"/>
                <c:pt idx="0">
                  <c:v>5.9</c:v>
                </c:pt>
                <c:pt idx="1">
                  <c:v>9.6</c:v>
                </c:pt>
                <c:pt idx="2" formatCode="0.0">
                  <c:v>7.9</c:v>
                </c:pt>
                <c:pt idx="3" formatCode="0.0">
                  <c:v>5.9</c:v>
                </c:pt>
                <c:pt idx="4" formatCode="0.0">
                  <c:v>5</c:v>
                </c:pt>
                <c:pt idx="5" formatCode="0.0">
                  <c:v>4.3</c:v>
                </c:pt>
                <c:pt idx="6" formatCode="0.0">
                  <c:v>7</c:v>
                </c:pt>
                <c:pt idx="7" formatCode="0.0">
                  <c:v>6.5</c:v>
                </c:pt>
              </c:numCache>
            </c:numRef>
          </c:val>
          <c:extLst>
            <c:ext xmlns:c16="http://schemas.microsoft.com/office/drawing/2014/chart" uri="{C3380CC4-5D6E-409C-BE32-E72D297353CC}">
              <c16:uniqueId val="{00000006-745E-4B01-B9CB-2742FCD80771}"/>
            </c:ext>
          </c:extLst>
        </c:ser>
        <c:ser>
          <c:idx val="7"/>
          <c:order val="7"/>
          <c:tx>
            <c:strRef>
              <c:f>'13. Andel utländska gästnätter'!$B$9</c:f>
              <c:strCache>
                <c:ptCount val="1"/>
                <c:pt idx="0">
                  <c:v>År 2021</c:v>
                </c:pt>
              </c:strCache>
            </c:strRef>
          </c:tx>
          <c:spPr>
            <a:solidFill>
              <a:schemeClr val="accent2">
                <a:lumMod val="60000"/>
              </a:schemeClr>
            </a:solidFill>
            <a:ln>
              <a:noFill/>
            </a:ln>
            <a:effectLst/>
          </c:spPr>
          <c:invertIfNegative val="0"/>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gästnätter'!$C$9:$J$9</c:f>
              <c:numCache>
                <c:formatCode>#\ ##0.0</c:formatCode>
                <c:ptCount val="8"/>
                <c:pt idx="0">
                  <c:v>7</c:v>
                </c:pt>
                <c:pt idx="1">
                  <c:v>8</c:v>
                </c:pt>
                <c:pt idx="2">
                  <c:v>9</c:v>
                </c:pt>
                <c:pt idx="3">
                  <c:v>9</c:v>
                </c:pt>
                <c:pt idx="4">
                  <c:v>5</c:v>
                </c:pt>
                <c:pt idx="5">
                  <c:v>6</c:v>
                </c:pt>
                <c:pt idx="6">
                  <c:v>8</c:v>
                </c:pt>
                <c:pt idx="7">
                  <c:v>8</c:v>
                </c:pt>
              </c:numCache>
            </c:numRef>
          </c:val>
          <c:extLst>
            <c:ext xmlns:c16="http://schemas.microsoft.com/office/drawing/2014/chart" uri="{C3380CC4-5D6E-409C-BE32-E72D297353CC}">
              <c16:uniqueId val="{00000007-745E-4B01-B9CB-2742FCD80771}"/>
            </c:ext>
          </c:extLst>
        </c:ser>
        <c:ser>
          <c:idx val="8"/>
          <c:order val="8"/>
          <c:tx>
            <c:strRef>
              <c:f>'13. Andel utländska gästnätter'!$B$10</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Andel utländska gästnätter'!$C$1:$J$1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'13. Andel utländska gästnätter'!$C$10:$J$10</c:f>
              <c:numCache>
                <c:formatCode>#\ ##0.0</c:formatCode>
                <c:ptCount val="8"/>
                <c:pt idx="0">
                  <c:v>10.746037715019078</c:v>
                </c:pt>
                <c:pt idx="1">
                  <c:v>10.739183168138663</c:v>
                </c:pt>
                <c:pt idx="2">
                  <c:v>13.356057467450229</c:v>
                </c:pt>
                <c:pt idx="3">
                  <c:v>10.255938104328518</c:v>
                </c:pt>
                <c:pt idx="4">
                  <c:v>6.8949038878911084</c:v>
                </c:pt>
                <c:pt idx="5">
                  <c:v>14.326661041098923</c:v>
                </c:pt>
                <c:pt idx="6">
                  <c:v>10.39842406856552</c:v>
                </c:pt>
                <c:pt idx="7">
                  <c:v>11.053130230654419</c:v>
                </c:pt>
              </c:numCache>
            </c:numRef>
          </c:val>
          <c:extLst>
            <c:ext xmlns:c16="http://schemas.microsoft.com/office/drawing/2014/chart" uri="{C3380CC4-5D6E-409C-BE32-E72D297353CC}">
              <c16:uniqueId val="{00000008-745E-4B01-B9CB-2742FCD80771}"/>
            </c:ext>
          </c:extLst>
        </c:ser>
        <c:dLbls>
          <c:showLegendKey val="0"/>
          <c:showVal val="0"/>
          <c:showCatName val="0"/>
          <c:showSerName val="0"/>
          <c:showPercent val="0"/>
          <c:showBubbleSize val="0"/>
        </c:dLbls>
        <c:gapWidth val="219"/>
        <c:overlap val="-27"/>
        <c:axId val="346421328"/>
        <c:axId val="356676384"/>
      </c:barChart>
      <c:catAx>
        <c:axId val="34642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56676384"/>
        <c:crosses val="autoZero"/>
        <c:auto val="1"/>
        <c:lblAlgn val="ctr"/>
        <c:lblOffset val="100"/>
        <c:noMultiLvlLbl val="0"/>
      </c:catAx>
      <c:valAx>
        <c:axId val="3566763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4642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 Andel utländska gästnätter'!$B$15</c:f>
              <c:strCache>
                <c:ptCount val="1"/>
                <c:pt idx="0">
                  <c:v>År 2010</c:v>
                </c:pt>
              </c:strCache>
            </c:strRef>
          </c:tx>
          <c:spPr>
            <a:solidFill>
              <a:schemeClr val="accent1"/>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gästnätter'!$C$15:$J$15</c:f>
              <c:numCache>
                <c:formatCode>#,##0</c:formatCode>
                <c:ptCount val="8"/>
                <c:pt idx="0">
                  <c:v>986868</c:v>
                </c:pt>
                <c:pt idx="1">
                  <c:v>1002336</c:v>
                </c:pt>
                <c:pt idx="2">
                  <c:v>1441701</c:v>
                </c:pt>
                <c:pt idx="3">
                  <c:v>1123169</c:v>
                </c:pt>
                <c:pt idx="4">
                  <c:v>635059</c:v>
                </c:pt>
                <c:pt idx="5">
                  <c:v>940851</c:v>
                </c:pt>
                <c:pt idx="6">
                  <c:v>5189133</c:v>
                </c:pt>
                <c:pt idx="7">
                  <c:v>6129984</c:v>
                </c:pt>
              </c:numCache>
            </c:numRef>
          </c:val>
          <c:extLst>
            <c:ext xmlns:c16="http://schemas.microsoft.com/office/drawing/2014/chart" uri="{C3380CC4-5D6E-409C-BE32-E72D297353CC}">
              <c16:uniqueId val="{00000000-59F8-4B6A-9506-0CDFD36FEFA5}"/>
            </c:ext>
          </c:extLst>
        </c:ser>
        <c:ser>
          <c:idx val="1"/>
          <c:order val="1"/>
          <c:tx>
            <c:strRef>
              <c:f>'13. Andel utländska gästnätter'!$B$16</c:f>
              <c:strCache>
                <c:ptCount val="1"/>
                <c:pt idx="0">
                  <c:v>År 2013</c:v>
                </c:pt>
              </c:strCache>
            </c:strRef>
          </c:tx>
          <c:spPr>
            <a:solidFill>
              <a:schemeClr val="accent2"/>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gästnätter'!$C$16:$J$16</c:f>
              <c:numCache>
                <c:formatCode>#,##0</c:formatCode>
                <c:ptCount val="8"/>
                <c:pt idx="0">
                  <c:v>1061539</c:v>
                </c:pt>
                <c:pt idx="1">
                  <c:v>1022911</c:v>
                </c:pt>
                <c:pt idx="2">
                  <c:v>1494975</c:v>
                </c:pt>
                <c:pt idx="3">
                  <c:v>1141385</c:v>
                </c:pt>
                <c:pt idx="4">
                  <c:v>683515</c:v>
                </c:pt>
                <c:pt idx="5">
                  <c:v>957480</c:v>
                </c:pt>
                <c:pt idx="6">
                  <c:v>5404325</c:v>
                </c:pt>
                <c:pt idx="7">
                  <c:v>6361805</c:v>
                </c:pt>
              </c:numCache>
            </c:numRef>
          </c:val>
          <c:extLst>
            <c:ext xmlns:c16="http://schemas.microsoft.com/office/drawing/2014/chart" uri="{C3380CC4-5D6E-409C-BE32-E72D297353CC}">
              <c16:uniqueId val="{00000001-59F8-4B6A-9506-0CDFD36FEFA5}"/>
            </c:ext>
          </c:extLst>
        </c:ser>
        <c:ser>
          <c:idx val="2"/>
          <c:order val="2"/>
          <c:tx>
            <c:strRef>
              <c:f>'13. Andel utländska gästnätter'!$B$17</c:f>
              <c:strCache>
                <c:ptCount val="1"/>
                <c:pt idx="0">
                  <c:v>År 2015</c:v>
                </c:pt>
              </c:strCache>
            </c:strRef>
          </c:tx>
          <c:spPr>
            <a:solidFill>
              <a:schemeClr val="accent3"/>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gästnätter'!$C$17:$J$17</c:f>
              <c:numCache>
                <c:formatCode>#,##0</c:formatCode>
                <c:ptCount val="8"/>
                <c:pt idx="0">
                  <c:v>1166695</c:v>
                </c:pt>
                <c:pt idx="1">
                  <c:v>1030327</c:v>
                </c:pt>
                <c:pt idx="2">
                  <c:v>1774486</c:v>
                </c:pt>
                <c:pt idx="3">
                  <c:v>1214526</c:v>
                </c:pt>
                <c:pt idx="4">
                  <c:v>727126</c:v>
                </c:pt>
                <c:pt idx="5">
                  <c:v>997336</c:v>
                </c:pt>
                <c:pt idx="6">
                  <c:v>5913160</c:v>
                </c:pt>
                <c:pt idx="7">
                  <c:v>6910496</c:v>
                </c:pt>
              </c:numCache>
            </c:numRef>
          </c:val>
          <c:extLst>
            <c:ext xmlns:c16="http://schemas.microsoft.com/office/drawing/2014/chart" uri="{C3380CC4-5D6E-409C-BE32-E72D297353CC}">
              <c16:uniqueId val="{00000002-59F8-4B6A-9506-0CDFD36FEFA5}"/>
            </c:ext>
          </c:extLst>
        </c:ser>
        <c:ser>
          <c:idx val="3"/>
          <c:order val="3"/>
          <c:tx>
            <c:strRef>
              <c:f>'13. Andel utländska gästnätter'!$B$18</c:f>
              <c:strCache>
                <c:ptCount val="1"/>
                <c:pt idx="0">
                  <c:v>År 2017</c:v>
                </c:pt>
              </c:strCache>
            </c:strRef>
          </c:tx>
          <c:spPr>
            <a:solidFill>
              <a:schemeClr val="accent4"/>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gästnätter'!$C$18:$J$18</c:f>
              <c:numCache>
                <c:formatCode>#,##0</c:formatCode>
                <c:ptCount val="8"/>
                <c:pt idx="0">
                  <c:v>1115952</c:v>
                </c:pt>
                <c:pt idx="1">
                  <c:v>1090513</c:v>
                </c:pt>
                <c:pt idx="2">
                  <c:v>1772151</c:v>
                </c:pt>
                <c:pt idx="3">
                  <c:v>1306874</c:v>
                </c:pt>
                <c:pt idx="4">
                  <c:v>896056</c:v>
                </c:pt>
                <c:pt idx="5">
                  <c:v>1118573</c:v>
                </c:pt>
                <c:pt idx="6">
                  <c:v>6181546</c:v>
                </c:pt>
                <c:pt idx="7">
                  <c:v>7300119</c:v>
                </c:pt>
              </c:numCache>
            </c:numRef>
          </c:val>
          <c:extLst>
            <c:ext xmlns:c16="http://schemas.microsoft.com/office/drawing/2014/chart" uri="{C3380CC4-5D6E-409C-BE32-E72D297353CC}">
              <c16:uniqueId val="{00000003-59F8-4B6A-9506-0CDFD36FEFA5}"/>
            </c:ext>
          </c:extLst>
        </c:ser>
        <c:ser>
          <c:idx val="4"/>
          <c:order val="4"/>
          <c:tx>
            <c:strRef>
              <c:f>'13. Andel utländska gästnätter'!$B$19</c:f>
              <c:strCache>
                <c:ptCount val="1"/>
                <c:pt idx="0">
                  <c:v>År 2018</c:v>
                </c:pt>
              </c:strCache>
            </c:strRef>
          </c:tx>
          <c:spPr>
            <a:solidFill>
              <a:schemeClr val="accent5"/>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gästnätter'!$C$19:$J$19</c:f>
              <c:numCache>
                <c:formatCode>#,##0</c:formatCode>
                <c:ptCount val="8"/>
                <c:pt idx="0">
                  <c:v>1126689</c:v>
                </c:pt>
                <c:pt idx="1">
                  <c:v>1158402</c:v>
                </c:pt>
                <c:pt idx="2">
                  <c:v>1835784</c:v>
                </c:pt>
                <c:pt idx="3">
                  <c:v>1333502</c:v>
                </c:pt>
                <c:pt idx="4">
                  <c:v>903243</c:v>
                </c:pt>
                <c:pt idx="5">
                  <c:v>1231027</c:v>
                </c:pt>
                <c:pt idx="6">
                  <c:v>6357620</c:v>
                </c:pt>
                <c:pt idx="7">
                  <c:v>7588647</c:v>
                </c:pt>
              </c:numCache>
            </c:numRef>
          </c:val>
          <c:extLst>
            <c:ext xmlns:c16="http://schemas.microsoft.com/office/drawing/2014/chart" uri="{C3380CC4-5D6E-409C-BE32-E72D297353CC}">
              <c16:uniqueId val="{00000004-59F8-4B6A-9506-0CDFD36FEFA5}"/>
            </c:ext>
          </c:extLst>
        </c:ser>
        <c:ser>
          <c:idx val="5"/>
          <c:order val="5"/>
          <c:tx>
            <c:strRef>
              <c:f>'13. Andel utländska gästnätter'!$B$20</c:f>
              <c:strCache>
                <c:ptCount val="1"/>
                <c:pt idx="0">
                  <c:v>År 2019</c:v>
                </c:pt>
              </c:strCache>
            </c:strRef>
          </c:tx>
          <c:spPr>
            <a:solidFill>
              <a:schemeClr val="accent6"/>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gästnätter'!$C$20:$J$20</c:f>
              <c:numCache>
                <c:formatCode>#,##0</c:formatCode>
                <c:ptCount val="8"/>
                <c:pt idx="0">
                  <c:v>1131616</c:v>
                </c:pt>
                <c:pt idx="1">
                  <c:v>1158962</c:v>
                </c:pt>
                <c:pt idx="2">
                  <c:v>1941886</c:v>
                </c:pt>
                <c:pt idx="3">
                  <c:v>1293546</c:v>
                </c:pt>
                <c:pt idx="4">
                  <c:v>926138</c:v>
                </c:pt>
                <c:pt idx="5">
                  <c:v>1362684</c:v>
                </c:pt>
                <c:pt idx="6">
                  <c:v>6452148</c:v>
                </c:pt>
                <c:pt idx="7">
                  <c:v>7814832</c:v>
                </c:pt>
              </c:numCache>
            </c:numRef>
          </c:val>
          <c:extLst>
            <c:ext xmlns:c16="http://schemas.microsoft.com/office/drawing/2014/chart" uri="{C3380CC4-5D6E-409C-BE32-E72D297353CC}">
              <c16:uniqueId val="{00000005-59F8-4B6A-9506-0CDFD36FEFA5}"/>
            </c:ext>
          </c:extLst>
        </c:ser>
        <c:ser>
          <c:idx val="6"/>
          <c:order val="6"/>
          <c:tx>
            <c:strRef>
              <c:f>'13. Andel utländska gästnätter'!$B$21</c:f>
              <c:strCache>
                <c:ptCount val="1"/>
                <c:pt idx="0">
                  <c:v>År 2020</c:v>
                </c:pt>
              </c:strCache>
            </c:strRef>
          </c:tx>
          <c:spPr>
            <a:solidFill>
              <a:schemeClr val="accent1">
                <a:lumMod val="60000"/>
              </a:schemeClr>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gästnätter'!$C$21:$J$21</c:f>
              <c:numCache>
                <c:formatCode>0</c:formatCode>
                <c:ptCount val="8"/>
                <c:pt idx="0">
                  <c:v>767896</c:v>
                </c:pt>
                <c:pt idx="1">
                  <c:v>857613</c:v>
                </c:pt>
                <c:pt idx="2">
                  <c:v>1454511</c:v>
                </c:pt>
                <c:pt idx="3">
                  <c:v>901309</c:v>
                </c:pt>
                <c:pt idx="4">
                  <c:v>732812</c:v>
                </c:pt>
                <c:pt idx="5">
                  <c:v>1142699</c:v>
                </c:pt>
                <c:pt idx="6">
                  <c:v>4714141</c:v>
                </c:pt>
                <c:pt idx="7" formatCode="#,##0">
                  <c:v>5856840</c:v>
                </c:pt>
              </c:numCache>
            </c:numRef>
          </c:val>
          <c:extLst>
            <c:ext xmlns:c16="http://schemas.microsoft.com/office/drawing/2014/chart" uri="{C3380CC4-5D6E-409C-BE32-E72D297353CC}">
              <c16:uniqueId val="{00000006-59F8-4B6A-9506-0CDFD36FEFA5}"/>
            </c:ext>
          </c:extLst>
        </c:ser>
        <c:ser>
          <c:idx val="7"/>
          <c:order val="7"/>
          <c:tx>
            <c:strRef>
              <c:f>'13. Andel utländska gästnätter'!$B$22</c:f>
              <c:strCache>
                <c:ptCount val="1"/>
                <c:pt idx="0">
                  <c:v>År 2021</c:v>
                </c:pt>
              </c:strCache>
            </c:strRef>
          </c:tx>
          <c:spPr>
            <a:solidFill>
              <a:schemeClr val="accent2">
                <a:lumMod val="60000"/>
              </a:schemeClr>
            </a:solidFill>
            <a:ln>
              <a:noFill/>
            </a:ln>
            <a:effectLst/>
          </c:spPr>
          <c:invertIfNegative val="0"/>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gästnätter'!$C$22:$J$22</c:f>
              <c:numCache>
                <c:formatCode>#,##0</c:formatCode>
                <c:ptCount val="8"/>
                <c:pt idx="0">
                  <c:v>947209</c:v>
                </c:pt>
                <c:pt idx="1">
                  <c:v>988624</c:v>
                </c:pt>
                <c:pt idx="2">
                  <c:v>1770085</c:v>
                </c:pt>
                <c:pt idx="3">
                  <c:v>1028398</c:v>
                </c:pt>
                <c:pt idx="4">
                  <c:v>853489</c:v>
                </c:pt>
                <c:pt idx="5">
                  <c:v>1330525</c:v>
                </c:pt>
                <c:pt idx="6">
                  <c:v>5587805</c:v>
                </c:pt>
                <c:pt idx="7">
                  <c:v>6918330</c:v>
                </c:pt>
              </c:numCache>
            </c:numRef>
          </c:val>
          <c:extLst>
            <c:ext xmlns:c16="http://schemas.microsoft.com/office/drawing/2014/chart" uri="{C3380CC4-5D6E-409C-BE32-E72D297353CC}">
              <c16:uniqueId val="{00000007-59F8-4B6A-9506-0CDFD36FEFA5}"/>
            </c:ext>
          </c:extLst>
        </c:ser>
        <c:ser>
          <c:idx val="8"/>
          <c:order val="8"/>
          <c:tx>
            <c:strRef>
              <c:f>'13. Andel utländska gästnätter'!$B$23</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Andel utländska gästnätter'!$C$14:$J$14</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'13. Andel utländska gästnätter'!$C$23:$J$23</c:f>
              <c:numCache>
                <c:formatCode>#,##0</c:formatCode>
                <c:ptCount val="8"/>
                <c:pt idx="0">
                  <c:v>1159432</c:v>
                </c:pt>
                <c:pt idx="1">
                  <c:v>1111416</c:v>
                </c:pt>
                <c:pt idx="2">
                  <c:v>2037188</c:v>
                </c:pt>
                <c:pt idx="3">
                  <c:v>1287069</c:v>
                </c:pt>
                <c:pt idx="4">
                  <c:v>1004452</c:v>
                </c:pt>
                <c:pt idx="5">
                  <c:v>1445780</c:v>
                </c:pt>
                <c:pt idx="6">
                  <c:v>6599557</c:v>
                </c:pt>
                <c:pt idx="7">
                  <c:v>8045337</c:v>
                </c:pt>
              </c:numCache>
            </c:numRef>
          </c:val>
          <c:extLst>
            <c:ext xmlns:c16="http://schemas.microsoft.com/office/drawing/2014/chart" uri="{C3380CC4-5D6E-409C-BE32-E72D297353CC}">
              <c16:uniqueId val="{00000008-59F8-4B6A-9506-0CDFD36FEFA5}"/>
            </c:ext>
          </c:extLst>
        </c:ser>
        <c:dLbls>
          <c:showLegendKey val="0"/>
          <c:showVal val="0"/>
          <c:showCatName val="0"/>
          <c:showSerName val="0"/>
          <c:showPercent val="0"/>
          <c:showBubbleSize val="0"/>
        </c:dLbls>
        <c:gapWidth val="219"/>
        <c:overlap val="-27"/>
        <c:axId val="779028680"/>
        <c:axId val="779029008"/>
      </c:barChart>
      <c:catAx>
        <c:axId val="77902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9029008"/>
        <c:crosses val="autoZero"/>
        <c:auto val="1"/>
        <c:lblAlgn val="ctr"/>
        <c:lblOffset val="100"/>
        <c:noMultiLvlLbl val="0"/>
      </c:catAx>
      <c:valAx>
        <c:axId val="7790290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902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 Antal passagera'!$B$2</c:f>
              <c:strCache>
                <c:ptCount val="1"/>
                <c:pt idx="0">
                  <c:v>År 2010</c:v>
                </c:pt>
              </c:strCache>
            </c:strRef>
          </c:tx>
          <c:spPr>
            <a:solidFill>
              <a:schemeClr val="accent1"/>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passagera'!$D$2:$H$2</c:f>
              <c:numCache>
                <c:formatCode>#,##0</c:formatCode>
                <c:ptCount val="5"/>
                <c:pt idx="0">
                  <c:v>2507772</c:v>
                </c:pt>
                <c:pt idx="1">
                  <c:v>207181</c:v>
                </c:pt>
                <c:pt idx="2">
                  <c:v>68517</c:v>
                </c:pt>
                <c:pt idx="3">
                  <c:v>150793</c:v>
                </c:pt>
                <c:pt idx="4">
                  <c:v>2934263</c:v>
                </c:pt>
              </c:numCache>
            </c:numRef>
          </c:val>
          <c:extLst>
            <c:ext xmlns:c16="http://schemas.microsoft.com/office/drawing/2014/chart" uri="{C3380CC4-5D6E-409C-BE32-E72D297353CC}">
              <c16:uniqueId val="{00000000-41A7-4715-8EDE-7CC57FB5CB51}"/>
            </c:ext>
          </c:extLst>
        </c:ser>
        <c:ser>
          <c:idx val="1"/>
          <c:order val="1"/>
          <c:tx>
            <c:strRef>
              <c:f>'8. Antal passagera'!$B$3</c:f>
              <c:strCache>
                <c:ptCount val="1"/>
                <c:pt idx="0">
                  <c:v>År 2013</c:v>
                </c:pt>
              </c:strCache>
            </c:strRef>
          </c:tx>
          <c:spPr>
            <a:solidFill>
              <a:schemeClr val="accent2"/>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passagera'!$D$3:$H$3</c:f>
              <c:numCache>
                <c:formatCode>#,##0</c:formatCode>
                <c:ptCount val="5"/>
                <c:pt idx="0">
                  <c:v>2165040</c:v>
                </c:pt>
                <c:pt idx="1">
                  <c:v>225727</c:v>
                </c:pt>
                <c:pt idx="2">
                  <c:v>101682</c:v>
                </c:pt>
                <c:pt idx="3">
                  <c:v>163773</c:v>
                </c:pt>
                <c:pt idx="4">
                  <c:v>2656222</c:v>
                </c:pt>
              </c:numCache>
            </c:numRef>
          </c:val>
          <c:extLst>
            <c:ext xmlns:c16="http://schemas.microsoft.com/office/drawing/2014/chart" uri="{C3380CC4-5D6E-409C-BE32-E72D297353CC}">
              <c16:uniqueId val="{00000001-41A7-4715-8EDE-7CC57FB5CB51}"/>
            </c:ext>
          </c:extLst>
        </c:ser>
        <c:ser>
          <c:idx val="2"/>
          <c:order val="2"/>
          <c:tx>
            <c:strRef>
              <c:f>'8. Antal passagera'!$B$4</c:f>
              <c:strCache>
                <c:ptCount val="1"/>
                <c:pt idx="0">
                  <c:v>År 2016</c:v>
                </c:pt>
              </c:strCache>
            </c:strRef>
          </c:tx>
          <c:spPr>
            <a:solidFill>
              <a:schemeClr val="accent3"/>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passagera'!$D$4:$H$4</c:f>
              <c:numCache>
                <c:formatCode>#,##0</c:formatCode>
                <c:ptCount val="5"/>
                <c:pt idx="0">
                  <c:v>2025055</c:v>
                </c:pt>
                <c:pt idx="1">
                  <c:v>257389</c:v>
                </c:pt>
                <c:pt idx="2">
                  <c:v>108990</c:v>
                </c:pt>
                <c:pt idx="3">
                  <c:v>144666</c:v>
                </c:pt>
                <c:pt idx="4">
                  <c:v>2536100</c:v>
                </c:pt>
              </c:numCache>
            </c:numRef>
          </c:val>
          <c:extLst>
            <c:ext xmlns:c16="http://schemas.microsoft.com/office/drawing/2014/chart" uri="{C3380CC4-5D6E-409C-BE32-E72D297353CC}">
              <c16:uniqueId val="{00000002-41A7-4715-8EDE-7CC57FB5CB51}"/>
            </c:ext>
          </c:extLst>
        </c:ser>
        <c:ser>
          <c:idx val="3"/>
          <c:order val="3"/>
          <c:tx>
            <c:strRef>
              <c:f>'8. Antal passagera'!$B$5</c:f>
              <c:strCache>
                <c:ptCount val="1"/>
                <c:pt idx="0">
                  <c:v>År 2017</c:v>
                </c:pt>
              </c:strCache>
            </c:strRef>
          </c:tx>
          <c:spPr>
            <a:solidFill>
              <a:schemeClr val="accent4"/>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passagera'!$D$5:$H$5</c:f>
              <c:numCache>
                <c:formatCode>#,##0</c:formatCode>
                <c:ptCount val="5"/>
                <c:pt idx="0">
                  <c:v>2129631</c:v>
                </c:pt>
                <c:pt idx="1">
                  <c:v>247163</c:v>
                </c:pt>
                <c:pt idx="2">
                  <c:v>102007</c:v>
                </c:pt>
                <c:pt idx="3">
                  <c:v>120471</c:v>
                </c:pt>
                <c:pt idx="4">
                  <c:v>2599272</c:v>
                </c:pt>
              </c:numCache>
            </c:numRef>
          </c:val>
          <c:extLst>
            <c:ext xmlns:c16="http://schemas.microsoft.com/office/drawing/2014/chart" uri="{C3380CC4-5D6E-409C-BE32-E72D297353CC}">
              <c16:uniqueId val="{00000003-41A7-4715-8EDE-7CC57FB5CB51}"/>
            </c:ext>
          </c:extLst>
        </c:ser>
        <c:ser>
          <c:idx val="4"/>
          <c:order val="4"/>
          <c:tx>
            <c:strRef>
              <c:f>'8. Antal passagera'!$B$6</c:f>
              <c:strCache>
                <c:ptCount val="1"/>
                <c:pt idx="0">
                  <c:v>År 2018</c:v>
                </c:pt>
              </c:strCache>
            </c:strRef>
          </c:tx>
          <c:spPr>
            <a:solidFill>
              <a:schemeClr val="accent5"/>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passagera'!$D$6:$H$6</c:f>
              <c:numCache>
                <c:formatCode>#,##0</c:formatCode>
                <c:ptCount val="5"/>
                <c:pt idx="0">
                  <c:v>2213889</c:v>
                </c:pt>
                <c:pt idx="1">
                  <c:v>262900</c:v>
                </c:pt>
                <c:pt idx="2">
                  <c:v>88150</c:v>
                </c:pt>
                <c:pt idx="3">
                  <c:v>112392</c:v>
                </c:pt>
                <c:pt idx="4">
                  <c:v>2677331</c:v>
                </c:pt>
              </c:numCache>
            </c:numRef>
          </c:val>
          <c:extLst>
            <c:ext xmlns:c16="http://schemas.microsoft.com/office/drawing/2014/chart" uri="{C3380CC4-5D6E-409C-BE32-E72D297353CC}">
              <c16:uniqueId val="{00000004-41A7-4715-8EDE-7CC57FB5CB51}"/>
            </c:ext>
          </c:extLst>
        </c:ser>
        <c:ser>
          <c:idx val="5"/>
          <c:order val="5"/>
          <c:tx>
            <c:strRef>
              <c:f>'8. Antal passagera'!$B$7</c:f>
              <c:strCache>
                <c:ptCount val="1"/>
                <c:pt idx="0">
                  <c:v>År 2019</c:v>
                </c:pt>
              </c:strCache>
            </c:strRef>
          </c:tx>
          <c:spPr>
            <a:solidFill>
              <a:schemeClr val="accent6"/>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passagera'!$D$7:$H$7</c:f>
              <c:numCache>
                <c:formatCode>#,##0</c:formatCode>
                <c:ptCount val="5"/>
                <c:pt idx="0">
                  <c:v>2296448</c:v>
                </c:pt>
                <c:pt idx="1">
                  <c:v>248181</c:v>
                </c:pt>
                <c:pt idx="2">
                  <c:v>77383</c:v>
                </c:pt>
                <c:pt idx="3">
                  <c:v>109164</c:v>
                </c:pt>
                <c:pt idx="4">
                  <c:v>2731176</c:v>
                </c:pt>
              </c:numCache>
            </c:numRef>
          </c:val>
          <c:extLst>
            <c:ext xmlns:c16="http://schemas.microsoft.com/office/drawing/2014/chart" uri="{C3380CC4-5D6E-409C-BE32-E72D297353CC}">
              <c16:uniqueId val="{00000005-41A7-4715-8EDE-7CC57FB5CB51}"/>
            </c:ext>
          </c:extLst>
        </c:ser>
        <c:ser>
          <c:idx val="6"/>
          <c:order val="6"/>
          <c:tx>
            <c:strRef>
              <c:f>'8. Antal passagera'!$B$8</c:f>
              <c:strCache>
                <c:ptCount val="1"/>
                <c:pt idx="0">
                  <c:v>År 2020</c:v>
                </c:pt>
              </c:strCache>
            </c:strRef>
          </c:tx>
          <c:spPr>
            <a:solidFill>
              <a:schemeClr val="accent1">
                <a:lumMod val="60000"/>
              </a:schemeClr>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passagera'!$D$8:$H$8</c:f>
              <c:numCache>
                <c:formatCode>#,##0</c:formatCode>
                <c:ptCount val="5"/>
                <c:pt idx="0">
                  <c:v>573352</c:v>
                </c:pt>
                <c:pt idx="1">
                  <c:v>51468</c:v>
                </c:pt>
                <c:pt idx="2">
                  <c:v>13123</c:v>
                </c:pt>
                <c:pt idx="3">
                  <c:v>37027</c:v>
                </c:pt>
                <c:pt idx="4">
                  <c:v>674970</c:v>
                </c:pt>
              </c:numCache>
            </c:numRef>
          </c:val>
          <c:extLst>
            <c:ext xmlns:c16="http://schemas.microsoft.com/office/drawing/2014/chart" uri="{C3380CC4-5D6E-409C-BE32-E72D297353CC}">
              <c16:uniqueId val="{00000006-41A7-4715-8EDE-7CC57FB5CB51}"/>
            </c:ext>
          </c:extLst>
        </c:ser>
        <c:ser>
          <c:idx val="7"/>
          <c:order val="7"/>
          <c:tx>
            <c:strRef>
              <c:f>'8. Antal passagera'!$B$9</c:f>
              <c:strCache>
                <c:ptCount val="1"/>
                <c:pt idx="0">
                  <c:v>År 2021</c:v>
                </c:pt>
              </c:strCache>
            </c:strRef>
          </c:tx>
          <c:spPr>
            <a:solidFill>
              <a:schemeClr val="accent2">
                <a:lumMod val="60000"/>
              </a:schemeClr>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passagera'!$D$9:$H$9</c:f>
              <c:numCache>
                <c:formatCode>#,##0</c:formatCode>
                <c:ptCount val="5"/>
                <c:pt idx="0">
                  <c:v>613149</c:v>
                </c:pt>
                <c:pt idx="1">
                  <c:v>32194</c:v>
                </c:pt>
                <c:pt idx="2">
                  <c:v>4788</c:v>
                </c:pt>
                <c:pt idx="3">
                  <c:v>46042</c:v>
                </c:pt>
                <c:pt idx="4">
                  <c:v>696173</c:v>
                </c:pt>
              </c:numCache>
            </c:numRef>
          </c:val>
          <c:extLst>
            <c:ext xmlns:c16="http://schemas.microsoft.com/office/drawing/2014/chart" uri="{C3380CC4-5D6E-409C-BE32-E72D297353CC}">
              <c16:uniqueId val="{00000007-41A7-4715-8EDE-7CC57FB5CB51}"/>
            </c:ext>
          </c:extLst>
        </c:ser>
        <c:ser>
          <c:idx val="8"/>
          <c:order val="8"/>
          <c:tx>
            <c:strRef>
              <c:f>'8. Antal passagera'!$B$10</c:f>
              <c:strCache>
                <c:ptCount val="1"/>
                <c:pt idx="0">
                  <c:v>År 2022</c:v>
                </c:pt>
              </c:strCache>
            </c:strRef>
          </c:tx>
          <c:spPr>
            <a:solidFill>
              <a:schemeClr val="accent3">
                <a:lumMod val="60000"/>
              </a:schemeClr>
            </a:solidFill>
            <a:ln>
              <a:noFill/>
            </a:ln>
            <a:effectLst/>
          </c:spPr>
          <c:invertIfNegative val="0"/>
          <c:cat>
            <c:strRef>
              <c:f>'8. Antal passagera'!$D$1:$H$1</c:f>
              <c:strCache>
                <c:ptCount val="5"/>
                <c:pt idx="0">
                  <c:v>Södermanland</c:v>
                </c:pt>
                <c:pt idx="1">
                  <c:v>Östergötland</c:v>
                </c:pt>
                <c:pt idx="2">
                  <c:v>Örebro</c:v>
                </c:pt>
                <c:pt idx="3">
                  <c:v>Västmanland</c:v>
                </c:pt>
                <c:pt idx="4">
                  <c:v>ÖMS (exkl. Uppsala)</c:v>
                </c:pt>
              </c:strCache>
            </c:strRef>
          </c:cat>
          <c:val>
            <c:numRef>
              <c:f>'8. Antal passagera'!$D$10:$H$10</c:f>
              <c:numCache>
                <c:formatCode>#,##0</c:formatCode>
                <c:ptCount val="5"/>
                <c:pt idx="0">
                  <c:v>555854</c:v>
                </c:pt>
                <c:pt idx="1">
                  <c:v>121009</c:v>
                </c:pt>
                <c:pt idx="2">
                  <c:v>67735</c:v>
                </c:pt>
                <c:pt idx="3">
                  <c:v>93168</c:v>
                </c:pt>
                <c:pt idx="4">
                  <c:v>837766</c:v>
                </c:pt>
              </c:numCache>
            </c:numRef>
          </c:val>
          <c:extLst>
            <c:ext xmlns:c16="http://schemas.microsoft.com/office/drawing/2014/chart" uri="{C3380CC4-5D6E-409C-BE32-E72D297353CC}">
              <c16:uniqueId val="{00000008-41A7-4715-8EDE-7CC57FB5CB51}"/>
            </c:ext>
          </c:extLst>
        </c:ser>
        <c:dLbls>
          <c:showLegendKey val="0"/>
          <c:showVal val="0"/>
          <c:showCatName val="0"/>
          <c:showSerName val="0"/>
          <c:showPercent val="0"/>
          <c:showBubbleSize val="0"/>
        </c:dLbls>
        <c:gapWidth val="219"/>
        <c:overlap val="-27"/>
        <c:axId val="285529184"/>
        <c:axId val="347259408"/>
      </c:barChart>
      <c:catAx>
        <c:axId val="28552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47259408"/>
        <c:crosses val="autoZero"/>
        <c:auto val="1"/>
        <c:lblAlgn val="ctr"/>
        <c:lblOffset val="100"/>
        <c:noMultiLvlLbl val="0"/>
      </c:catAx>
      <c:valAx>
        <c:axId val="34725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552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 Antal passagera'!$A$19</c:f>
              <c:strCache>
                <c:ptCount val="1"/>
                <c:pt idx="0">
                  <c:v>År 2010</c:v>
                </c:pt>
              </c:strCache>
            </c:strRef>
          </c:tx>
          <c:spPr>
            <a:solidFill>
              <a:schemeClr val="accent1"/>
            </a:solidFill>
            <a:ln>
              <a:noFill/>
            </a:ln>
            <a:effectLst/>
          </c:spPr>
          <c:invertIfNegative val="0"/>
          <c:cat>
            <c:strRef>
              <c:f>'8. Antal passagera'!$C$18:$D$18</c:f>
              <c:strCache>
                <c:ptCount val="2"/>
                <c:pt idx="0">
                  <c:v>Uppsala</c:v>
                </c:pt>
                <c:pt idx="1">
                  <c:v>ÖMS totalt</c:v>
                </c:pt>
              </c:strCache>
            </c:strRef>
          </c:cat>
          <c:val>
            <c:numRef>
              <c:f>'8. Antal passagera'!$C$19:$D$19</c:f>
              <c:numCache>
                <c:formatCode>#,##0</c:formatCode>
                <c:ptCount val="2"/>
                <c:pt idx="0">
                  <c:v>16948129</c:v>
                </c:pt>
                <c:pt idx="1">
                  <c:v>19882392</c:v>
                </c:pt>
              </c:numCache>
            </c:numRef>
          </c:val>
          <c:extLst>
            <c:ext xmlns:c16="http://schemas.microsoft.com/office/drawing/2014/chart" uri="{C3380CC4-5D6E-409C-BE32-E72D297353CC}">
              <c16:uniqueId val="{00000000-041A-49A4-B547-F76084FE83F5}"/>
            </c:ext>
          </c:extLst>
        </c:ser>
        <c:ser>
          <c:idx val="1"/>
          <c:order val="1"/>
          <c:tx>
            <c:strRef>
              <c:f>'8. Antal passagera'!$A$20</c:f>
              <c:strCache>
                <c:ptCount val="1"/>
                <c:pt idx="0">
                  <c:v>År 2013</c:v>
                </c:pt>
              </c:strCache>
            </c:strRef>
          </c:tx>
          <c:spPr>
            <a:solidFill>
              <a:schemeClr val="accent2"/>
            </a:solidFill>
            <a:ln>
              <a:noFill/>
            </a:ln>
            <a:effectLst/>
          </c:spPr>
          <c:invertIfNegative val="0"/>
          <c:cat>
            <c:strRef>
              <c:f>'8. Antal passagera'!$C$18:$D$18</c:f>
              <c:strCache>
                <c:ptCount val="2"/>
                <c:pt idx="0">
                  <c:v>Uppsala</c:v>
                </c:pt>
                <c:pt idx="1">
                  <c:v>ÖMS totalt</c:v>
                </c:pt>
              </c:strCache>
            </c:strRef>
          </c:cat>
          <c:val>
            <c:numRef>
              <c:f>'8. Antal passagera'!$C$20:$D$20</c:f>
              <c:numCache>
                <c:formatCode>#,##0</c:formatCode>
                <c:ptCount val="2"/>
                <c:pt idx="0">
                  <c:v>20674160</c:v>
                </c:pt>
                <c:pt idx="1">
                  <c:v>23330382</c:v>
                </c:pt>
              </c:numCache>
            </c:numRef>
          </c:val>
          <c:extLst>
            <c:ext xmlns:c16="http://schemas.microsoft.com/office/drawing/2014/chart" uri="{C3380CC4-5D6E-409C-BE32-E72D297353CC}">
              <c16:uniqueId val="{00000001-041A-49A4-B547-F76084FE83F5}"/>
            </c:ext>
          </c:extLst>
        </c:ser>
        <c:ser>
          <c:idx val="2"/>
          <c:order val="2"/>
          <c:tx>
            <c:strRef>
              <c:f>'8. Antal passagera'!$A$21</c:f>
              <c:strCache>
                <c:ptCount val="1"/>
                <c:pt idx="0">
                  <c:v>År 2016</c:v>
                </c:pt>
              </c:strCache>
            </c:strRef>
          </c:tx>
          <c:spPr>
            <a:solidFill>
              <a:schemeClr val="accent3"/>
            </a:solidFill>
            <a:ln>
              <a:noFill/>
            </a:ln>
            <a:effectLst/>
          </c:spPr>
          <c:invertIfNegative val="0"/>
          <c:cat>
            <c:strRef>
              <c:f>'8. Antal passagera'!$C$18:$D$18</c:f>
              <c:strCache>
                <c:ptCount val="2"/>
                <c:pt idx="0">
                  <c:v>Uppsala</c:v>
                </c:pt>
                <c:pt idx="1">
                  <c:v>ÖMS totalt</c:v>
                </c:pt>
              </c:strCache>
            </c:strRef>
          </c:cat>
          <c:val>
            <c:numRef>
              <c:f>'8. Antal passagera'!$C$21:$D$21</c:f>
              <c:numCache>
                <c:formatCode>#,##0</c:formatCode>
                <c:ptCount val="2"/>
                <c:pt idx="0">
                  <c:v>24682466</c:v>
                </c:pt>
                <c:pt idx="1">
                  <c:v>27218566</c:v>
                </c:pt>
              </c:numCache>
            </c:numRef>
          </c:val>
          <c:extLst>
            <c:ext xmlns:c16="http://schemas.microsoft.com/office/drawing/2014/chart" uri="{C3380CC4-5D6E-409C-BE32-E72D297353CC}">
              <c16:uniqueId val="{00000002-041A-49A4-B547-F76084FE83F5}"/>
            </c:ext>
          </c:extLst>
        </c:ser>
        <c:ser>
          <c:idx val="3"/>
          <c:order val="3"/>
          <c:tx>
            <c:strRef>
              <c:f>'8. Antal passagera'!$A$22</c:f>
              <c:strCache>
                <c:ptCount val="1"/>
                <c:pt idx="0">
                  <c:v>År 2017</c:v>
                </c:pt>
              </c:strCache>
            </c:strRef>
          </c:tx>
          <c:spPr>
            <a:solidFill>
              <a:schemeClr val="accent4"/>
            </a:solidFill>
            <a:ln>
              <a:noFill/>
            </a:ln>
            <a:effectLst/>
          </c:spPr>
          <c:invertIfNegative val="0"/>
          <c:cat>
            <c:strRef>
              <c:f>'8. Antal passagera'!$C$18:$D$18</c:f>
              <c:strCache>
                <c:ptCount val="2"/>
                <c:pt idx="0">
                  <c:v>Uppsala</c:v>
                </c:pt>
                <c:pt idx="1">
                  <c:v>ÖMS totalt</c:v>
                </c:pt>
              </c:strCache>
            </c:strRef>
          </c:cat>
          <c:val>
            <c:numRef>
              <c:f>'8. Antal passagera'!$C$22:$D$22</c:f>
              <c:numCache>
                <c:formatCode>#,##0</c:formatCode>
                <c:ptCount val="2"/>
                <c:pt idx="0">
                  <c:v>26623606</c:v>
                </c:pt>
                <c:pt idx="1">
                  <c:v>29222878</c:v>
                </c:pt>
              </c:numCache>
            </c:numRef>
          </c:val>
          <c:extLst>
            <c:ext xmlns:c16="http://schemas.microsoft.com/office/drawing/2014/chart" uri="{C3380CC4-5D6E-409C-BE32-E72D297353CC}">
              <c16:uniqueId val="{00000003-041A-49A4-B547-F76084FE83F5}"/>
            </c:ext>
          </c:extLst>
        </c:ser>
        <c:ser>
          <c:idx val="4"/>
          <c:order val="4"/>
          <c:tx>
            <c:strRef>
              <c:f>'8. Antal passagera'!$A$23</c:f>
              <c:strCache>
                <c:ptCount val="1"/>
                <c:pt idx="0">
                  <c:v>År 2018</c:v>
                </c:pt>
              </c:strCache>
            </c:strRef>
          </c:tx>
          <c:spPr>
            <a:solidFill>
              <a:schemeClr val="accent5"/>
            </a:solidFill>
            <a:ln>
              <a:noFill/>
            </a:ln>
            <a:effectLst/>
          </c:spPr>
          <c:invertIfNegative val="0"/>
          <c:cat>
            <c:strRef>
              <c:f>'8. Antal passagera'!$C$18:$D$18</c:f>
              <c:strCache>
                <c:ptCount val="2"/>
                <c:pt idx="0">
                  <c:v>Uppsala</c:v>
                </c:pt>
                <c:pt idx="1">
                  <c:v>ÖMS totalt</c:v>
                </c:pt>
              </c:strCache>
            </c:strRef>
          </c:cat>
          <c:val>
            <c:numRef>
              <c:f>'8. Antal passagera'!$C$23:$D$23</c:f>
              <c:numCache>
                <c:formatCode>#,##0</c:formatCode>
                <c:ptCount val="2"/>
                <c:pt idx="0">
                  <c:v>26845403</c:v>
                </c:pt>
                <c:pt idx="1">
                  <c:v>29522734</c:v>
                </c:pt>
              </c:numCache>
            </c:numRef>
          </c:val>
          <c:extLst>
            <c:ext xmlns:c16="http://schemas.microsoft.com/office/drawing/2014/chart" uri="{C3380CC4-5D6E-409C-BE32-E72D297353CC}">
              <c16:uniqueId val="{00000004-041A-49A4-B547-F76084FE83F5}"/>
            </c:ext>
          </c:extLst>
        </c:ser>
        <c:ser>
          <c:idx val="5"/>
          <c:order val="5"/>
          <c:tx>
            <c:strRef>
              <c:f>'8. Antal passagera'!$A$24</c:f>
              <c:strCache>
                <c:ptCount val="1"/>
                <c:pt idx="0">
                  <c:v>År 2019</c:v>
                </c:pt>
              </c:strCache>
            </c:strRef>
          </c:tx>
          <c:spPr>
            <a:solidFill>
              <a:schemeClr val="accent6"/>
            </a:solidFill>
            <a:ln>
              <a:noFill/>
            </a:ln>
            <a:effectLst/>
          </c:spPr>
          <c:invertIfNegative val="0"/>
          <c:cat>
            <c:strRef>
              <c:f>'8. Antal passagera'!$C$18:$D$18</c:f>
              <c:strCache>
                <c:ptCount val="2"/>
                <c:pt idx="0">
                  <c:v>Uppsala</c:v>
                </c:pt>
                <c:pt idx="1">
                  <c:v>ÖMS totalt</c:v>
                </c:pt>
              </c:strCache>
            </c:strRef>
          </c:cat>
          <c:val>
            <c:numRef>
              <c:f>'8. Antal passagera'!$C$24:$D$24</c:f>
              <c:numCache>
                <c:formatCode>#,##0</c:formatCode>
                <c:ptCount val="2"/>
                <c:pt idx="0">
                  <c:v>25643261</c:v>
                </c:pt>
                <c:pt idx="1">
                  <c:v>28374437</c:v>
                </c:pt>
              </c:numCache>
            </c:numRef>
          </c:val>
          <c:extLst>
            <c:ext xmlns:c16="http://schemas.microsoft.com/office/drawing/2014/chart" uri="{C3380CC4-5D6E-409C-BE32-E72D297353CC}">
              <c16:uniqueId val="{00000005-041A-49A4-B547-F76084FE83F5}"/>
            </c:ext>
          </c:extLst>
        </c:ser>
        <c:ser>
          <c:idx val="6"/>
          <c:order val="6"/>
          <c:tx>
            <c:strRef>
              <c:f>'8. Antal passagera'!$A$25</c:f>
              <c:strCache>
                <c:ptCount val="1"/>
                <c:pt idx="0">
                  <c:v>År 2020</c:v>
                </c:pt>
              </c:strCache>
            </c:strRef>
          </c:tx>
          <c:spPr>
            <a:solidFill>
              <a:schemeClr val="accent1">
                <a:lumMod val="60000"/>
              </a:schemeClr>
            </a:solidFill>
            <a:ln>
              <a:noFill/>
            </a:ln>
            <a:effectLst/>
          </c:spPr>
          <c:invertIfNegative val="0"/>
          <c:cat>
            <c:strRef>
              <c:f>'8. Antal passagera'!$C$18:$D$18</c:f>
              <c:strCache>
                <c:ptCount val="2"/>
                <c:pt idx="0">
                  <c:v>Uppsala</c:v>
                </c:pt>
                <c:pt idx="1">
                  <c:v>ÖMS totalt</c:v>
                </c:pt>
              </c:strCache>
            </c:strRef>
          </c:cat>
          <c:val>
            <c:numRef>
              <c:f>'8. Antal passagera'!$C$25:$D$25</c:f>
              <c:numCache>
                <c:formatCode>#,##0</c:formatCode>
                <c:ptCount val="2"/>
                <c:pt idx="0">
                  <c:v>6536771</c:v>
                </c:pt>
                <c:pt idx="1">
                  <c:v>7211741</c:v>
                </c:pt>
              </c:numCache>
            </c:numRef>
          </c:val>
          <c:extLst>
            <c:ext xmlns:c16="http://schemas.microsoft.com/office/drawing/2014/chart" uri="{C3380CC4-5D6E-409C-BE32-E72D297353CC}">
              <c16:uniqueId val="{00000006-041A-49A4-B547-F76084FE83F5}"/>
            </c:ext>
          </c:extLst>
        </c:ser>
        <c:ser>
          <c:idx val="7"/>
          <c:order val="7"/>
          <c:tx>
            <c:strRef>
              <c:f>'8. Antal passagera'!$A$26</c:f>
              <c:strCache>
                <c:ptCount val="1"/>
                <c:pt idx="0">
                  <c:v>År 2021</c:v>
                </c:pt>
              </c:strCache>
            </c:strRef>
          </c:tx>
          <c:spPr>
            <a:solidFill>
              <a:schemeClr val="accent2">
                <a:lumMod val="60000"/>
              </a:schemeClr>
            </a:solidFill>
            <a:ln>
              <a:noFill/>
            </a:ln>
            <a:effectLst/>
          </c:spPr>
          <c:invertIfNegative val="0"/>
          <c:cat>
            <c:strRef>
              <c:f>'8. Antal passagera'!$C$18:$D$18</c:f>
              <c:strCache>
                <c:ptCount val="2"/>
                <c:pt idx="0">
                  <c:v>Uppsala</c:v>
                </c:pt>
                <c:pt idx="1">
                  <c:v>ÖMS totalt</c:v>
                </c:pt>
              </c:strCache>
            </c:strRef>
          </c:cat>
          <c:val>
            <c:numRef>
              <c:f>'8. Antal passagera'!$C$26:$D$26</c:f>
              <c:numCache>
                <c:formatCode>#,##0</c:formatCode>
                <c:ptCount val="2"/>
                <c:pt idx="0">
                  <c:v>7495821</c:v>
                </c:pt>
                <c:pt idx="1">
                  <c:v>8191994</c:v>
                </c:pt>
              </c:numCache>
            </c:numRef>
          </c:val>
          <c:extLst>
            <c:ext xmlns:c16="http://schemas.microsoft.com/office/drawing/2014/chart" uri="{C3380CC4-5D6E-409C-BE32-E72D297353CC}">
              <c16:uniqueId val="{00000007-041A-49A4-B547-F76084FE83F5}"/>
            </c:ext>
          </c:extLst>
        </c:ser>
        <c:ser>
          <c:idx val="8"/>
          <c:order val="8"/>
          <c:tx>
            <c:strRef>
              <c:f>'8. Antal passagera'!$A$27</c:f>
              <c:strCache>
                <c:ptCount val="1"/>
                <c:pt idx="0">
                  <c:v>År 2022</c:v>
                </c:pt>
              </c:strCache>
            </c:strRef>
          </c:tx>
          <c:spPr>
            <a:solidFill>
              <a:schemeClr val="accent3">
                <a:lumMod val="60000"/>
              </a:schemeClr>
            </a:solidFill>
            <a:ln>
              <a:noFill/>
            </a:ln>
            <a:effectLst/>
          </c:spPr>
          <c:invertIfNegative val="0"/>
          <c:cat>
            <c:strRef>
              <c:f>'8. Antal passagera'!$C$18:$D$18</c:f>
              <c:strCache>
                <c:ptCount val="2"/>
                <c:pt idx="0">
                  <c:v>Uppsala</c:v>
                </c:pt>
                <c:pt idx="1">
                  <c:v>ÖMS totalt</c:v>
                </c:pt>
              </c:strCache>
            </c:strRef>
          </c:cat>
          <c:val>
            <c:numRef>
              <c:f>'8. Antal passagera'!$C$27:$D$27</c:f>
              <c:numCache>
                <c:formatCode>#,##0</c:formatCode>
                <c:ptCount val="2"/>
                <c:pt idx="0">
                  <c:v>18383498</c:v>
                </c:pt>
                <c:pt idx="1">
                  <c:v>19221264</c:v>
                </c:pt>
              </c:numCache>
            </c:numRef>
          </c:val>
          <c:extLst>
            <c:ext xmlns:c16="http://schemas.microsoft.com/office/drawing/2014/chart" uri="{C3380CC4-5D6E-409C-BE32-E72D297353CC}">
              <c16:uniqueId val="{00000008-041A-49A4-B547-F76084FE83F5}"/>
            </c:ext>
          </c:extLst>
        </c:ser>
        <c:dLbls>
          <c:showLegendKey val="0"/>
          <c:showVal val="0"/>
          <c:showCatName val="0"/>
          <c:showSerName val="0"/>
          <c:showPercent val="0"/>
          <c:showBubbleSize val="0"/>
        </c:dLbls>
        <c:gapWidth val="219"/>
        <c:overlap val="-27"/>
        <c:axId val="859267880"/>
        <c:axId val="859269192"/>
      </c:barChart>
      <c:catAx>
        <c:axId val="85926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59269192"/>
        <c:crosses val="autoZero"/>
        <c:auto val="1"/>
        <c:lblAlgn val="ctr"/>
        <c:lblOffset val="100"/>
        <c:noMultiLvlLbl val="0"/>
      </c:catAx>
      <c:valAx>
        <c:axId val="859269192"/>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59267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 Gästnätter i hamnar'!$B$2</c:f>
              <c:strCache>
                <c:ptCount val="1"/>
                <c:pt idx="0">
                  <c:v>År 2010</c:v>
                </c:pt>
              </c:strCache>
            </c:strRef>
          </c:tx>
          <c:spPr>
            <a:solidFill>
              <a:schemeClr val="accent1"/>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hamnar'!$C$2:$J$2</c:f>
              <c:numCache>
                <c:formatCode>#,##0</c:formatCode>
                <c:ptCount val="8"/>
                <c:pt idx="0">
                  <c:v>5561</c:v>
                </c:pt>
                <c:pt idx="1">
                  <c:v>46113</c:v>
                </c:pt>
                <c:pt idx="2">
                  <c:v>62017</c:v>
                </c:pt>
                <c:pt idx="3">
                  <c:v>5628</c:v>
                </c:pt>
                <c:pt idx="4">
                  <c:v>5642</c:v>
                </c:pt>
                <c:pt idx="5">
                  <c:v>15294</c:v>
                </c:pt>
                <c:pt idx="6">
                  <c:v>124961</c:v>
                </c:pt>
                <c:pt idx="7">
                  <c:v>140255</c:v>
                </c:pt>
              </c:numCache>
            </c:numRef>
          </c:val>
          <c:extLst>
            <c:ext xmlns:c16="http://schemas.microsoft.com/office/drawing/2014/chart" uri="{C3380CC4-5D6E-409C-BE32-E72D297353CC}">
              <c16:uniqueId val="{00000000-8FEC-4A0A-907F-131953B5C8E2}"/>
            </c:ext>
          </c:extLst>
        </c:ser>
        <c:ser>
          <c:idx val="1"/>
          <c:order val="1"/>
          <c:tx>
            <c:strRef>
              <c:f>'9. Gästnätter i hamnar'!$B$3</c:f>
              <c:strCache>
                <c:ptCount val="1"/>
                <c:pt idx="0">
                  <c:v>År 2013</c:v>
                </c:pt>
              </c:strCache>
            </c:strRef>
          </c:tx>
          <c:spPr>
            <a:solidFill>
              <a:schemeClr val="accent2"/>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hamnar'!$C$3:$J$3</c:f>
              <c:numCache>
                <c:formatCode>#,##0</c:formatCode>
                <c:ptCount val="8"/>
                <c:pt idx="0">
                  <c:v>7997</c:v>
                </c:pt>
                <c:pt idx="1">
                  <c:v>37825</c:v>
                </c:pt>
                <c:pt idx="2">
                  <c:v>49194</c:v>
                </c:pt>
                <c:pt idx="3">
                  <c:v>3245</c:v>
                </c:pt>
                <c:pt idx="4">
                  <c:v>2794</c:v>
                </c:pt>
                <c:pt idx="5">
                  <c:v>13687</c:v>
                </c:pt>
                <c:pt idx="6">
                  <c:v>101055</c:v>
                </c:pt>
                <c:pt idx="7">
                  <c:v>114742</c:v>
                </c:pt>
              </c:numCache>
            </c:numRef>
          </c:val>
          <c:extLst>
            <c:ext xmlns:c16="http://schemas.microsoft.com/office/drawing/2014/chart" uri="{C3380CC4-5D6E-409C-BE32-E72D297353CC}">
              <c16:uniqueId val="{00000001-8FEC-4A0A-907F-131953B5C8E2}"/>
            </c:ext>
          </c:extLst>
        </c:ser>
        <c:ser>
          <c:idx val="2"/>
          <c:order val="2"/>
          <c:tx>
            <c:strRef>
              <c:f>'9. Gästnätter i hamnar'!$B$4</c:f>
              <c:strCache>
                <c:ptCount val="1"/>
                <c:pt idx="0">
                  <c:v>År 2015</c:v>
                </c:pt>
              </c:strCache>
            </c:strRef>
          </c:tx>
          <c:spPr>
            <a:solidFill>
              <a:schemeClr val="accent3"/>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hamnar'!$C$4:$J$4</c:f>
              <c:numCache>
                <c:formatCode>#,##0</c:formatCode>
                <c:ptCount val="8"/>
                <c:pt idx="0">
                  <c:v>8250</c:v>
                </c:pt>
                <c:pt idx="1">
                  <c:v>43310</c:v>
                </c:pt>
                <c:pt idx="2">
                  <c:v>20427</c:v>
                </c:pt>
                <c:pt idx="3">
                  <c:v>900</c:v>
                </c:pt>
                <c:pt idx="4">
                  <c:v>3650</c:v>
                </c:pt>
                <c:pt idx="5">
                  <c:v>8152</c:v>
                </c:pt>
                <c:pt idx="6">
                  <c:v>76537</c:v>
                </c:pt>
                <c:pt idx="7">
                  <c:v>84689</c:v>
                </c:pt>
              </c:numCache>
            </c:numRef>
          </c:val>
          <c:extLst>
            <c:ext xmlns:c16="http://schemas.microsoft.com/office/drawing/2014/chart" uri="{C3380CC4-5D6E-409C-BE32-E72D297353CC}">
              <c16:uniqueId val="{00000002-8FEC-4A0A-907F-131953B5C8E2}"/>
            </c:ext>
          </c:extLst>
        </c:ser>
        <c:ser>
          <c:idx val="3"/>
          <c:order val="3"/>
          <c:tx>
            <c:strRef>
              <c:f>'9. Gästnätter i hamnar'!$B$5</c:f>
              <c:strCache>
                <c:ptCount val="1"/>
                <c:pt idx="0">
                  <c:v>År 2016</c:v>
                </c:pt>
              </c:strCache>
            </c:strRef>
          </c:tx>
          <c:spPr>
            <a:solidFill>
              <a:schemeClr val="accent4"/>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hamnar'!$C$5:$J$5</c:f>
              <c:numCache>
                <c:formatCode>#,##0</c:formatCode>
                <c:ptCount val="8"/>
                <c:pt idx="0">
                  <c:v>9659</c:v>
                </c:pt>
                <c:pt idx="1">
                  <c:v>45729</c:v>
                </c:pt>
                <c:pt idx="2">
                  <c:v>21899</c:v>
                </c:pt>
                <c:pt idx="3">
                  <c:v>910</c:v>
                </c:pt>
                <c:pt idx="4">
                  <c:v>2964</c:v>
                </c:pt>
                <c:pt idx="5">
                  <c:v>8603</c:v>
                </c:pt>
                <c:pt idx="6">
                  <c:v>81161</c:v>
                </c:pt>
                <c:pt idx="7">
                  <c:v>89764</c:v>
                </c:pt>
              </c:numCache>
            </c:numRef>
          </c:val>
          <c:extLst>
            <c:ext xmlns:c16="http://schemas.microsoft.com/office/drawing/2014/chart" uri="{C3380CC4-5D6E-409C-BE32-E72D297353CC}">
              <c16:uniqueId val="{00000003-8FEC-4A0A-907F-131953B5C8E2}"/>
            </c:ext>
          </c:extLst>
        </c:ser>
        <c:ser>
          <c:idx val="4"/>
          <c:order val="4"/>
          <c:tx>
            <c:strRef>
              <c:f>'9. Gästnätter i hamnar'!$B$6</c:f>
              <c:strCache>
                <c:ptCount val="1"/>
                <c:pt idx="0">
                  <c:v>År 2017</c:v>
                </c:pt>
              </c:strCache>
            </c:strRef>
          </c:tx>
          <c:spPr>
            <a:solidFill>
              <a:schemeClr val="accent5"/>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hamnar'!$C$6:$J$6</c:f>
              <c:numCache>
                <c:formatCode>#,##0</c:formatCode>
                <c:ptCount val="8"/>
                <c:pt idx="0">
                  <c:v>9467</c:v>
                </c:pt>
                <c:pt idx="1">
                  <c:v>44821</c:v>
                </c:pt>
                <c:pt idx="2">
                  <c:v>21466</c:v>
                </c:pt>
                <c:pt idx="3">
                  <c:v>829</c:v>
                </c:pt>
                <c:pt idx="4">
                  <c:v>2904</c:v>
                </c:pt>
                <c:pt idx="5">
                  <c:v>8432</c:v>
                </c:pt>
                <c:pt idx="6">
                  <c:v>79487</c:v>
                </c:pt>
                <c:pt idx="7">
                  <c:v>87919</c:v>
                </c:pt>
              </c:numCache>
            </c:numRef>
          </c:val>
          <c:extLst>
            <c:ext xmlns:c16="http://schemas.microsoft.com/office/drawing/2014/chart" uri="{C3380CC4-5D6E-409C-BE32-E72D297353CC}">
              <c16:uniqueId val="{00000004-8FEC-4A0A-907F-131953B5C8E2}"/>
            </c:ext>
          </c:extLst>
        </c:ser>
        <c:ser>
          <c:idx val="5"/>
          <c:order val="5"/>
          <c:tx>
            <c:strRef>
              <c:f>'9. Gästnätter i hamnar'!$B$7</c:f>
              <c:strCache>
                <c:ptCount val="1"/>
                <c:pt idx="0">
                  <c:v>År 2018</c:v>
                </c:pt>
              </c:strCache>
            </c:strRef>
          </c:tx>
          <c:spPr>
            <a:solidFill>
              <a:schemeClr val="accent6"/>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hamnar'!$C$7:$J$7</c:f>
              <c:numCache>
                <c:formatCode>#,##0</c:formatCode>
                <c:ptCount val="8"/>
                <c:pt idx="0">
                  <c:v>10704</c:v>
                </c:pt>
                <c:pt idx="1">
                  <c:v>50683</c:v>
                </c:pt>
                <c:pt idx="2">
                  <c:v>24273</c:v>
                </c:pt>
                <c:pt idx="3">
                  <c:v>983</c:v>
                </c:pt>
                <c:pt idx="4">
                  <c:v>3284</c:v>
                </c:pt>
                <c:pt idx="5">
                  <c:v>9534</c:v>
                </c:pt>
                <c:pt idx="6">
                  <c:v>89927</c:v>
                </c:pt>
                <c:pt idx="7">
                  <c:v>99461</c:v>
                </c:pt>
              </c:numCache>
            </c:numRef>
          </c:val>
          <c:extLst>
            <c:ext xmlns:c16="http://schemas.microsoft.com/office/drawing/2014/chart" uri="{C3380CC4-5D6E-409C-BE32-E72D297353CC}">
              <c16:uniqueId val="{00000005-8FEC-4A0A-907F-131953B5C8E2}"/>
            </c:ext>
          </c:extLst>
        </c:ser>
        <c:ser>
          <c:idx val="6"/>
          <c:order val="6"/>
          <c:tx>
            <c:strRef>
              <c:f>'9. Gästnätter i hamnar'!$B$8</c:f>
              <c:strCache>
                <c:ptCount val="1"/>
                <c:pt idx="0">
                  <c:v>År 2020</c:v>
                </c:pt>
              </c:strCache>
            </c:strRef>
          </c:tx>
          <c:spPr>
            <a:solidFill>
              <a:schemeClr val="accent1">
                <a:lumMod val="60000"/>
              </a:schemeClr>
            </a:solidFill>
            <a:ln>
              <a:noFill/>
            </a:ln>
            <a:effectLst/>
          </c:spPr>
          <c:invertIfNegative val="0"/>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hamnar'!$C$8:$J$8</c:f>
              <c:numCache>
                <c:formatCode>#,##0</c:formatCode>
                <c:ptCount val="8"/>
                <c:pt idx="0">
                  <c:v>9045</c:v>
                </c:pt>
                <c:pt idx="1">
                  <c:v>42819</c:v>
                </c:pt>
                <c:pt idx="2">
                  <c:v>20508</c:v>
                </c:pt>
                <c:pt idx="3" formatCode="General">
                  <c:v>792</c:v>
                </c:pt>
                <c:pt idx="4">
                  <c:v>2775</c:v>
                </c:pt>
                <c:pt idx="5">
                  <c:v>8055</c:v>
                </c:pt>
                <c:pt idx="6">
                  <c:v>75939</c:v>
                </c:pt>
                <c:pt idx="7">
                  <c:v>83994</c:v>
                </c:pt>
              </c:numCache>
            </c:numRef>
          </c:val>
          <c:extLst>
            <c:ext xmlns:c16="http://schemas.microsoft.com/office/drawing/2014/chart" uri="{C3380CC4-5D6E-409C-BE32-E72D297353CC}">
              <c16:uniqueId val="{00000006-8FEC-4A0A-907F-131953B5C8E2}"/>
            </c:ext>
          </c:extLst>
        </c:ser>
        <c:ser>
          <c:idx val="7"/>
          <c:order val="7"/>
          <c:tx>
            <c:strRef>
              <c:f>'9. Gästnätter i hamnar'!$B$9</c:f>
              <c:strCache>
                <c:ptCount val="1"/>
                <c:pt idx="0">
                  <c:v>År 2021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 Gästnätter i hamnar'!$C$1:$J$1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'9. Gästnätter i hamnar'!$C$9:$J$9</c:f>
              <c:numCache>
                <c:formatCode>#,##0</c:formatCode>
                <c:ptCount val="8"/>
                <c:pt idx="0">
                  <c:v>1143</c:v>
                </c:pt>
                <c:pt idx="1">
                  <c:v>68535</c:v>
                </c:pt>
                <c:pt idx="2">
                  <c:v>17367</c:v>
                </c:pt>
                <c:pt idx="3">
                  <c:v>423</c:v>
                </c:pt>
                <c:pt idx="4">
                  <c:v>3441</c:v>
                </c:pt>
                <c:pt idx="5">
                  <c:v>93</c:v>
                </c:pt>
                <c:pt idx="6">
                  <c:v>91002</c:v>
                </c:pt>
                <c:pt idx="7">
                  <c:v>91002</c:v>
                </c:pt>
              </c:numCache>
            </c:numRef>
          </c:val>
          <c:extLst>
            <c:ext xmlns:c16="http://schemas.microsoft.com/office/drawing/2014/chart" uri="{C3380CC4-5D6E-409C-BE32-E72D297353CC}">
              <c16:uniqueId val="{00000007-8FEC-4A0A-907F-131953B5C8E2}"/>
            </c:ext>
          </c:extLst>
        </c:ser>
        <c:dLbls>
          <c:showLegendKey val="0"/>
          <c:showVal val="0"/>
          <c:showCatName val="0"/>
          <c:showSerName val="0"/>
          <c:showPercent val="0"/>
          <c:showBubbleSize val="0"/>
        </c:dLbls>
        <c:gapWidth val="219"/>
        <c:overlap val="-27"/>
        <c:axId val="325834336"/>
        <c:axId val="418414512"/>
      </c:barChart>
      <c:catAx>
        <c:axId val="3258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18414512"/>
        <c:crosses val="autoZero"/>
        <c:auto val="1"/>
        <c:lblAlgn val="ctr"/>
        <c:lblOffset val="100"/>
        <c:noMultiLvlLbl val="0"/>
      </c:catAx>
      <c:valAx>
        <c:axId val="41841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583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97527214863839E-2"/>
          <c:y val="2.6644776117125631E-2"/>
          <c:w val="0.94546735399697035"/>
          <c:h val="0.86694682145177215"/>
        </c:manualLayout>
      </c:layout>
      <c:barChart>
        <c:barDir val="col"/>
        <c:grouping val="clustered"/>
        <c:varyColors val="0"/>
        <c:ser>
          <c:idx val="0"/>
          <c:order val="0"/>
          <c:tx>
            <c:strRef>
              <c:f>'10. Nettobidrag till BRP'!$B$2</c:f>
              <c:strCache>
                <c:ptCount val="1"/>
                <c:pt idx="0">
                  <c:v>År 2010</c:v>
                </c:pt>
              </c:strCache>
            </c:strRef>
          </c:tx>
          <c:spPr>
            <a:solidFill>
              <a:schemeClr val="accent1"/>
            </a:solidFill>
            <a:ln>
              <a:no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BRP'!$B$3:$B$9</c:f>
              <c:numCache>
                <c:formatCode>0.0%</c:formatCode>
                <c:ptCount val="7"/>
                <c:pt idx="0">
                  <c:v>2.4866182946196903E-2</c:v>
                </c:pt>
                <c:pt idx="1">
                  <c:v>1.9278449592144628E-2</c:v>
                </c:pt>
                <c:pt idx="2">
                  <c:v>2.0294553944393653E-2</c:v>
                </c:pt>
                <c:pt idx="3">
                  <c:v>1.8184320814737136E-2</c:v>
                </c:pt>
                <c:pt idx="4">
                  <c:v>1.015795895299771E-2</c:v>
                </c:pt>
                <c:pt idx="5">
                  <c:v>2.1999999999999999E-2</c:v>
                </c:pt>
                <c:pt idx="6">
                  <c:v>1.9054359202150154E-2</c:v>
                </c:pt>
              </c:numCache>
            </c:numRef>
          </c:val>
          <c:extLst>
            <c:ext xmlns:c16="http://schemas.microsoft.com/office/drawing/2014/chart" uri="{C3380CC4-5D6E-409C-BE32-E72D297353CC}">
              <c16:uniqueId val="{00000000-33BA-48A8-BC7E-71C8B8D3D98D}"/>
            </c:ext>
          </c:extLst>
        </c:ser>
        <c:ser>
          <c:idx val="1"/>
          <c:order val="1"/>
          <c:tx>
            <c:strRef>
              <c:f>'10. Nettobidrag till BRP'!$C$2</c:f>
              <c:strCache>
                <c:ptCount val="1"/>
                <c:pt idx="0">
                  <c:v>År 2013</c:v>
                </c:pt>
              </c:strCache>
            </c:strRef>
          </c:tx>
          <c:spPr>
            <a:solidFill>
              <a:schemeClr val="accent2"/>
            </a:solidFill>
            <a:ln>
              <a:no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BRP'!$C$3:$C$9</c:f>
              <c:numCache>
                <c:formatCode>0.0%</c:formatCode>
                <c:ptCount val="7"/>
                <c:pt idx="0">
                  <c:v>2.2843189618403408E-2</c:v>
                </c:pt>
                <c:pt idx="1">
                  <c:v>2.4405300642727841E-2</c:v>
                </c:pt>
                <c:pt idx="2">
                  <c:v>1.8589687609293176E-2</c:v>
                </c:pt>
                <c:pt idx="3">
                  <c:v>2.0081674666554989E-2</c:v>
                </c:pt>
                <c:pt idx="4">
                  <c:v>1.099395782962548E-2</c:v>
                </c:pt>
                <c:pt idx="5">
                  <c:v>2.1999999999999999E-2</c:v>
                </c:pt>
                <c:pt idx="6">
                  <c:v>1.9530520939603915E-2</c:v>
                </c:pt>
              </c:numCache>
            </c:numRef>
          </c:val>
          <c:extLst>
            <c:ext xmlns:c16="http://schemas.microsoft.com/office/drawing/2014/chart" uri="{C3380CC4-5D6E-409C-BE32-E72D297353CC}">
              <c16:uniqueId val="{00000001-33BA-48A8-BC7E-71C8B8D3D98D}"/>
            </c:ext>
          </c:extLst>
        </c:ser>
        <c:ser>
          <c:idx val="2"/>
          <c:order val="2"/>
          <c:tx>
            <c:strRef>
              <c:f>'10. Nettobidrag till BRP'!$D$2</c:f>
              <c:strCache>
                <c:ptCount val="1"/>
                <c:pt idx="0">
                  <c:v>År 2015</c:v>
                </c:pt>
              </c:strCache>
            </c:strRef>
          </c:tx>
          <c:spPr>
            <a:solidFill>
              <a:schemeClr val="accent3"/>
            </a:solidFill>
            <a:ln>
              <a:no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BRP'!$D$3:$D$9</c:f>
              <c:numCache>
                <c:formatCode>0.0%</c:formatCode>
                <c:ptCount val="7"/>
                <c:pt idx="0">
                  <c:v>2.1946029279345899E-2</c:v>
                </c:pt>
                <c:pt idx="1">
                  <c:v>2.3243143469264611E-2</c:v>
                </c:pt>
                <c:pt idx="2">
                  <c:v>1.8885747297929523E-2</c:v>
                </c:pt>
                <c:pt idx="3">
                  <c:v>1.940736691977658E-2</c:v>
                </c:pt>
                <c:pt idx="4">
                  <c:v>1.0918417930949225E-2</c:v>
                </c:pt>
                <c:pt idx="5">
                  <c:v>2.1999999999999999E-2</c:v>
                </c:pt>
                <c:pt idx="6">
                  <c:v>1.9127417068174786E-2</c:v>
                </c:pt>
              </c:numCache>
            </c:numRef>
          </c:val>
          <c:extLst>
            <c:ext xmlns:c16="http://schemas.microsoft.com/office/drawing/2014/chart" uri="{C3380CC4-5D6E-409C-BE32-E72D297353CC}">
              <c16:uniqueId val="{00000002-33BA-48A8-BC7E-71C8B8D3D98D}"/>
            </c:ext>
          </c:extLst>
        </c:ser>
        <c:ser>
          <c:idx val="3"/>
          <c:order val="3"/>
          <c:tx>
            <c:strRef>
              <c:f>'10. Nettobidrag till BRP'!$E$2</c:f>
              <c:strCache>
                <c:ptCount val="1"/>
                <c:pt idx="0">
                  <c:v>År 2016</c:v>
                </c:pt>
              </c:strCache>
            </c:strRef>
          </c:tx>
          <c:spPr>
            <a:solidFill>
              <a:schemeClr val="accent4"/>
            </a:solidFill>
            <a:ln>
              <a:no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BRP'!$E$3:$E$9</c:f>
              <c:numCache>
                <c:formatCode>0.00%</c:formatCode>
                <c:ptCount val="7"/>
                <c:pt idx="0">
                  <c:v>2.1999999999999999E-2</c:v>
                </c:pt>
                <c:pt idx="1">
                  <c:v>2.1999999999999999E-2</c:v>
                </c:pt>
                <c:pt idx="2">
                  <c:v>2.1000000000000001E-2</c:v>
                </c:pt>
                <c:pt idx="3">
                  <c:v>2.1000000000000001E-2</c:v>
                </c:pt>
                <c:pt idx="4">
                  <c:v>1.2E-2</c:v>
                </c:pt>
                <c:pt idx="5" formatCode="0.0%">
                  <c:v>2.1999999999999999E-2</c:v>
                </c:pt>
                <c:pt idx="6" formatCode="0.0%">
                  <c:v>1.9400000000000001E-2</c:v>
                </c:pt>
              </c:numCache>
            </c:numRef>
          </c:val>
          <c:extLst>
            <c:ext xmlns:c16="http://schemas.microsoft.com/office/drawing/2014/chart" uri="{C3380CC4-5D6E-409C-BE32-E72D297353CC}">
              <c16:uniqueId val="{00000003-33BA-48A8-BC7E-71C8B8D3D98D}"/>
            </c:ext>
          </c:extLst>
        </c:ser>
        <c:ser>
          <c:idx val="4"/>
          <c:order val="4"/>
          <c:tx>
            <c:strRef>
              <c:f>'10. Nettobidrag till BRP'!$F$2</c:f>
              <c:strCache>
                <c:ptCount val="1"/>
                <c:pt idx="0">
                  <c:v>År 2018</c:v>
                </c:pt>
              </c:strCache>
            </c:strRef>
          </c:tx>
          <c:spPr>
            <a:solidFill>
              <a:schemeClr val="accent5"/>
            </a:solidFill>
            <a:ln>
              <a:solidFill>
                <a:schemeClr val="tx1"/>
              </a:solid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BRP'!$F$3:$F$9</c:f>
              <c:numCache>
                <c:formatCode>0.0%</c:formatCode>
                <c:ptCount val="7"/>
                <c:pt idx="0">
                  <c:v>2.2000000000000002E-2</c:v>
                </c:pt>
                <c:pt idx="1">
                  <c:v>2.1999999999999999E-2</c:v>
                </c:pt>
                <c:pt idx="2">
                  <c:v>2.1000000000000001E-2</c:v>
                </c:pt>
                <c:pt idx="3">
                  <c:v>2.1000000000000001E-2</c:v>
                </c:pt>
                <c:pt idx="4">
                  <c:v>1.2E-2</c:v>
                </c:pt>
                <c:pt idx="5">
                  <c:v>2.1999999999999999E-2</c:v>
                </c:pt>
                <c:pt idx="6">
                  <c:v>0.02</c:v>
                </c:pt>
              </c:numCache>
            </c:numRef>
          </c:val>
          <c:extLst>
            <c:ext xmlns:c16="http://schemas.microsoft.com/office/drawing/2014/chart" uri="{C3380CC4-5D6E-409C-BE32-E72D297353CC}">
              <c16:uniqueId val="{00000004-33BA-48A8-BC7E-71C8B8D3D98D}"/>
            </c:ext>
          </c:extLst>
        </c:ser>
        <c:ser>
          <c:idx val="5"/>
          <c:order val="5"/>
          <c:tx>
            <c:strRef>
              <c:f>'10. Nettobidrag till BRP'!$G$2</c:f>
              <c:strCache>
                <c:ptCount val="1"/>
                <c:pt idx="0">
                  <c:v>År 2020</c:v>
                </c:pt>
              </c:strCache>
            </c:strRef>
          </c:tx>
          <c:spPr>
            <a:solidFill>
              <a:schemeClr val="accent6"/>
            </a:solidFill>
            <a:ln>
              <a:solidFill>
                <a:schemeClr val="tx1"/>
              </a:solidFill>
            </a:ln>
            <a:effectLst/>
          </c:spPr>
          <c:invertIfNegative val="0"/>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BRP'!$G$3:$G$9</c:f>
              <c:numCache>
                <c:formatCode>0.0%</c:formatCode>
                <c:ptCount val="7"/>
                <c:pt idx="0">
                  <c:v>1.4E-2</c:v>
                </c:pt>
                <c:pt idx="1">
                  <c:v>1.2999999999999999E-2</c:v>
                </c:pt>
                <c:pt idx="2">
                  <c:v>1.4E-2</c:v>
                </c:pt>
                <c:pt idx="3">
                  <c:v>1.4E-2</c:v>
                </c:pt>
                <c:pt idx="4">
                  <c:v>1.0999999999999999E-2</c:v>
                </c:pt>
                <c:pt idx="5">
                  <c:v>1.2999999999999999E-2</c:v>
                </c:pt>
                <c:pt idx="6">
                  <c:v>1.2999999999999999E-2</c:v>
                </c:pt>
              </c:numCache>
            </c:numRef>
          </c:val>
          <c:extLst>
            <c:ext xmlns:c16="http://schemas.microsoft.com/office/drawing/2014/chart" uri="{C3380CC4-5D6E-409C-BE32-E72D297353CC}">
              <c16:uniqueId val="{00000005-33BA-48A8-BC7E-71C8B8D3D98D}"/>
            </c:ext>
          </c:extLst>
        </c:ser>
        <c:ser>
          <c:idx val="6"/>
          <c:order val="6"/>
          <c:tx>
            <c:strRef>
              <c:f>'10. Nettobidrag till BRP'!$H$2</c:f>
              <c:strCache>
                <c:ptCount val="1"/>
                <c:pt idx="0">
                  <c:v>År 2021</c:v>
                </c:pt>
              </c:strCache>
            </c:strRef>
          </c:tx>
          <c:spPr>
            <a:solidFill>
              <a:schemeClr val="accent1">
                <a:lumMod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Nettobidrag till BRP'!$A$3:$A$9</c:f>
              <c:strCache>
                <c:ptCount val="7"/>
                <c:pt idx="0">
                  <c:v>Uppsala</c:v>
                </c:pt>
                <c:pt idx="1">
                  <c:v>Södermanland</c:v>
                </c:pt>
                <c:pt idx="2">
                  <c:v>Östergötland</c:v>
                </c:pt>
                <c:pt idx="3">
                  <c:v>Örebro</c:v>
                </c:pt>
                <c:pt idx="4">
                  <c:v>Västmanland</c:v>
                </c:pt>
                <c:pt idx="5">
                  <c:v>Gävleborg</c:v>
                </c:pt>
                <c:pt idx="6">
                  <c:v>ÖMS</c:v>
                </c:pt>
              </c:strCache>
            </c:strRef>
          </c:cat>
          <c:val>
            <c:numRef>
              <c:f>'10. Nettobidrag till BRP'!$H$3:$H$9</c:f>
              <c:numCache>
                <c:formatCode>0.0%</c:formatCode>
                <c:ptCount val="7"/>
                <c:pt idx="0">
                  <c:v>2.1000000000000001E-2</c:v>
                </c:pt>
                <c:pt idx="1">
                  <c:v>2.1264719172802423E-2</c:v>
                </c:pt>
                <c:pt idx="2">
                  <c:v>2.1999999999999999E-2</c:v>
                </c:pt>
                <c:pt idx="3">
                  <c:v>2.0874736965162496E-2</c:v>
                </c:pt>
                <c:pt idx="4">
                  <c:v>1.2500000000000001E-2</c:v>
                </c:pt>
                <c:pt idx="5">
                  <c:v>2.1000000000000001E-2</c:v>
                </c:pt>
                <c:pt idx="6">
                  <c:v>0.02</c:v>
                </c:pt>
              </c:numCache>
            </c:numRef>
          </c:val>
          <c:extLst>
            <c:ext xmlns:c16="http://schemas.microsoft.com/office/drawing/2014/chart" uri="{C3380CC4-5D6E-409C-BE32-E72D297353CC}">
              <c16:uniqueId val="{00000006-33BA-48A8-BC7E-71C8B8D3D98D}"/>
            </c:ext>
          </c:extLst>
        </c:ser>
        <c:dLbls>
          <c:showLegendKey val="0"/>
          <c:showVal val="0"/>
          <c:showCatName val="0"/>
          <c:showSerName val="0"/>
          <c:showPercent val="0"/>
          <c:showBubbleSize val="0"/>
        </c:dLbls>
        <c:gapWidth val="219"/>
        <c:overlap val="-27"/>
        <c:axId val="345766672"/>
        <c:axId val="317503632"/>
      </c:barChart>
      <c:catAx>
        <c:axId val="34576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03632"/>
        <c:crosses val="autoZero"/>
        <c:auto val="1"/>
        <c:lblAlgn val="ctr"/>
        <c:lblOffset val="100"/>
        <c:noMultiLvlLbl val="0"/>
      </c:catAx>
      <c:valAx>
        <c:axId val="317503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4576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74095114768483E-2"/>
          <c:y val="2.6565464895635674E-2"/>
          <c:w val="0.89514818605234026"/>
          <c:h val="0.81210759796576881"/>
        </c:manualLayout>
      </c:layout>
      <c:barChart>
        <c:barDir val="col"/>
        <c:grouping val="clustered"/>
        <c:varyColors val="0"/>
        <c:ser>
          <c:idx val="0"/>
          <c:order val="0"/>
          <c:tx>
            <c:strRef>
              <c:f>'11. Nettobidrag skatteintäkter'!$B$2</c:f>
              <c:strCache>
                <c:ptCount val="1"/>
                <c:pt idx="0">
                  <c:v>År 2010</c:v>
                </c:pt>
              </c:strCache>
            </c:strRef>
          </c:tx>
          <c:spPr>
            <a:solidFill>
              <a:schemeClr val="accent1"/>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skatteintäkter'!$B$3:$B$10</c:f>
              <c:numCache>
                <c:formatCode>0</c:formatCode>
                <c:ptCount val="8"/>
                <c:pt idx="0">
                  <c:v>63.550503755595422</c:v>
                </c:pt>
                <c:pt idx="1">
                  <c:v>50.840403004476343</c:v>
                </c:pt>
                <c:pt idx="2">
                  <c:v>64.649823681411817</c:v>
                </c:pt>
                <c:pt idx="3">
                  <c:v>57.195453380035879</c:v>
                </c:pt>
                <c:pt idx="4">
                  <c:v>38.13030225335725</c:v>
                </c:pt>
                <c:pt idx="5">
                  <c:v>51.636429798741268</c:v>
                </c:pt>
                <c:pt idx="6">
                  <c:v>274.36648607487672</c:v>
                </c:pt>
                <c:pt idx="7">
                  <c:v>326.00291587361801</c:v>
                </c:pt>
              </c:numCache>
            </c:numRef>
          </c:val>
          <c:extLst>
            <c:ext xmlns:c16="http://schemas.microsoft.com/office/drawing/2014/chart" uri="{C3380CC4-5D6E-409C-BE32-E72D297353CC}">
              <c16:uniqueId val="{00000000-57CC-4689-9AE8-83AFD3B0546D}"/>
            </c:ext>
          </c:extLst>
        </c:ser>
        <c:ser>
          <c:idx val="1"/>
          <c:order val="1"/>
          <c:tx>
            <c:strRef>
              <c:f>'11. Nettobidrag skatteintäkter'!$C$2</c:f>
              <c:strCache>
                <c:ptCount val="1"/>
                <c:pt idx="0">
                  <c:v>År 2013</c:v>
                </c:pt>
              </c:strCache>
            </c:strRef>
          </c:tx>
          <c:spPr>
            <a:solidFill>
              <a:schemeClr val="accent2"/>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skatteintäkter'!$C$3:$C$10</c:f>
              <c:numCache>
                <c:formatCode>0</c:formatCode>
                <c:ptCount val="8"/>
                <c:pt idx="0">
                  <c:v>70</c:v>
                </c:pt>
                <c:pt idx="1">
                  <c:v>58.312267002690753</c:v>
                </c:pt>
                <c:pt idx="2">
                  <c:v>70.147721451477551</c:v>
                </c:pt>
                <c:pt idx="3">
                  <c:v>65.601300378027091</c:v>
                </c:pt>
                <c:pt idx="4">
                  <c:v>43.734200252018056</c:v>
                </c:pt>
                <c:pt idx="5">
                  <c:v>56.770543247157235</c:v>
                </c:pt>
                <c:pt idx="6">
                  <c:v>307.79548908421344</c:v>
                </c:pt>
                <c:pt idx="7">
                  <c:v>364.56603233137071</c:v>
                </c:pt>
              </c:numCache>
            </c:numRef>
          </c:val>
          <c:extLst>
            <c:ext xmlns:c16="http://schemas.microsoft.com/office/drawing/2014/chart" uri="{C3380CC4-5D6E-409C-BE32-E72D297353CC}">
              <c16:uniqueId val="{00000001-57CC-4689-9AE8-83AFD3B0546D}"/>
            </c:ext>
          </c:extLst>
        </c:ser>
        <c:ser>
          <c:idx val="2"/>
          <c:order val="2"/>
          <c:tx>
            <c:strRef>
              <c:f>'11. Nettobidrag skatteintäkter'!$D$2</c:f>
              <c:strCache>
                <c:ptCount val="1"/>
                <c:pt idx="0">
                  <c:v>År 2015</c:v>
                </c:pt>
              </c:strCache>
            </c:strRef>
          </c:tx>
          <c:spPr>
            <a:solidFill>
              <a:schemeClr val="accent3"/>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skatteintäkter'!$D$3:$D$10</c:f>
              <c:numCache>
                <c:formatCode>0</c:formatCode>
                <c:ptCount val="8"/>
                <c:pt idx="0">
                  <c:v>68</c:v>
                </c:pt>
                <c:pt idx="1">
                  <c:v>66</c:v>
                </c:pt>
                <c:pt idx="2">
                  <c:v>74.828140049307336</c:v>
                </c:pt>
                <c:pt idx="3">
                  <c:v>72</c:v>
                </c:pt>
                <c:pt idx="4">
                  <c:v>43.2</c:v>
                </c:pt>
                <c:pt idx="5">
                  <c:v>60.011451396851172</c:v>
                </c:pt>
                <c:pt idx="6">
                  <c:v>324.0281400493073</c:v>
                </c:pt>
                <c:pt idx="7">
                  <c:v>384.03959144615845</c:v>
                </c:pt>
              </c:numCache>
            </c:numRef>
          </c:val>
          <c:extLst>
            <c:ext xmlns:c16="http://schemas.microsoft.com/office/drawing/2014/chart" uri="{C3380CC4-5D6E-409C-BE32-E72D297353CC}">
              <c16:uniqueId val="{00000002-57CC-4689-9AE8-83AFD3B0546D}"/>
            </c:ext>
          </c:extLst>
        </c:ser>
        <c:ser>
          <c:idx val="3"/>
          <c:order val="3"/>
          <c:tx>
            <c:strRef>
              <c:f>'11. Nettobidrag skatteintäkter'!$E$2</c:f>
              <c:strCache>
                <c:ptCount val="1"/>
                <c:pt idx="0">
                  <c:v>År 2016</c:v>
                </c:pt>
              </c:strCache>
            </c:strRef>
          </c:tx>
          <c:spPr>
            <a:solidFill>
              <a:schemeClr val="accent4"/>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skatteintäkter'!$E$3:$E$10</c:f>
              <c:numCache>
                <c:formatCode>0</c:formatCode>
                <c:ptCount val="8"/>
                <c:pt idx="0">
                  <c:v>71.5</c:v>
                </c:pt>
                <c:pt idx="1">
                  <c:v>60.5</c:v>
                </c:pt>
                <c:pt idx="2">
                  <c:v>76</c:v>
                </c:pt>
                <c:pt idx="3">
                  <c:v>69</c:v>
                </c:pt>
                <c:pt idx="4">
                  <c:v>45</c:v>
                </c:pt>
                <c:pt idx="5">
                  <c:v>57.522885997521684</c:v>
                </c:pt>
                <c:pt idx="6">
                  <c:v>322</c:v>
                </c:pt>
                <c:pt idx="7">
                  <c:v>379.52288599752171</c:v>
                </c:pt>
              </c:numCache>
            </c:numRef>
          </c:val>
          <c:extLst>
            <c:ext xmlns:c16="http://schemas.microsoft.com/office/drawing/2014/chart" uri="{C3380CC4-5D6E-409C-BE32-E72D297353CC}">
              <c16:uniqueId val="{00000003-57CC-4689-9AE8-83AFD3B0546D}"/>
            </c:ext>
          </c:extLst>
        </c:ser>
        <c:ser>
          <c:idx val="4"/>
          <c:order val="4"/>
          <c:tx>
            <c:strRef>
              <c:f>'11. Nettobidrag skatteintäkter'!$F$2</c:f>
              <c:strCache>
                <c:ptCount val="1"/>
                <c:pt idx="0">
                  <c:v>År 2018</c:v>
                </c:pt>
              </c:strCache>
            </c:strRef>
          </c:tx>
          <c:spPr>
            <a:solidFill>
              <a:schemeClr val="accent5"/>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skatteintäkter'!$F$3:$F$10</c:f>
              <c:numCache>
                <c:formatCode>0</c:formatCode>
                <c:ptCount val="8"/>
                <c:pt idx="0">
                  <c:v>73</c:v>
                </c:pt>
                <c:pt idx="1">
                  <c:v>63</c:v>
                </c:pt>
                <c:pt idx="2">
                  <c:v>76</c:v>
                </c:pt>
                <c:pt idx="3">
                  <c:v>69</c:v>
                </c:pt>
                <c:pt idx="4">
                  <c:v>47</c:v>
                </c:pt>
                <c:pt idx="5">
                  <c:v>59.883142745994256</c:v>
                </c:pt>
                <c:pt idx="6">
                  <c:v>328</c:v>
                </c:pt>
                <c:pt idx="7">
                  <c:v>387.88314274599423</c:v>
                </c:pt>
              </c:numCache>
            </c:numRef>
          </c:val>
          <c:extLst>
            <c:ext xmlns:c16="http://schemas.microsoft.com/office/drawing/2014/chart" uri="{C3380CC4-5D6E-409C-BE32-E72D297353CC}">
              <c16:uniqueId val="{00000004-57CC-4689-9AE8-83AFD3B0546D}"/>
            </c:ext>
          </c:extLst>
        </c:ser>
        <c:ser>
          <c:idx val="5"/>
          <c:order val="5"/>
          <c:tx>
            <c:strRef>
              <c:f>'11. Nettobidrag skatteintäkter'!$G$2</c:f>
              <c:strCache>
                <c:ptCount val="1"/>
                <c:pt idx="0">
                  <c:v>År2019</c:v>
                </c:pt>
              </c:strCache>
            </c:strRef>
          </c:tx>
          <c:spPr>
            <a:solidFill>
              <a:schemeClr val="accent6"/>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skatteintäkter'!$G$3:$G$10</c:f>
              <c:numCache>
                <c:formatCode>0</c:formatCode>
                <c:ptCount val="8"/>
                <c:pt idx="0">
                  <c:v>74.163027501500906</c:v>
                </c:pt>
                <c:pt idx="1">
                  <c:v>63.57149130511155</c:v>
                </c:pt>
                <c:pt idx="2">
                  <c:v>76.810777350071618</c:v>
                </c:pt>
                <c:pt idx="3">
                  <c:v>69.926333188868853</c:v>
                </c:pt>
                <c:pt idx="4">
                  <c:v>48.996908202590141</c:v>
                </c:pt>
                <c:pt idx="5">
                  <c:v>59.582531728017365</c:v>
                </c:pt>
                <c:pt idx="6">
                  <c:v>333.4685375481431</c:v>
                </c:pt>
                <c:pt idx="7">
                  <c:v>393.05106927616049</c:v>
                </c:pt>
              </c:numCache>
            </c:numRef>
          </c:val>
          <c:extLst>
            <c:ext xmlns:c16="http://schemas.microsoft.com/office/drawing/2014/chart" uri="{C3380CC4-5D6E-409C-BE32-E72D297353CC}">
              <c16:uniqueId val="{00000005-57CC-4689-9AE8-83AFD3B0546D}"/>
            </c:ext>
          </c:extLst>
        </c:ser>
        <c:ser>
          <c:idx val="6"/>
          <c:order val="6"/>
          <c:tx>
            <c:strRef>
              <c:f>'11. Nettobidrag skatteintäkter'!$H$2</c:f>
              <c:strCache>
                <c:ptCount val="1"/>
                <c:pt idx="0">
                  <c:v>År2020</c:v>
                </c:pt>
              </c:strCache>
            </c:strRef>
          </c:tx>
          <c:spPr>
            <a:solidFill>
              <a:schemeClr val="accent1">
                <a:lumMod val="60000"/>
              </a:schemeClr>
            </a:solidFill>
            <a:ln>
              <a:noFill/>
            </a:ln>
            <a:effectLst/>
          </c:spPr>
          <c:invertIfNegative val="0"/>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skatteintäkter'!$H$3:$H$10</c:f>
              <c:numCache>
                <c:formatCode>0</c:formatCode>
                <c:ptCount val="8"/>
                <c:pt idx="0">
                  <c:v>45.239446775915553</c:v>
                </c:pt>
                <c:pt idx="1">
                  <c:v>34.964320217811355</c:v>
                </c:pt>
                <c:pt idx="2">
                  <c:v>50.695113051047258</c:v>
                </c:pt>
                <c:pt idx="3">
                  <c:v>44.752853240876064</c:v>
                </c:pt>
                <c:pt idx="4">
                  <c:v>32.827928495735392</c:v>
                </c:pt>
                <c:pt idx="5">
                  <c:v>42.899422844172499</c:v>
                </c:pt>
                <c:pt idx="6">
                  <c:v>208.4796617813856</c:v>
                </c:pt>
                <c:pt idx="7">
                  <c:v>251.37908462555811</c:v>
                </c:pt>
              </c:numCache>
            </c:numRef>
          </c:val>
          <c:extLst>
            <c:ext xmlns:c16="http://schemas.microsoft.com/office/drawing/2014/chart" uri="{C3380CC4-5D6E-409C-BE32-E72D297353CC}">
              <c16:uniqueId val="{0000000E-57CC-4689-9AE8-83AFD3B0546D}"/>
            </c:ext>
          </c:extLst>
        </c:ser>
        <c:ser>
          <c:idx val="7"/>
          <c:order val="7"/>
          <c:tx>
            <c:strRef>
              <c:f>'11. Nettobidrag skatteintäkter'!$I$2</c:f>
              <c:strCache>
                <c:ptCount val="1"/>
                <c:pt idx="0">
                  <c:v>År 2021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Nettobidrag skatteintäkter'!$A$3:$A$10</c:f>
              <c:strCache>
                <c:ptCount val="8"/>
                <c:pt idx="0">
                  <c:v>Uppsala</c:v>
                </c:pt>
                <c:pt idx="1">
                  <c:v>Södermanland</c:v>
                </c:pt>
                <c:pt idx="2">
                  <c:v>Östergötland</c:v>
                </c:pt>
                <c:pt idx="3">
                  <c:v>Örebro</c:v>
                </c:pt>
                <c:pt idx="4">
                  <c:v>Västmanland</c:v>
                </c:pt>
                <c:pt idx="5">
                  <c:v>Gävleborg</c:v>
                </c:pt>
                <c:pt idx="6">
                  <c:v>ÖMS</c:v>
                </c:pt>
                <c:pt idx="7">
                  <c:v>ÖMS inkl Gävleborg</c:v>
                </c:pt>
              </c:strCache>
            </c:strRef>
          </c:cat>
          <c:val>
            <c:numRef>
              <c:f>'11. Nettobidrag skatteintäkter'!$I$3:$I$10</c:f>
              <c:numCache>
                <c:formatCode>0</c:formatCode>
                <c:ptCount val="8"/>
                <c:pt idx="0">
                  <c:v>75</c:v>
                </c:pt>
                <c:pt idx="1">
                  <c:v>64</c:v>
                </c:pt>
                <c:pt idx="2">
                  <c:v>81.888592640167673</c:v>
                </c:pt>
                <c:pt idx="3">
                  <c:v>71.070572583327476</c:v>
                </c:pt>
                <c:pt idx="4">
                  <c:v>50.925356310799074</c:v>
                </c:pt>
                <c:pt idx="5">
                  <c:v>60</c:v>
                </c:pt>
                <c:pt idx="6">
                  <c:v>342.88452153429421</c:v>
                </c:pt>
                <c:pt idx="7">
                  <c:v>402.88452153429421</c:v>
                </c:pt>
              </c:numCache>
            </c:numRef>
          </c:val>
          <c:extLst>
            <c:ext xmlns:c16="http://schemas.microsoft.com/office/drawing/2014/chart" uri="{C3380CC4-5D6E-409C-BE32-E72D297353CC}">
              <c16:uniqueId val="{0000000F-57CC-4689-9AE8-83AFD3B0546D}"/>
            </c:ext>
          </c:extLst>
        </c:ser>
        <c:dLbls>
          <c:showLegendKey val="0"/>
          <c:showVal val="0"/>
          <c:showCatName val="0"/>
          <c:showSerName val="0"/>
          <c:showPercent val="0"/>
          <c:showBubbleSize val="0"/>
        </c:dLbls>
        <c:gapWidth val="219"/>
        <c:overlap val="-27"/>
        <c:axId val="808009712"/>
        <c:axId val="834723344"/>
      </c:barChart>
      <c:catAx>
        <c:axId val="80800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34723344"/>
        <c:crosses val="autoZero"/>
        <c:auto val="1"/>
        <c:lblAlgn val="ctr"/>
        <c:lblOffset val="100"/>
        <c:noMultiLvlLbl val="0"/>
      </c:catAx>
      <c:valAx>
        <c:axId val="834723344"/>
        <c:scaling>
          <c:orientation val="minMax"/>
          <c:max val="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800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'12. Logiintäkter'!$B$2</c:f>
              <c:strCache>
                <c:ptCount val="1"/>
                <c:pt idx="0">
                  <c:v>År 2010</c:v>
                </c:pt>
              </c:strCache>
            </c:strRef>
          </c:tx>
          <c:spPr>
            <a:solidFill>
              <a:schemeClr val="accent1"/>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Logiintäkter'!$C$2:$J$2</c:f>
              <c:numCache>
                <c:formatCode>#,##0</c:formatCode>
                <c:ptCount val="8"/>
                <c:pt idx="0">
                  <c:v>415938</c:v>
                </c:pt>
                <c:pt idx="1">
                  <c:v>305282</c:v>
                </c:pt>
                <c:pt idx="2">
                  <c:v>565376</c:v>
                </c:pt>
                <c:pt idx="3">
                  <c:v>292413</c:v>
                </c:pt>
                <c:pt idx="4">
                  <c:v>227720</c:v>
                </c:pt>
                <c:pt idx="5">
                  <c:v>303430</c:v>
                </c:pt>
                <c:pt idx="6">
                  <c:v>1806729</c:v>
                </c:pt>
                <c:pt idx="7">
                  <c:v>2110159</c:v>
                </c:pt>
              </c:numCache>
            </c:numRef>
          </c:val>
          <c:extLst>
            <c:ext xmlns:c16="http://schemas.microsoft.com/office/drawing/2014/chart" uri="{C3380CC4-5D6E-409C-BE32-E72D297353CC}">
              <c16:uniqueId val="{00000000-6FBB-45DA-8F89-F2F638BE3D72}"/>
            </c:ext>
          </c:extLst>
        </c:ser>
        <c:ser>
          <c:idx val="1"/>
          <c:order val="1"/>
          <c:tx>
            <c:strRef>
              <c:f>'12. Logiintäkter'!$B$3</c:f>
              <c:strCache>
                <c:ptCount val="1"/>
                <c:pt idx="0">
                  <c:v>År 2013</c:v>
                </c:pt>
              </c:strCache>
            </c:strRef>
          </c:tx>
          <c:spPr>
            <a:solidFill>
              <a:schemeClr val="accent2"/>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Logiintäkter'!$C$3:$J$3</c:f>
              <c:numCache>
                <c:formatCode>#,##0</c:formatCode>
                <c:ptCount val="8"/>
                <c:pt idx="0">
                  <c:v>430129</c:v>
                </c:pt>
                <c:pt idx="1">
                  <c:v>335415</c:v>
                </c:pt>
                <c:pt idx="2">
                  <c:v>627321</c:v>
                </c:pt>
                <c:pt idx="3">
                  <c:v>351643</c:v>
                </c:pt>
                <c:pt idx="4">
                  <c:v>256932</c:v>
                </c:pt>
                <c:pt idx="5">
                  <c:v>327590</c:v>
                </c:pt>
                <c:pt idx="6">
                  <c:v>2001440</c:v>
                </c:pt>
                <c:pt idx="7">
                  <c:v>2329030</c:v>
                </c:pt>
              </c:numCache>
            </c:numRef>
          </c:val>
          <c:extLst>
            <c:ext xmlns:c16="http://schemas.microsoft.com/office/drawing/2014/chart" uri="{C3380CC4-5D6E-409C-BE32-E72D297353CC}">
              <c16:uniqueId val="{00000001-6FBB-45DA-8F89-F2F638BE3D72}"/>
            </c:ext>
          </c:extLst>
        </c:ser>
        <c:ser>
          <c:idx val="2"/>
          <c:order val="2"/>
          <c:tx>
            <c:strRef>
              <c:f>'12. Logiintäkter'!$B$4</c:f>
              <c:strCache>
                <c:ptCount val="1"/>
                <c:pt idx="0">
                  <c:v>År 2015</c:v>
                </c:pt>
              </c:strCache>
            </c:strRef>
          </c:tx>
          <c:spPr>
            <a:solidFill>
              <a:schemeClr val="accent3"/>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Logiintäkter'!$C$4:$J$4</c:f>
              <c:numCache>
                <c:formatCode>#,##0</c:formatCode>
                <c:ptCount val="8"/>
                <c:pt idx="0">
                  <c:v>464345</c:v>
                </c:pt>
                <c:pt idx="1">
                  <c:v>330715</c:v>
                </c:pt>
                <c:pt idx="2">
                  <c:v>711705</c:v>
                </c:pt>
                <c:pt idx="3">
                  <c:v>385446</c:v>
                </c:pt>
                <c:pt idx="4">
                  <c:v>275069</c:v>
                </c:pt>
                <c:pt idx="5">
                  <c:v>369067</c:v>
                </c:pt>
                <c:pt idx="6">
                  <c:v>2167280</c:v>
                </c:pt>
                <c:pt idx="7">
                  <c:v>2536347</c:v>
                </c:pt>
              </c:numCache>
            </c:numRef>
          </c:val>
          <c:extLst>
            <c:ext xmlns:c16="http://schemas.microsoft.com/office/drawing/2014/chart" uri="{C3380CC4-5D6E-409C-BE32-E72D297353CC}">
              <c16:uniqueId val="{00000002-6FBB-45DA-8F89-F2F638BE3D72}"/>
            </c:ext>
          </c:extLst>
        </c:ser>
        <c:ser>
          <c:idx val="3"/>
          <c:order val="3"/>
          <c:tx>
            <c:strRef>
              <c:f>'12. Logiintäkter'!$B$5</c:f>
              <c:strCache>
                <c:ptCount val="1"/>
                <c:pt idx="0">
                  <c:v>År 2017</c:v>
                </c:pt>
              </c:strCache>
            </c:strRef>
          </c:tx>
          <c:spPr>
            <a:solidFill>
              <a:schemeClr val="accent4"/>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Logiintäkter'!$C$5:$J$5</c:f>
              <c:numCache>
                <c:formatCode>#,##0</c:formatCode>
                <c:ptCount val="8"/>
                <c:pt idx="0">
                  <c:v>514598</c:v>
                </c:pt>
                <c:pt idx="1">
                  <c:v>395866</c:v>
                </c:pt>
                <c:pt idx="2">
                  <c:v>806252</c:v>
                </c:pt>
                <c:pt idx="3">
                  <c:v>447244</c:v>
                </c:pt>
                <c:pt idx="4">
                  <c:v>303724</c:v>
                </c:pt>
                <c:pt idx="5">
                  <c:v>417698</c:v>
                </c:pt>
                <c:pt idx="6">
                  <c:v>2467684</c:v>
                </c:pt>
                <c:pt idx="7">
                  <c:v>2885382</c:v>
                </c:pt>
              </c:numCache>
            </c:numRef>
          </c:val>
          <c:extLst>
            <c:ext xmlns:c16="http://schemas.microsoft.com/office/drawing/2014/chart" uri="{C3380CC4-5D6E-409C-BE32-E72D297353CC}">
              <c16:uniqueId val="{00000003-6FBB-45DA-8F89-F2F638BE3D72}"/>
            </c:ext>
          </c:extLst>
        </c:ser>
        <c:ser>
          <c:idx val="4"/>
          <c:order val="4"/>
          <c:tx>
            <c:strRef>
              <c:f>'12. Logiintäkter'!$B$6</c:f>
              <c:strCache>
                <c:ptCount val="1"/>
                <c:pt idx="0">
                  <c:v>År 2018</c:v>
                </c:pt>
              </c:strCache>
            </c:strRef>
          </c:tx>
          <c:spPr>
            <a:solidFill>
              <a:schemeClr val="accent5"/>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Logiintäkter'!$C$6:$J$6</c:f>
              <c:numCache>
                <c:formatCode>#,##0</c:formatCode>
                <c:ptCount val="8"/>
                <c:pt idx="0">
                  <c:v>552715</c:v>
                </c:pt>
                <c:pt idx="1">
                  <c:v>426391</c:v>
                </c:pt>
                <c:pt idx="2">
                  <c:v>812772</c:v>
                </c:pt>
                <c:pt idx="3">
                  <c:v>464822</c:v>
                </c:pt>
                <c:pt idx="4">
                  <c:v>414085</c:v>
                </c:pt>
                <c:pt idx="5">
                  <c:v>445318</c:v>
                </c:pt>
                <c:pt idx="6">
                  <c:v>2670785</c:v>
                </c:pt>
                <c:pt idx="7">
                  <c:v>3116103</c:v>
                </c:pt>
              </c:numCache>
            </c:numRef>
          </c:val>
          <c:extLst>
            <c:ext xmlns:c16="http://schemas.microsoft.com/office/drawing/2014/chart" uri="{C3380CC4-5D6E-409C-BE32-E72D297353CC}">
              <c16:uniqueId val="{00000004-6FBB-45DA-8F89-F2F638BE3D72}"/>
            </c:ext>
          </c:extLst>
        </c:ser>
        <c:ser>
          <c:idx val="5"/>
          <c:order val="5"/>
          <c:tx>
            <c:strRef>
              <c:f>'12. Logiintäkter'!$B$7</c:f>
              <c:strCache>
                <c:ptCount val="1"/>
                <c:pt idx="0">
                  <c:v>År 2019</c:v>
                </c:pt>
              </c:strCache>
            </c:strRef>
          </c:tx>
          <c:spPr>
            <a:solidFill>
              <a:schemeClr val="accent6"/>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Logiintäkter'!$C$7:$J$7</c:f>
              <c:numCache>
                <c:formatCode>#,##0</c:formatCode>
                <c:ptCount val="8"/>
                <c:pt idx="0">
                  <c:v>569082</c:v>
                </c:pt>
                <c:pt idx="1">
                  <c:v>408511</c:v>
                </c:pt>
                <c:pt idx="2">
                  <c:v>861786</c:v>
                </c:pt>
                <c:pt idx="3">
                  <c:v>483635</c:v>
                </c:pt>
                <c:pt idx="4">
                  <c:v>433403</c:v>
                </c:pt>
                <c:pt idx="5">
                  <c:v>502279</c:v>
                </c:pt>
                <c:pt idx="6">
                  <c:v>2756417</c:v>
                </c:pt>
                <c:pt idx="7">
                  <c:v>3258696</c:v>
                </c:pt>
              </c:numCache>
            </c:numRef>
          </c:val>
          <c:extLst>
            <c:ext xmlns:c16="http://schemas.microsoft.com/office/drawing/2014/chart" uri="{C3380CC4-5D6E-409C-BE32-E72D297353CC}">
              <c16:uniqueId val="{00000005-6FBB-45DA-8F89-F2F638BE3D72}"/>
            </c:ext>
          </c:extLst>
        </c:ser>
        <c:ser>
          <c:idx val="6"/>
          <c:order val="6"/>
          <c:tx>
            <c:strRef>
              <c:f>'12. Logiintäkter'!$B$8</c:f>
              <c:strCache>
                <c:ptCount val="1"/>
                <c:pt idx="0">
                  <c:v>År 2020</c:v>
                </c:pt>
              </c:strCache>
            </c:strRef>
          </c:tx>
          <c:spPr>
            <a:solidFill>
              <a:schemeClr val="accent1">
                <a:lumMod val="60000"/>
              </a:schemeClr>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Logiintäkter'!$C$8:$J$8</c:f>
              <c:numCache>
                <c:formatCode>#,##0</c:formatCode>
                <c:ptCount val="8"/>
                <c:pt idx="0">
                  <c:v>265507</c:v>
                </c:pt>
                <c:pt idx="1">
                  <c:v>276414</c:v>
                </c:pt>
                <c:pt idx="2">
                  <c:v>542272</c:v>
                </c:pt>
                <c:pt idx="3">
                  <c:v>285973</c:v>
                </c:pt>
                <c:pt idx="4">
                  <c:v>276690</c:v>
                </c:pt>
                <c:pt idx="5">
                  <c:v>365033</c:v>
                </c:pt>
                <c:pt idx="6">
                  <c:v>1646856</c:v>
                </c:pt>
                <c:pt idx="7">
                  <c:v>2011889</c:v>
                </c:pt>
              </c:numCache>
            </c:numRef>
          </c:val>
          <c:extLst>
            <c:ext xmlns:c16="http://schemas.microsoft.com/office/drawing/2014/chart" uri="{C3380CC4-5D6E-409C-BE32-E72D297353CC}">
              <c16:uniqueId val="{00000006-6FBB-45DA-8F89-F2F638BE3D72}"/>
            </c:ext>
          </c:extLst>
        </c:ser>
        <c:ser>
          <c:idx val="7"/>
          <c:order val="7"/>
          <c:tx>
            <c:strRef>
              <c:f>'12. Logiintäkter'!$B$9</c:f>
              <c:strCache>
                <c:ptCount val="1"/>
                <c:pt idx="0">
                  <c:v>År 2021</c:v>
                </c:pt>
              </c:strCache>
            </c:strRef>
          </c:tx>
          <c:spPr>
            <a:solidFill>
              <a:schemeClr val="accent2">
                <a:lumMod val="60000"/>
              </a:schemeClr>
            </a:solidFill>
            <a:ln>
              <a:noFill/>
            </a:ln>
            <a:effectLst/>
          </c:spPr>
          <c:invertIfNegative val="0"/>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Logiintäkter'!$C$9:$J$9</c:f>
              <c:numCache>
                <c:formatCode>#,##0</c:formatCode>
                <c:ptCount val="8"/>
                <c:pt idx="0">
                  <c:v>383693</c:v>
                </c:pt>
                <c:pt idx="1">
                  <c:v>400016</c:v>
                </c:pt>
                <c:pt idx="2">
                  <c:v>757236</c:v>
                </c:pt>
                <c:pt idx="3">
                  <c:v>398859</c:v>
                </c:pt>
                <c:pt idx="4">
                  <c:v>362107</c:v>
                </c:pt>
                <c:pt idx="5">
                  <c:v>528469</c:v>
                </c:pt>
                <c:pt idx="6">
                  <c:v>2301911</c:v>
                </c:pt>
                <c:pt idx="7">
                  <c:v>2830380</c:v>
                </c:pt>
              </c:numCache>
            </c:numRef>
          </c:val>
          <c:extLst>
            <c:ext xmlns:c16="http://schemas.microsoft.com/office/drawing/2014/chart" uri="{C3380CC4-5D6E-409C-BE32-E72D297353CC}">
              <c16:uniqueId val="{00000007-6FBB-45DA-8F89-F2F638BE3D72}"/>
            </c:ext>
          </c:extLst>
        </c:ser>
        <c:ser>
          <c:idx val="8"/>
          <c:order val="8"/>
          <c:tx>
            <c:strRef>
              <c:f>'12. Logiintäkter'!$B$10</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 Logiintäkter'!$C$1:$J$1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'12. Logiintäkter'!$C$10:$J$10</c:f>
              <c:numCache>
                <c:formatCode>#,##0</c:formatCode>
                <c:ptCount val="8"/>
                <c:pt idx="0">
                  <c:v>657474.64099999995</c:v>
                </c:pt>
                <c:pt idx="1">
                  <c:v>537345.17599999998</c:v>
                </c:pt>
                <c:pt idx="2">
                  <c:v>1043604.9179999999</c:v>
                </c:pt>
                <c:pt idx="3">
                  <c:v>598044.65800000005</c:v>
                </c:pt>
                <c:pt idx="4">
                  <c:v>505729.11099999998</c:v>
                </c:pt>
                <c:pt idx="5">
                  <c:v>651762.93900000001</c:v>
                </c:pt>
                <c:pt idx="6">
                  <c:v>3342198.5040000002</c:v>
                </c:pt>
                <c:pt idx="7">
                  <c:v>3993961.443</c:v>
                </c:pt>
              </c:numCache>
            </c:numRef>
          </c:val>
          <c:extLst>
            <c:ext xmlns:c16="http://schemas.microsoft.com/office/drawing/2014/chart" uri="{C3380CC4-5D6E-409C-BE32-E72D297353CC}">
              <c16:uniqueId val="{00000008-6FBB-45DA-8F89-F2F638BE3D72}"/>
            </c:ext>
          </c:extLst>
        </c:ser>
        <c:dLbls>
          <c:showLegendKey val="0"/>
          <c:showVal val="0"/>
          <c:showCatName val="0"/>
          <c:showSerName val="0"/>
          <c:showPercent val="0"/>
          <c:showBubbleSize val="0"/>
        </c:dLbls>
        <c:gapWidth val="219"/>
        <c:overlap val="-27"/>
        <c:axId val="739248912"/>
        <c:axId val="743004368"/>
      </c:barChart>
      <c:catAx>
        <c:axId val="73924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3004368"/>
        <c:crosses val="autoZero"/>
        <c:auto val="1"/>
        <c:lblAlgn val="ctr"/>
        <c:lblOffset val="100"/>
        <c:noMultiLvlLbl val="0"/>
      </c:catAx>
      <c:valAx>
        <c:axId val="743004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924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45327900446007E-2"/>
          <c:y val="3.7954846161471198E-2"/>
          <c:w val="0.90978715073203265"/>
          <c:h val="0.75264702903516367"/>
        </c:manualLayout>
      </c:layout>
      <c:barChart>
        <c:barDir val="col"/>
        <c:grouping val="clustered"/>
        <c:varyColors val="0"/>
        <c:ser>
          <c:idx val="0"/>
          <c:order val="0"/>
          <c:tx>
            <c:strRef>
              <c:f>Sheet1!$B$1</c:f>
              <c:strCache>
                <c:ptCount val="1"/>
                <c:pt idx="0">
                  <c:v>Besökt ÖMS och Flera Län</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ontserrat" panose="00000500000000000000" pitchFamily="2"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År 2011</c:v>
                </c:pt>
                <c:pt idx="1">
                  <c:v>År 2013</c:v>
                </c:pt>
                <c:pt idx="2">
                  <c:v>År 2014</c:v>
                </c:pt>
              </c:strCache>
            </c:strRef>
          </c:cat>
          <c:val>
            <c:numRef>
              <c:f>Sheet1!$B$2:$B$4</c:f>
              <c:numCache>
                <c:formatCode>General</c:formatCode>
                <c:ptCount val="3"/>
                <c:pt idx="0">
                  <c:v>652</c:v>
                </c:pt>
                <c:pt idx="1">
                  <c:v>710</c:v>
                </c:pt>
                <c:pt idx="2">
                  <c:v>709</c:v>
                </c:pt>
              </c:numCache>
            </c:numRef>
          </c:val>
          <c:extLst>
            <c:ext xmlns:c16="http://schemas.microsoft.com/office/drawing/2014/chart" uri="{C3380CC4-5D6E-409C-BE32-E72D297353CC}">
              <c16:uniqueId val="{00000000-D454-4BD9-B6C1-DF163EFC3A9B}"/>
            </c:ext>
          </c:extLst>
        </c:ser>
        <c:ser>
          <c:idx val="1"/>
          <c:order val="1"/>
          <c:tx>
            <c:strRef>
              <c:f>Sheet1!$C$1</c:f>
              <c:strCache>
                <c:ptCount val="1"/>
                <c:pt idx="0">
                  <c:v>Endast Besökt ÖMS</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ontserrat" panose="00000500000000000000" pitchFamily="2"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År 2011</c:v>
                </c:pt>
                <c:pt idx="1">
                  <c:v>År 2013</c:v>
                </c:pt>
                <c:pt idx="2">
                  <c:v>År 2014</c:v>
                </c:pt>
              </c:strCache>
            </c:strRef>
          </c:cat>
          <c:val>
            <c:numRef>
              <c:f>Sheet1!$C$2:$C$4</c:f>
              <c:numCache>
                <c:formatCode>General</c:formatCode>
                <c:ptCount val="3"/>
                <c:pt idx="0">
                  <c:v>477</c:v>
                </c:pt>
                <c:pt idx="1">
                  <c:v>570</c:v>
                </c:pt>
                <c:pt idx="2">
                  <c:v>563</c:v>
                </c:pt>
              </c:numCache>
            </c:numRef>
          </c:val>
          <c:extLst>
            <c:ext xmlns:c16="http://schemas.microsoft.com/office/drawing/2014/chart" uri="{C3380CC4-5D6E-409C-BE32-E72D297353CC}">
              <c16:uniqueId val="{00000001-D454-4BD9-B6C1-DF163EFC3A9B}"/>
            </c:ext>
          </c:extLst>
        </c:ser>
        <c:dLbls>
          <c:dLblPos val="outEnd"/>
          <c:showLegendKey val="0"/>
          <c:showVal val="1"/>
          <c:showCatName val="0"/>
          <c:showSerName val="0"/>
          <c:showPercent val="0"/>
          <c:showBubbleSize val="0"/>
        </c:dLbls>
        <c:gapWidth val="219"/>
        <c:overlap val="-27"/>
        <c:axId val="795208015"/>
        <c:axId val="209918767"/>
      </c:barChart>
      <c:catAx>
        <c:axId val="79520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sv-SE"/>
          </a:p>
        </c:txPr>
        <c:crossAx val="209918767"/>
        <c:crosses val="autoZero"/>
        <c:auto val="1"/>
        <c:lblAlgn val="ctr"/>
        <c:lblOffset val="100"/>
        <c:noMultiLvlLbl val="0"/>
      </c:catAx>
      <c:valAx>
        <c:axId val="20991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sv-SE"/>
          </a:p>
        </c:txPr>
        <c:crossAx val="79520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ontserrat" panose="00000500000000000000" pitchFamily="2" charset="0"/>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 Nettomsättning'!$A$3</c:f>
              <c:strCache>
                <c:ptCount val="1"/>
                <c:pt idx="0">
                  <c:v>År 2010</c:v>
                </c:pt>
              </c:strCache>
            </c:strRef>
          </c:tx>
          <c:spPr>
            <a:solidFill>
              <a:schemeClr val="accent1"/>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Nettomsättning'!$B$3:$I$3</c:f>
              <c:numCache>
                <c:formatCode>#,##0</c:formatCode>
                <c:ptCount val="8"/>
                <c:pt idx="0">
                  <c:v>3749721.7823100002</c:v>
                </c:pt>
                <c:pt idx="1">
                  <c:v>3072452.9881099998</c:v>
                </c:pt>
                <c:pt idx="2">
                  <c:v>5865345.309559999</c:v>
                </c:pt>
                <c:pt idx="3">
                  <c:v>3506387.2215300002</c:v>
                </c:pt>
                <c:pt idx="4">
                  <c:v>2705335.2319199997</c:v>
                </c:pt>
                <c:pt idx="5">
                  <c:v>3123455.9395800005</c:v>
                </c:pt>
                <c:pt idx="6">
                  <c:v>18899242.533429999</c:v>
                </c:pt>
                <c:pt idx="7">
                  <c:v>22022698.47301</c:v>
                </c:pt>
              </c:numCache>
            </c:numRef>
          </c:val>
          <c:extLst>
            <c:ext xmlns:c16="http://schemas.microsoft.com/office/drawing/2014/chart" uri="{C3380CC4-5D6E-409C-BE32-E72D297353CC}">
              <c16:uniqueId val="{00000000-ADB0-4FAE-941F-50EA60EFAF32}"/>
            </c:ext>
          </c:extLst>
        </c:ser>
        <c:ser>
          <c:idx val="1"/>
          <c:order val="1"/>
          <c:tx>
            <c:strRef>
              <c:f>'15. Nettomsättning'!$A$4</c:f>
              <c:strCache>
                <c:ptCount val="1"/>
                <c:pt idx="0">
                  <c:v>År 2013</c:v>
                </c:pt>
              </c:strCache>
            </c:strRef>
          </c:tx>
          <c:spPr>
            <a:solidFill>
              <a:schemeClr val="accent2"/>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Nettomsättning'!$B$4:$I$4</c:f>
              <c:numCache>
                <c:formatCode>#,##0</c:formatCode>
                <c:ptCount val="8"/>
                <c:pt idx="0">
                  <c:v>4073618.5157699999</c:v>
                </c:pt>
                <c:pt idx="1">
                  <c:v>3337828.22376</c:v>
                </c:pt>
                <c:pt idx="2">
                  <c:v>6610928.7190200007</c:v>
                </c:pt>
                <c:pt idx="3">
                  <c:v>3759086.4803499999</c:v>
                </c:pt>
                <c:pt idx="4">
                  <c:v>3020480.9636600008</c:v>
                </c:pt>
                <c:pt idx="5">
                  <c:v>3334120.3666400001</c:v>
                </c:pt>
                <c:pt idx="6">
                  <c:v>20801942.902560003</c:v>
                </c:pt>
                <c:pt idx="7">
                  <c:v>24136063.269200005</c:v>
                </c:pt>
              </c:numCache>
            </c:numRef>
          </c:val>
          <c:extLst>
            <c:ext xmlns:c16="http://schemas.microsoft.com/office/drawing/2014/chart" uri="{C3380CC4-5D6E-409C-BE32-E72D297353CC}">
              <c16:uniqueId val="{00000001-ADB0-4FAE-941F-50EA60EFAF32}"/>
            </c:ext>
          </c:extLst>
        </c:ser>
        <c:ser>
          <c:idx val="2"/>
          <c:order val="2"/>
          <c:tx>
            <c:strRef>
              <c:f>'15. Nettomsättning'!$A$5</c:f>
              <c:strCache>
                <c:ptCount val="1"/>
                <c:pt idx="0">
                  <c:v>År 2016</c:v>
                </c:pt>
              </c:strCache>
            </c:strRef>
          </c:tx>
          <c:spPr>
            <a:solidFill>
              <a:schemeClr val="accent3"/>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Nettomsättning'!$B$5:$I$5</c:f>
              <c:numCache>
                <c:formatCode>#,##0</c:formatCode>
                <c:ptCount val="8"/>
                <c:pt idx="0">
                  <c:v>4672153.0330799995</c:v>
                </c:pt>
                <c:pt idx="1">
                  <c:v>3635772.2785799997</c:v>
                </c:pt>
                <c:pt idx="2">
                  <c:v>7200173.2205499997</c:v>
                </c:pt>
                <c:pt idx="3">
                  <c:v>4218429.3107499992</c:v>
                </c:pt>
                <c:pt idx="4">
                  <c:v>3394229.5353199998</c:v>
                </c:pt>
                <c:pt idx="5">
                  <c:v>3585611.6262199995</c:v>
                </c:pt>
                <c:pt idx="6">
                  <c:v>23120757.378279999</c:v>
                </c:pt>
                <c:pt idx="7">
                  <c:v>26706369.004499998</c:v>
                </c:pt>
              </c:numCache>
            </c:numRef>
          </c:val>
          <c:extLst>
            <c:ext xmlns:c16="http://schemas.microsoft.com/office/drawing/2014/chart" uri="{C3380CC4-5D6E-409C-BE32-E72D297353CC}">
              <c16:uniqueId val="{00000002-ADB0-4FAE-941F-50EA60EFAF32}"/>
            </c:ext>
          </c:extLst>
        </c:ser>
        <c:ser>
          <c:idx val="3"/>
          <c:order val="3"/>
          <c:tx>
            <c:strRef>
              <c:f>'15. Nettomsättning'!$A$6</c:f>
              <c:strCache>
                <c:ptCount val="1"/>
                <c:pt idx="0">
                  <c:v>År 2017</c:v>
                </c:pt>
              </c:strCache>
            </c:strRef>
          </c:tx>
          <c:spPr>
            <a:solidFill>
              <a:schemeClr val="accent4"/>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Nettomsättning'!$B$6:$I$6</c:f>
              <c:numCache>
                <c:formatCode>#,##0</c:formatCode>
                <c:ptCount val="8"/>
                <c:pt idx="0">
                  <c:v>4843068.69979</c:v>
                </c:pt>
                <c:pt idx="1">
                  <c:v>3630413.9709500005</c:v>
                </c:pt>
                <c:pt idx="2">
                  <c:v>7480469.5650300011</c:v>
                </c:pt>
                <c:pt idx="3">
                  <c:v>4227074.0557300001</c:v>
                </c:pt>
                <c:pt idx="4">
                  <c:v>3369443.7173799998</c:v>
                </c:pt>
                <c:pt idx="5">
                  <c:v>3691417.6116999998</c:v>
                </c:pt>
                <c:pt idx="6">
                  <c:v>23550470.008880001</c:v>
                </c:pt>
                <c:pt idx="7">
                  <c:v>27241887.620579999</c:v>
                </c:pt>
              </c:numCache>
            </c:numRef>
          </c:val>
          <c:extLst>
            <c:ext xmlns:c16="http://schemas.microsoft.com/office/drawing/2014/chart" uri="{C3380CC4-5D6E-409C-BE32-E72D297353CC}">
              <c16:uniqueId val="{00000003-ADB0-4FAE-941F-50EA60EFAF32}"/>
            </c:ext>
          </c:extLst>
        </c:ser>
        <c:ser>
          <c:idx val="4"/>
          <c:order val="4"/>
          <c:tx>
            <c:strRef>
              <c:f>'15. Nettomsättning'!$A$7</c:f>
              <c:strCache>
                <c:ptCount val="1"/>
                <c:pt idx="0">
                  <c:v>År 2018</c:v>
                </c:pt>
              </c:strCache>
            </c:strRef>
          </c:tx>
          <c:spPr>
            <a:solidFill>
              <a:schemeClr val="accent5"/>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Nettomsättning'!$B$7:$I$7</c:f>
              <c:numCache>
                <c:formatCode>#,##0</c:formatCode>
                <c:ptCount val="8"/>
                <c:pt idx="0">
                  <c:v>5151637.2123199999</c:v>
                </c:pt>
                <c:pt idx="1">
                  <c:v>3748576.8391499999</c:v>
                </c:pt>
                <c:pt idx="2">
                  <c:v>7918255.0155500006</c:v>
                </c:pt>
                <c:pt idx="3">
                  <c:v>4299488.2893500002</c:v>
                </c:pt>
                <c:pt idx="4">
                  <c:v>3749927.9890300003</c:v>
                </c:pt>
                <c:pt idx="5">
                  <c:v>3757415.9684100002</c:v>
                </c:pt>
                <c:pt idx="6">
                  <c:v>24867885.345399998</c:v>
                </c:pt>
                <c:pt idx="7">
                  <c:v>28625301.313809998</c:v>
                </c:pt>
              </c:numCache>
            </c:numRef>
          </c:val>
          <c:extLst>
            <c:ext xmlns:c16="http://schemas.microsoft.com/office/drawing/2014/chart" uri="{C3380CC4-5D6E-409C-BE32-E72D297353CC}">
              <c16:uniqueId val="{00000004-ADB0-4FAE-941F-50EA60EFAF32}"/>
            </c:ext>
          </c:extLst>
        </c:ser>
        <c:ser>
          <c:idx val="5"/>
          <c:order val="5"/>
          <c:tx>
            <c:strRef>
              <c:f>'15. Nettomsättning'!$A$8</c:f>
              <c:strCache>
                <c:ptCount val="1"/>
                <c:pt idx="0">
                  <c:v>År 2019</c:v>
                </c:pt>
              </c:strCache>
            </c:strRef>
          </c:tx>
          <c:spPr>
            <a:solidFill>
              <a:schemeClr val="accent6"/>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Nettomsättning'!$B$8:$I$8</c:f>
              <c:numCache>
                <c:formatCode>#,##0</c:formatCode>
                <c:ptCount val="8"/>
                <c:pt idx="0">
                  <c:v>5384243.8336700005</c:v>
                </c:pt>
                <c:pt idx="1">
                  <c:v>3926861.9705200004</c:v>
                </c:pt>
                <c:pt idx="2">
                  <c:v>8427910.7228200007</c:v>
                </c:pt>
                <c:pt idx="3">
                  <c:v>4749163.3525200002</c:v>
                </c:pt>
                <c:pt idx="4">
                  <c:v>3900625.8996000001</c:v>
                </c:pt>
                <c:pt idx="5">
                  <c:v>3827912.9576700004</c:v>
                </c:pt>
                <c:pt idx="6">
                  <c:v>26388805.779130001</c:v>
                </c:pt>
                <c:pt idx="7">
                  <c:v>30216718.7368</c:v>
                </c:pt>
              </c:numCache>
            </c:numRef>
          </c:val>
          <c:extLst>
            <c:ext xmlns:c16="http://schemas.microsoft.com/office/drawing/2014/chart" uri="{C3380CC4-5D6E-409C-BE32-E72D297353CC}">
              <c16:uniqueId val="{00000005-ADB0-4FAE-941F-50EA60EFAF32}"/>
            </c:ext>
          </c:extLst>
        </c:ser>
        <c:ser>
          <c:idx val="6"/>
          <c:order val="6"/>
          <c:tx>
            <c:strRef>
              <c:f>'15. Nettomsättning'!$A$9</c:f>
              <c:strCache>
                <c:ptCount val="1"/>
                <c:pt idx="0">
                  <c:v>År 2020</c:v>
                </c:pt>
              </c:strCache>
            </c:strRef>
          </c:tx>
          <c:spPr>
            <a:solidFill>
              <a:schemeClr val="accent1">
                <a:lumMod val="60000"/>
              </a:schemeClr>
            </a:solidFill>
            <a:ln>
              <a:noFill/>
            </a:ln>
            <a:effectLst/>
          </c:spPr>
          <c:invertIfNegative val="0"/>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Nettomsättning'!$B$9:$I$9</c:f>
              <c:numCache>
                <c:formatCode>#,##0</c:formatCode>
                <c:ptCount val="8"/>
                <c:pt idx="0">
                  <c:v>4911995.8729999997</c:v>
                </c:pt>
                <c:pt idx="1">
                  <c:v>3645978.4326899997</c:v>
                </c:pt>
                <c:pt idx="2">
                  <c:v>7909596.8215299994</c:v>
                </c:pt>
                <c:pt idx="3">
                  <c:v>4284844.3047000002</c:v>
                </c:pt>
                <c:pt idx="4">
                  <c:v>3492044.0628900006</c:v>
                </c:pt>
                <c:pt idx="5">
                  <c:v>3507202.5075400001</c:v>
                </c:pt>
                <c:pt idx="6">
                  <c:v>24244459.49481</c:v>
                </c:pt>
                <c:pt idx="7">
                  <c:v>27751662.002349999</c:v>
                </c:pt>
              </c:numCache>
            </c:numRef>
          </c:val>
          <c:extLst>
            <c:ext xmlns:c16="http://schemas.microsoft.com/office/drawing/2014/chart" uri="{C3380CC4-5D6E-409C-BE32-E72D297353CC}">
              <c16:uniqueId val="{00000006-ADB0-4FAE-941F-50EA60EFAF32}"/>
            </c:ext>
          </c:extLst>
        </c:ser>
        <c:ser>
          <c:idx val="7"/>
          <c:order val="7"/>
          <c:tx>
            <c:strRef>
              <c:f>'15. Nettomsättning'!$A$10</c:f>
              <c:strCache>
                <c:ptCount val="1"/>
                <c:pt idx="0">
                  <c:v>År 2021</c:v>
                </c:pt>
              </c:strCache>
            </c:strRef>
          </c:tx>
          <c:spPr>
            <a:solidFill>
              <a:schemeClr val="accent2">
                <a:lumMod val="60000"/>
              </a:schemeClr>
            </a:solidFill>
            <a:ln>
              <a:noFill/>
            </a:ln>
            <a:effectLst/>
          </c:spPr>
          <c:invertIfNegative val="0"/>
          <c:dLbls>
            <c:dLbl>
              <c:idx val="0"/>
              <c:layout>
                <c:manualLayout>
                  <c:x val="0"/>
                  <c:y val="-2.9730303673816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B0-4FAE-941F-50EA60EFAF32}"/>
                </c:ext>
              </c:extLst>
            </c:dLbl>
            <c:dLbl>
              <c:idx val="1"/>
              <c:layout>
                <c:manualLayout>
                  <c:x val="0"/>
                  <c:y val="-2.548311743469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B0-4FAE-941F-50EA60EFAF32}"/>
                </c:ext>
              </c:extLst>
            </c:dLbl>
            <c:dLbl>
              <c:idx val="2"/>
              <c:layout>
                <c:manualLayout>
                  <c:x val="-7.0866326855569852E-17"/>
                  <c:y val="-2.548311743469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B0-4FAE-941F-50EA60EFAF32}"/>
                </c:ext>
              </c:extLst>
            </c:dLbl>
            <c:dLbl>
              <c:idx val="3"/>
              <c:layout>
                <c:manualLayout>
                  <c:x val="-1.9327403320752259E-3"/>
                  <c:y val="-4.2471862391165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B0-4FAE-941F-50EA60EFAF32}"/>
                </c:ext>
              </c:extLst>
            </c:dLbl>
            <c:dLbl>
              <c:idx val="4"/>
              <c:layout>
                <c:manualLayout>
                  <c:x val="-3.8654806641503811E-3"/>
                  <c:y val="-6.3707793586748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B0-4FAE-941F-50EA60EFAF32}"/>
                </c:ext>
              </c:extLst>
            </c:dLbl>
            <c:dLbl>
              <c:idx val="5"/>
              <c:layout>
                <c:manualLayout>
                  <c:x val="-2.7058364649053163E-2"/>
                  <c:y val="-4.6719048630282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B0-4FAE-941F-50EA60EFAF32}"/>
                </c:ext>
              </c:extLst>
            </c:dLbl>
            <c:dLbl>
              <c:idx val="6"/>
              <c:layout>
                <c:manualLayout>
                  <c:x val="0"/>
                  <c:y val="-5.521342110851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B0-4FAE-941F-50EA60EFAF32}"/>
                </c:ext>
              </c:extLst>
            </c:dLbl>
            <c:dLbl>
              <c:idx val="7"/>
              <c:layout>
                <c:manualLayout>
                  <c:x val="-3.8654806641505936E-3"/>
                  <c:y val="-1.2741558717349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B0-4FAE-941F-50EA60EFAF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 Nettomsättning'!$B$2:$I$2</c:f>
              <c:strCache>
                <c:ptCount val="8"/>
                <c:pt idx="0">
                  <c:v>Uppsala</c:v>
                </c:pt>
                <c:pt idx="1">
                  <c:v>Sörmland</c:v>
                </c:pt>
                <c:pt idx="2">
                  <c:v>Östergötland</c:v>
                </c:pt>
                <c:pt idx="3">
                  <c:v>Örebro</c:v>
                </c:pt>
                <c:pt idx="4">
                  <c:v>Västmanland</c:v>
                </c:pt>
                <c:pt idx="5">
                  <c:v>Gävleborg</c:v>
                </c:pt>
                <c:pt idx="6">
                  <c:v>ÖMS</c:v>
                </c:pt>
                <c:pt idx="7">
                  <c:v>Totalt</c:v>
                </c:pt>
              </c:strCache>
            </c:strRef>
          </c:cat>
          <c:val>
            <c:numRef>
              <c:f>'15. Nettomsättning'!$B$10:$I$10</c:f>
              <c:numCache>
                <c:formatCode>#,##0</c:formatCode>
                <c:ptCount val="8"/>
                <c:pt idx="0">
                  <c:v>5140825.4732000008</c:v>
                </c:pt>
                <c:pt idx="1">
                  <c:v>3986177.3056100002</c:v>
                </c:pt>
                <c:pt idx="2">
                  <c:v>8430684.0738200005</c:v>
                </c:pt>
                <c:pt idx="3">
                  <c:v>4586149.2671999997</c:v>
                </c:pt>
                <c:pt idx="4">
                  <c:v>3811417.2495900001</c:v>
                </c:pt>
                <c:pt idx="5">
                  <c:v>3833130.2261299998</c:v>
                </c:pt>
                <c:pt idx="6">
                  <c:v>25955253.369420007</c:v>
                </c:pt>
                <c:pt idx="7">
                  <c:v>29788383.595550008</c:v>
                </c:pt>
              </c:numCache>
            </c:numRef>
          </c:val>
          <c:extLst>
            <c:ext xmlns:c16="http://schemas.microsoft.com/office/drawing/2014/chart" uri="{C3380CC4-5D6E-409C-BE32-E72D297353CC}">
              <c16:uniqueId val="{0000000F-ADB0-4FAE-941F-50EA60EFAF32}"/>
            </c:ext>
          </c:extLst>
        </c:ser>
        <c:dLbls>
          <c:showLegendKey val="0"/>
          <c:showVal val="0"/>
          <c:showCatName val="0"/>
          <c:showSerName val="0"/>
          <c:showPercent val="0"/>
          <c:showBubbleSize val="0"/>
        </c:dLbls>
        <c:gapWidth val="219"/>
        <c:overlap val="-27"/>
        <c:axId val="506784688"/>
        <c:axId val="506787312"/>
      </c:barChart>
      <c:catAx>
        <c:axId val="50678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6787312"/>
        <c:crosses val="autoZero"/>
        <c:auto val="1"/>
        <c:lblAlgn val="ctr"/>
        <c:lblOffset val="100"/>
        <c:noMultiLvlLbl val="0"/>
      </c:catAx>
      <c:valAx>
        <c:axId val="506787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678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Antal nystartade företag'!$B$4</c:f>
              <c:strCache>
                <c:ptCount val="1"/>
                <c:pt idx="0">
                  <c:v>År 2010</c:v>
                </c:pt>
              </c:strCache>
            </c:strRef>
          </c:tx>
          <c:spPr>
            <a:solidFill>
              <a:schemeClr val="accent1"/>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företag'!$C$4:$J$4</c:f>
              <c:numCache>
                <c:formatCode>0</c:formatCode>
                <c:ptCount val="8"/>
                <c:pt idx="0">
                  <c:v>88.56</c:v>
                </c:pt>
                <c:pt idx="1">
                  <c:v>83.43</c:v>
                </c:pt>
                <c:pt idx="2">
                  <c:v>111.11000000000001</c:v>
                </c:pt>
                <c:pt idx="3">
                  <c:v>86.19</c:v>
                </c:pt>
                <c:pt idx="4">
                  <c:v>79.600000000000009</c:v>
                </c:pt>
                <c:pt idx="5">
                  <c:v>98</c:v>
                </c:pt>
                <c:pt idx="6" formatCode="#,##0">
                  <c:v>448.89000000000004</c:v>
                </c:pt>
                <c:pt idx="7">
                  <c:v>546.8900000000001</c:v>
                </c:pt>
              </c:numCache>
            </c:numRef>
          </c:val>
          <c:extLst>
            <c:ext xmlns:c16="http://schemas.microsoft.com/office/drawing/2014/chart" uri="{C3380CC4-5D6E-409C-BE32-E72D297353CC}">
              <c16:uniqueId val="{00000000-DF78-4F29-A0E7-8F1887971C32}"/>
            </c:ext>
          </c:extLst>
        </c:ser>
        <c:ser>
          <c:idx val="1"/>
          <c:order val="1"/>
          <c:tx>
            <c:strRef>
              <c:f>'2. Antal nystartade företag'!$B$5</c:f>
              <c:strCache>
                <c:ptCount val="1"/>
                <c:pt idx="0">
                  <c:v>År 2013</c:v>
                </c:pt>
              </c:strCache>
            </c:strRef>
          </c:tx>
          <c:spPr>
            <a:solidFill>
              <a:schemeClr val="accent2"/>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företag'!$C$5:$J$5</c:f>
              <c:numCache>
                <c:formatCode>0</c:formatCode>
                <c:ptCount val="8"/>
                <c:pt idx="0">
                  <c:v>76.179999999999993</c:v>
                </c:pt>
                <c:pt idx="1">
                  <c:v>61.21</c:v>
                </c:pt>
                <c:pt idx="2">
                  <c:v>85.5</c:v>
                </c:pt>
                <c:pt idx="3">
                  <c:v>72.960000000000008</c:v>
                </c:pt>
                <c:pt idx="4">
                  <c:v>52.25</c:v>
                </c:pt>
                <c:pt idx="5">
                  <c:v>79.8</c:v>
                </c:pt>
                <c:pt idx="6" formatCode="#,##0">
                  <c:v>348.1</c:v>
                </c:pt>
                <c:pt idx="7">
                  <c:v>427.90000000000003</c:v>
                </c:pt>
              </c:numCache>
            </c:numRef>
          </c:val>
          <c:extLst>
            <c:ext xmlns:c16="http://schemas.microsoft.com/office/drawing/2014/chart" uri="{C3380CC4-5D6E-409C-BE32-E72D297353CC}">
              <c16:uniqueId val="{00000001-DF78-4F29-A0E7-8F1887971C32}"/>
            </c:ext>
          </c:extLst>
        </c:ser>
        <c:ser>
          <c:idx val="2"/>
          <c:order val="2"/>
          <c:tx>
            <c:strRef>
              <c:f>'2. Antal nystartade företag'!$B$6</c:f>
              <c:strCache>
                <c:ptCount val="1"/>
                <c:pt idx="0">
                  <c:v>År 2015</c:v>
                </c:pt>
              </c:strCache>
            </c:strRef>
          </c:tx>
          <c:spPr>
            <a:solidFill>
              <a:schemeClr val="accent3"/>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företag'!$C$6:$J$6</c:f>
              <c:numCache>
                <c:formatCode>0</c:formatCode>
                <c:ptCount val="8"/>
                <c:pt idx="0">
                  <c:v>67.190000000000012</c:v>
                </c:pt>
                <c:pt idx="1">
                  <c:v>61.510000000000012</c:v>
                </c:pt>
                <c:pt idx="2">
                  <c:v>78.78</c:v>
                </c:pt>
                <c:pt idx="3">
                  <c:v>66.67</c:v>
                </c:pt>
                <c:pt idx="4">
                  <c:v>53.870000000000005</c:v>
                </c:pt>
                <c:pt idx="5">
                  <c:v>72.98</c:v>
                </c:pt>
                <c:pt idx="6" formatCode="#,##0">
                  <c:v>328.02000000000004</c:v>
                </c:pt>
                <c:pt idx="7">
                  <c:v>401.00000000000006</c:v>
                </c:pt>
              </c:numCache>
            </c:numRef>
          </c:val>
          <c:extLst>
            <c:ext xmlns:c16="http://schemas.microsoft.com/office/drawing/2014/chart" uri="{C3380CC4-5D6E-409C-BE32-E72D297353CC}">
              <c16:uniqueId val="{00000002-DF78-4F29-A0E7-8F1887971C32}"/>
            </c:ext>
          </c:extLst>
        </c:ser>
        <c:ser>
          <c:idx val="3"/>
          <c:order val="3"/>
          <c:tx>
            <c:strRef>
              <c:f>'2. Antal nystartade företag'!$B$7</c:f>
              <c:strCache>
                <c:ptCount val="1"/>
                <c:pt idx="0">
                  <c:v>År 2017</c:v>
                </c:pt>
              </c:strCache>
            </c:strRef>
          </c:tx>
          <c:spPr>
            <a:solidFill>
              <a:schemeClr val="accent4"/>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företag'!$C$7:$J$7</c:f>
              <c:numCache>
                <c:formatCode>0</c:formatCode>
                <c:ptCount val="8"/>
                <c:pt idx="0">
                  <c:v>75.14</c:v>
                </c:pt>
                <c:pt idx="1">
                  <c:v>59.18</c:v>
                </c:pt>
                <c:pt idx="2">
                  <c:v>75.12</c:v>
                </c:pt>
                <c:pt idx="3">
                  <c:v>60.34</c:v>
                </c:pt>
                <c:pt idx="4">
                  <c:v>54.68</c:v>
                </c:pt>
                <c:pt idx="5">
                  <c:v>72.669999999999987</c:v>
                </c:pt>
                <c:pt idx="6" formatCode="#,##0">
                  <c:v>324.45999999999998</c:v>
                </c:pt>
                <c:pt idx="7">
                  <c:v>397.13</c:v>
                </c:pt>
              </c:numCache>
            </c:numRef>
          </c:val>
          <c:extLst>
            <c:ext xmlns:c16="http://schemas.microsoft.com/office/drawing/2014/chart" uri="{C3380CC4-5D6E-409C-BE32-E72D297353CC}">
              <c16:uniqueId val="{00000003-DF78-4F29-A0E7-8F1887971C32}"/>
            </c:ext>
          </c:extLst>
        </c:ser>
        <c:ser>
          <c:idx val="4"/>
          <c:order val="4"/>
          <c:tx>
            <c:strRef>
              <c:f>'2. Antal nystartade företag'!$B$8</c:f>
              <c:strCache>
                <c:ptCount val="1"/>
                <c:pt idx="0">
                  <c:v>År 2018</c:v>
                </c:pt>
              </c:strCache>
            </c:strRef>
          </c:tx>
          <c:spPr>
            <a:solidFill>
              <a:schemeClr val="accent5"/>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företag'!$C$8:$J$8</c:f>
              <c:numCache>
                <c:formatCode>0</c:formatCode>
                <c:ptCount val="8"/>
                <c:pt idx="0">
                  <c:v>82.9</c:v>
                </c:pt>
                <c:pt idx="1">
                  <c:v>76.040000000000006</c:v>
                </c:pt>
                <c:pt idx="2">
                  <c:v>109.55</c:v>
                </c:pt>
                <c:pt idx="3">
                  <c:v>77</c:v>
                </c:pt>
                <c:pt idx="4">
                  <c:v>66</c:v>
                </c:pt>
                <c:pt idx="5">
                  <c:v>68.05</c:v>
                </c:pt>
                <c:pt idx="6" formatCode="#,##0">
                  <c:v>411.49</c:v>
                </c:pt>
                <c:pt idx="7">
                  <c:v>479.54</c:v>
                </c:pt>
              </c:numCache>
            </c:numRef>
          </c:val>
          <c:extLst>
            <c:ext xmlns:c16="http://schemas.microsoft.com/office/drawing/2014/chart" uri="{C3380CC4-5D6E-409C-BE32-E72D297353CC}">
              <c16:uniqueId val="{00000004-DF78-4F29-A0E7-8F1887971C32}"/>
            </c:ext>
          </c:extLst>
        </c:ser>
        <c:ser>
          <c:idx val="5"/>
          <c:order val="5"/>
          <c:tx>
            <c:strRef>
              <c:f>'2. Antal nystartade företag'!$B$9</c:f>
              <c:strCache>
                <c:ptCount val="1"/>
                <c:pt idx="0">
                  <c:v>År 2019</c:v>
                </c:pt>
              </c:strCache>
            </c:strRef>
          </c:tx>
          <c:spPr>
            <a:solidFill>
              <a:schemeClr val="accent6"/>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företag'!$C$9:$J$9</c:f>
              <c:numCache>
                <c:formatCode>0</c:formatCode>
                <c:ptCount val="8"/>
                <c:pt idx="0">
                  <c:v>75.030000000000015</c:v>
                </c:pt>
                <c:pt idx="1">
                  <c:v>59.309999999999995</c:v>
                </c:pt>
                <c:pt idx="2">
                  <c:v>94.570000000000007</c:v>
                </c:pt>
                <c:pt idx="3">
                  <c:v>60.06</c:v>
                </c:pt>
                <c:pt idx="4">
                  <c:v>49.600000000000009</c:v>
                </c:pt>
                <c:pt idx="5">
                  <c:v>74.789999999999992</c:v>
                </c:pt>
                <c:pt idx="6" formatCode="#,##0">
                  <c:v>338.57000000000005</c:v>
                </c:pt>
                <c:pt idx="7">
                  <c:v>413.36</c:v>
                </c:pt>
              </c:numCache>
            </c:numRef>
          </c:val>
          <c:extLst>
            <c:ext xmlns:c16="http://schemas.microsoft.com/office/drawing/2014/chart" uri="{C3380CC4-5D6E-409C-BE32-E72D297353CC}">
              <c16:uniqueId val="{00000005-DF78-4F29-A0E7-8F1887971C32}"/>
            </c:ext>
          </c:extLst>
        </c:ser>
        <c:ser>
          <c:idx val="6"/>
          <c:order val="6"/>
          <c:tx>
            <c:strRef>
              <c:f>'2. Antal nystartade företag'!$B$10</c:f>
              <c:strCache>
                <c:ptCount val="1"/>
                <c:pt idx="0">
                  <c:v>År 2020</c:v>
                </c:pt>
              </c:strCache>
            </c:strRef>
          </c:tx>
          <c:spPr>
            <a:solidFill>
              <a:schemeClr val="accent1">
                <a:lumMod val="60000"/>
              </a:schemeClr>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företag'!$C$10:$J$10</c:f>
              <c:numCache>
                <c:formatCode>0</c:formatCode>
                <c:ptCount val="8"/>
                <c:pt idx="0">
                  <c:v>88.889999999999986</c:v>
                </c:pt>
                <c:pt idx="1">
                  <c:v>76.56</c:v>
                </c:pt>
                <c:pt idx="2">
                  <c:v>101.28999999999999</c:v>
                </c:pt>
                <c:pt idx="3">
                  <c:v>76.250000000000014</c:v>
                </c:pt>
                <c:pt idx="4">
                  <c:v>71.08</c:v>
                </c:pt>
                <c:pt idx="5">
                  <c:v>73.88000000000001</c:v>
                </c:pt>
                <c:pt idx="6" formatCode="#,##0">
                  <c:v>414.07</c:v>
                </c:pt>
                <c:pt idx="7">
                  <c:v>487.95</c:v>
                </c:pt>
              </c:numCache>
            </c:numRef>
          </c:val>
          <c:extLst>
            <c:ext xmlns:c16="http://schemas.microsoft.com/office/drawing/2014/chart" uri="{C3380CC4-5D6E-409C-BE32-E72D297353CC}">
              <c16:uniqueId val="{00000006-DF78-4F29-A0E7-8F1887971C32}"/>
            </c:ext>
          </c:extLst>
        </c:ser>
        <c:ser>
          <c:idx val="7"/>
          <c:order val="7"/>
          <c:tx>
            <c:strRef>
              <c:f>'2. Antal nystartade företag'!$B$11</c:f>
              <c:strCache>
                <c:ptCount val="1"/>
                <c:pt idx="0">
                  <c:v>År 2021</c:v>
                </c:pt>
              </c:strCache>
            </c:strRef>
          </c:tx>
          <c:spPr>
            <a:solidFill>
              <a:schemeClr val="accent2">
                <a:lumMod val="60000"/>
              </a:schemeClr>
            </a:solidFill>
            <a:ln>
              <a:noFill/>
            </a:ln>
            <a:effectLst/>
          </c:spPr>
          <c:invertIfNegative val="0"/>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företag'!$C$11:$J$11</c:f>
              <c:numCache>
                <c:formatCode>0</c:formatCode>
                <c:ptCount val="8"/>
                <c:pt idx="0">
                  <c:v>86.8</c:v>
                </c:pt>
                <c:pt idx="1">
                  <c:v>77.399999999999991</c:v>
                </c:pt>
                <c:pt idx="2">
                  <c:v>109.59999999999998</c:v>
                </c:pt>
                <c:pt idx="3">
                  <c:v>73.960000000000008</c:v>
                </c:pt>
                <c:pt idx="4">
                  <c:v>69.290000000000006</c:v>
                </c:pt>
                <c:pt idx="5">
                  <c:v>77.47999999999999</c:v>
                </c:pt>
                <c:pt idx="6" formatCode="#,##0">
                  <c:v>417.05</c:v>
                </c:pt>
                <c:pt idx="7">
                  <c:v>494.53</c:v>
                </c:pt>
              </c:numCache>
            </c:numRef>
          </c:val>
          <c:extLst>
            <c:ext xmlns:c16="http://schemas.microsoft.com/office/drawing/2014/chart" uri="{C3380CC4-5D6E-409C-BE32-E72D297353CC}">
              <c16:uniqueId val="{00000007-DF78-4F29-A0E7-8F1887971C32}"/>
            </c:ext>
          </c:extLst>
        </c:ser>
        <c:ser>
          <c:idx val="8"/>
          <c:order val="8"/>
          <c:tx>
            <c:strRef>
              <c:f>'2. Antal nystartade företag'!$B$12</c:f>
              <c:strCache>
                <c:ptCount val="1"/>
                <c:pt idx="0">
                  <c:v>År 2022</c:v>
                </c:pt>
              </c:strCache>
            </c:strRef>
          </c:tx>
          <c:spPr>
            <a:solidFill>
              <a:schemeClr val="accent3">
                <a:lumMod val="60000"/>
              </a:schemeClr>
            </a:solidFill>
            <a:ln>
              <a:noFill/>
            </a:ln>
            <a:effectLst/>
          </c:spPr>
          <c:invertIfNegative val="0"/>
          <c:dLbls>
            <c:dLbl>
              <c:idx val="0"/>
              <c:layout>
                <c:manualLayout>
                  <c:x val="7.7700065815626612E-3"/>
                  <c:y val="-4.141508187953607E-3"/>
                </c:manualLayout>
              </c:layout>
              <c:showLegendKey val="0"/>
              <c:showVal val="1"/>
              <c:showCatName val="0"/>
              <c:showSerName val="0"/>
              <c:showPercent val="0"/>
              <c:showBubbleSize val="0"/>
              <c:extLst>
                <c:ext xmlns:c15="http://schemas.microsoft.com/office/drawing/2012/chart" uri="{CE6537A1-D6FC-4f65-9D91-7224C49458BB}">
                  <c15:layout>
                    <c:manualLayout>
                      <c:w val="2.9370624878306859E-2"/>
                      <c:h val="5.7921435431508322E-2"/>
                    </c:manualLayout>
                  </c15:layout>
                </c:ext>
                <c:ext xmlns:c16="http://schemas.microsoft.com/office/drawing/2014/chart" uri="{C3380CC4-5D6E-409C-BE32-E72D297353CC}">
                  <c16:uniqueId val="{00000008-DF78-4F29-A0E7-8F1887971C32}"/>
                </c:ext>
              </c:extLst>
            </c:dLbl>
            <c:dLbl>
              <c:idx val="1"/>
              <c:layout>
                <c:manualLayout>
                  <c:x val="7.7700065815626256E-3"/>
                  <c:y val="-4.1416712458768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78-4F29-A0E7-8F1887971C32}"/>
                </c:ext>
              </c:extLst>
            </c:dLbl>
            <c:dLbl>
              <c:idx val="2"/>
              <c:layout>
                <c:manualLayout>
                  <c:x val="3.8850032907812595E-3"/>
                  <c:y val="-3.3133369967013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F78-4F29-A0E7-8F1887971C32}"/>
                </c:ext>
              </c:extLst>
            </c:dLbl>
            <c:dLbl>
              <c:idx val="3"/>
              <c:layout>
                <c:manualLayout>
                  <c:x val="5.82750493617199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78-4F29-A0E7-8F1887971C32}"/>
                </c:ext>
              </c:extLst>
            </c:dLbl>
            <c:dLbl>
              <c:idx val="4"/>
              <c:layout>
                <c:manualLayout>
                  <c:x val="3.8850032907813306E-3"/>
                  <c:y val="-4.14167124587667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78-4F29-A0E7-8F1887971C32}"/>
                </c:ext>
              </c:extLst>
            </c:dLbl>
            <c:dLbl>
              <c:idx val="5"/>
              <c:layout>
                <c:manualLayout>
                  <c:x val="5.8275049361718534E-3"/>
                  <c:y val="-8.2833424917534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F78-4F29-A0E7-8F1887971C32}"/>
                </c:ext>
              </c:extLst>
            </c:dLbl>
            <c:dLbl>
              <c:idx val="6"/>
              <c:layout>
                <c:manualLayout>
                  <c:x val="5.8275049361719965E-3"/>
                  <c:y val="-4.1416712458767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78-4F29-A0E7-8F1887971C32}"/>
                </c:ext>
              </c:extLst>
            </c:dLbl>
            <c:dLbl>
              <c:idx val="7"/>
              <c:layout>
                <c:manualLayout>
                  <c:x val="1.0213505403289965E-2"/>
                  <c:y val="-7.5929762360644875E-17"/>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3.8228432381288292E-2"/>
                      <c:h val="6.6204777923261682E-2"/>
                    </c:manualLayout>
                  </c15:layout>
                </c:ext>
                <c:ext xmlns:c16="http://schemas.microsoft.com/office/drawing/2014/chart" uri="{C3380CC4-5D6E-409C-BE32-E72D297353CC}">
                  <c16:uniqueId val="{0000000F-DF78-4F29-A0E7-8F1887971C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Antal nystartade företag'!$C$3:$J$3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'2. Antal nystartade företag'!$C$12:$J$12</c:f>
              <c:numCache>
                <c:formatCode>0</c:formatCode>
                <c:ptCount val="8"/>
                <c:pt idx="0">
                  <c:v>14.35</c:v>
                </c:pt>
                <c:pt idx="1">
                  <c:v>12.830000000000002</c:v>
                </c:pt>
                <c:pt idx="2">
                  <c:v>15.73</c:v>
                </c:pt>
                <c:pt idx="3">
                  <c:v>16.75</c:v>
                </c:pt>
                <c:pt idx="4">
                  <c:v>13.41</c:v>
                </c:pt>
                <c:pt idx="5">
                  <c:v>11.71</c:v>
                </c:pt>
                <c:pt idx="6" formatCode="#,##0">
                  <c:v>73.069999999999993</c:v>
                </c:pt>
                <c:pt idx="7">
                  <c:v>84.78</c:v>
                </c:pt>
              </c:numCache>
            </c:numRef>
          </c:val>
          <c:extLst>
            <c:ext xmlns:c16="http://schemas.microsoft.com/office/drawing/2014/chart" uri="{C3380CC4-5D6E-409C-BE32-E72D297353CC}">
              <c16:uniqueId val="{00000010-DF78-4F29-A0E7-8F1887971C32}"/>
            </c:ext>
          </c:extLst>
        </c:ser>
        <c:dLbls>
          <c:showLegendKey val="0"/>
          <c:showVal val="0"/>
          <c:showCatName val="0"/>
          <c:showSerName val="0"/>
          <c:showPercent val="0"/>
          <c:showBubbleSize val="0"/>
        </c:dLbls>
        <c:gapWidth val="219"/>
        <c:overlap val="-27"/>
        <c:axId val="290430912"/>
        <c:axId val="223355792"/>
      </c:barChart>
      <c:catAx>
        <c:axId val="29043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3355792"/>
        <c:crosses val="autoZero"/>
        <c:auto val="1"/>
        <c:lblAlgn val="ctr"/>
        <c:lblOffset val="100"/>
        <c:noMultiLvlLbl val="0"/>
      </c:catAx>
      <c:valAx>
        <c:axId val="2233557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043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Antal konkurser'!$B$33</c:f>
              <c:strCache>
                <c:ptCount val="1"/>
                <c:pt idx="0">
                  <c:v>År 2010</c:v>
                </c:pt>
              </c:strCache>
            </c:strRef>
          </c:tx>
          <c:spPr>
            <a:solidFill>
              <a:schemeClr val="accent1"/>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konkurser'!$C$33:$J$33</c:f>
              <c:numCache>
                <c:formatCode>0.00</c:formatCode>
                <c:ptCount val="8"/>
                <c:pt idx="0">
                  <c:v>0.62765277527408592</c:v>
                </c:pt>
                <c:pt idx="1">
                  <c:v>0.93695205516291769</c:v>
                </c:pt>
                <c:pt idx="2">
                  <c:v>0.83124080006927015</c:v>
                </c:pt>
                <c:pt idx="3">
                  <c:v>0.97251333604855605</c:v>
                </c:pt>
                <c:pt idx="4">
                  <c:v>1.9397806677018632</c:v>
                </c:pt>
                <c:pt idx="5">
                  <c:v>0.76823809331774018</c:v>
                </c:pt>
                <c:pt idx="6">
                  <c:v>0.99646322133230203</c:v>
                </c:pt>
                <c:pt idx="7">
                  <c:v>0.94774762883758179</c:v>
                </c:pt>
              </c:numCache>
            </c:numRef>
          </c:val>
          <c:extLst>
            <c:ext xmlns:c16="http://schemas.microsoft.com/office/drawing/2014/chart" uri="{C3380CC4-5D6E-409C-BE32-E72D297353CC}">
              <c16:uniqueId val="{00000000-F377-4137-9522-86E00C619BC0}"/>
            </c:ext>
          </c:extLst>
        </c:ser>
        <c:ser>
          <c:idx val="1"/>
          <c:order val="1"/>
          <c:tx>
            <c:strRef>
              <c:f>'3. Antal konkurser'!$B$34</c:f>
              <c:strCache>
                <c:ptCount val="1"/>
                <c:pt idx="0">
                  <c:v>År 2013</c:v>
                </c:pt>
              </c:strCache>
            </c:strRef>
          </c:tx>
          <c:spPr>
            <a:solidFill>
              <a:schemeClr val="accent2"/>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konkurser'!$C$34:$J$34</c:f>
              <c:numCache>
                <c:formatCode>0.00</c:formatCode>
                <c:ptCount val="8"/>
                <c:pt idx="0">
                  <c:v>0.75176788144226414</c:v>
                </c:pt>
                <c:pt idx="1">
                  <c:v>0.75246132208157523</c:v>
                </c:pt>
                <c:pt idx="2">
                  <c:v>0.58889817877785433</c:v>
                </c:pt>
                <c:pt idx="3">
                  <c:v>0.8560901603814477</c:v>
                </c:pt>
                <c:pt idx="4">
                  <c:v>1.9550220124358919</c:v>
                </c:pt>
                <c:pt idx="5">
                  <c:v>0.79603245209863105</c:v>
                </c:pt>
                <c:pt idx="6">
                  <c:v>0.77231183470051579</c:v>
                </c:pt>
                <c:pt idx="7">
                  <c:v>0.88195178253917139</c:v>
                </c:pt>
              </c:numCache>
            </c:numRef>
          </c:val>
          <c:extLst>
            <c:ext xmlns:c16="http://schemas.microsoft.com/office/drawing/2014/chart" uri="{C3380CC4-5D6E-409C-BE32-E72D297353CC}">
              <c16:uniqueId val="{00000001-F377-4137-9522-86E00C619BC0}"/>
            </c:ext>
          </c:extLst>
        </c:ser>
        <c:ser>
          <c:idx val="2"/>
          <c:order val="2"/>
          <c:tx>
            <c:strRef>
              <c:f>'3. Antal konkurser'!$B$35</c:f>
              <c:strCache>
                <c:ptCount val="1"/>
                <c:pt idx="0">
                  <c:v>År 2016</c:v>
                </c:pt>
              </c:strCache>
            </c:strRef>
          </c:tx>
          <c:spPr>
            <a:solidFill>
              <a:schemeClr val="accent3"/>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konkurser'!$C$35:$J$35</c:f>
              <c:numCache>
                <c:formatCode>0.00</c:formatCode>
                <c:ptCount val="8"/>
                <c:pt idx="0">
                  <c:v>0.73401880785978268</c:v>
                </c:pt>
                <c:pt idx="1">
                  <c:v>0.52262587635436586</c:v>
                </c:pt>
                <c:pt idx="2">
                  <c:v>0.50115325628856777</c:v>
                </c:pt>
                <c:pt idx="3">
                  <c:v>0.80933284724753907</c:v>
                </c:pt>
                <c:pt idx="4">
                  <c:v>1.0580578209423259</c:v>
                </c:pt>
                <c:pt idx="5">
                  <c:v>0.47833654923020885</c:v>
                </c:pt>
                <c:pt idx="6">
                  <c:v>0.69562793198378436</c:v>
                </c:pt>
                <c:pt idx="7">
                  <c:v>0.65273299478053359</c:v>
                </c:pt>
              </c:numCache>
            </c:numRef>
          </c:val>
          <c:extLst>
            <c:ext xmlns:c16="http://schemas.microsoft.com/office/drawing/2014/chart" uri="{C3380CC4-5D6E-409C-BE32-E72D297353CC}">
              <c16:uniqueId val="{00000002-F377-4137-9522-86E00C619BC0}"/>
            </c:ext>
          </c:extLst>
        </c:ser>
        <c:ser>
          <c:idx val="3"/>
          <c:order val="3"/>
          <c:tx>
            <c:strRef>
              <c:f>'3. Antal konkurser'!$B$36</c:f>
              <c:strCache>
                <c:ptCount val="1"/>
                <c:pt idx="0">
                  <c:v>År 2017</c:v>
                </c:pt>
              </c:strCache>
            </c:strRef>
          </c:tx>
          <c:spPr>
            <a:solidFill>
              <a:schemeClr val="accent4"/>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konkurser'!$C$36:$J$36</c:f>
              <c:numCache>
                <c:formatCode>0.00</c:formatCode>
                <c:ptCount val="8"/>
                <c:pt idx="0">
                  <c:v>0.77593659942363113</c:v>
                </c:pt>
                <c:pt idx="1">
                  <c:v>0.61891117478510027</c:v>
                </c:pt>
                <c:pt idx="2">
                  <c:v>0.7782426778242677</c:v>
                </c:pt>
                <c:pt idx="3">
                  <c:v>0.52177858439201452</c:v>
                </c:pt>
                <c:pt idx="4">
                  <c:v>0.65695067264573992</c:v>
                </c:pt>
                <c:pt idx="5">
                  <c:v>0.8193323074112332</c:v>
                </c:pt>
                <c:pt idx="6">
                  <c:v>0.6896097480652067</c:v>
                </c:pt>
                <c:pt idx="7">
                  <c:v>0.71148461617172365</c:v>
                </c:pt>
              </c:numCache>
            </c:numRef>
          </c:val>
          <c:extLst>
            <c:ext xmlns:c16="http://schemas.microsoft.com/office/drawing/2014/chart" uri="{C3380CC4-5D6E-409C-BE32-E72D297353CC}">
              <c16:uniqueId val="{00000003-F377-4137-9522-86E00C619BC0}"/>
            </c:ext>
          </c:extLst>
        </c:ser>
        <c:ser>
          <c:idx val="4"/>
          <c:order val="4"/>
          <c:tx>
            <c:strRef>
              <c:f>'3. Antal konkurser'!$B$37</c:f>
              <c:strCache>
                <c:ptCount val="1"/>
                <c:pt idx="0">
                  <c:v>År 2018</c:v>
                </c:pt>
              </c:strCache>
            </c:strRef>
          </c:tx>
          <c:spPr>
            <a:solidFill>
              <a:schemeClr val="accent5"/>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konkurser'!$C$37:$J$37</c:f>
              <c:numCache>
                <c:formatCode>0.00</c:formatCode>
                <c:ptCount val="8"/>
                <c:pt idx="0">
                  <c:v>0.73741083710310984</c:v>
                </c:pt>
                <c:pt idx="1">
                  <c:v>1.0269012623690679</c:v>
                </c:pt>
                <c:pt idx="2">
                  <c:v>0.50514986691355168</c:v>
                </c:pt>
                <c:pt idx="3">
                  <c:v>0.8966903010507119</c:v>
                </c:pt>
                <c:pt idx="4">
                  <c:v>0.63295290568017848</c:v>
                </c:pt>
                <c:pt idx="5">
                  <c:v>0.9217771635762676</c:v>
                </c:pt>
                <c:pt idx="6">
                  <c:v>0.73626067849843757</c:v>
                </c:pt>
                <c:pt idx="7">
                  <c:v>0.77027254692746405</c:v>
                </c:pt>
              </c:numCache>
            </c:numRef>
          </c:val>
          <c:extLst>
            <c:ext xmlns:c16="http://schemas.microsoft.com/office/drawing/2014/chart" uri="{C3380CC4-5D6E-409C-BE32-E72D297353CC}">
              <c16:uniqueId val="{00000004-F377-4137-9522-86E00C619BC0}"/>
            </c:ext>
          </c:extLst>
        </c:ser>
        <c:ser>
          <c:idx val="5"/>
          <c:order val="5"/>
          <c:tx>
            <c:strRef>
              <c:f>'3. Antal konkurser'!$B$38</c:f>
              <c:strCache>
                <c:ptCount val="1"/>
                <c:pt idx="0">
                  <c:v>År 2019</c:v>
                </c:pt>
              </c:strCache>
            </c:strRef>
          </c:tx>
          <c:spPr>
            <a:solidFill>
              <a:schemeClr val="accent6"/>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konkurser'!$C$38:$J$38</c:f>
              <c:numCache>
                <c:formatCode>0.00</c:formatCode>
                <c:ptCount val="8"/>
                <c:pt idx="0">
                  <c:v>0.53739994091414267</c:v>
                </c:pt>
                <c:pt idx="1">
                  <c:v>0.67307961971001495</c:v>
                </c:pt>
                <c:pt idx="2">
                  <c:v>0.70265054114492731</c:v>
                </c:pt>
                <c:pt idx="3">
                  <c:v>0.96827249575551755</c:v>
                </c:pt>
                <c:pt idx="4">
                  <c:v>0.64030090881419333</c:v>
                </c:pt>
                <c:pt idx="5">
                  <c:v>0.86460077402355007</c:v>
                </c:pt>
                <c:pt idx="6">
                  <c:v>0.69889936104273753</c:v>
                </c:pt>
                <c:pt idx="7">
                  <c:v>0.73013852450957573</c:v>
                </c:pt>
              </c:numCache>
            </c:numRef>
          </c:val>
          <c:extLst>
            <c:ext xmlns:c16="http://schemas.microsoft.com/office/drawing/2014/chart" uri="{C3380CC4-5D6E-409C-BE32-E72D297353CC}">
              <c16:uniqueId val="{00000005-F377-4137-9522-86E00C619BC0}"/>
            </c:ext>
          </c:extLst>
        </c:ser>
        <c:ser>
          <c:idx val="6"/>
          <c:order val="6"/>
          <c:tx>
            <c:strRef>
              <c:f>'3. Antal konkurser'!$B$39</c:f>
              <c:strCache>
                <c:ptCount val="1"/>
                <c:pt idx="0">
                  <c:v>År 2020</c:v>
                </c:pt>
              </c:strCache>
            </c:strRef>
          </c:tx>
          <c:spPr>
            <a:solidFill>
              <a:schemeClr val="accent1">
                <a:lumMod val="60000"/>
              </a:schemeClr>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konkurser'!$C$39:$J$39</c:f>
              <c:numCache>
                <c:formatCode>0.00</c:formatCode>
                <c:ptCount val="8"/>
                <c:pt idx="0">
                  <c:v>0.72279442659065873</c:v>
                </c:pt>
                <c:pt idx="1">
                  <c:v>0.74915561903911665</c:v>
                </c:pt>
                <c:pt idx="2">
                  <c:v>0.47626599992536484</c:v>
                </c:pt>
                <c:pt idx="3">
                  <c:v>0.77888448944361488</c:v>
                </c:pt>
                <c:pt idx="4">
                  <c:v>0.90035398532756472</c:v>
                </c:pt>
                <c:pt idx="5">
                  <c:v>0.78119433342617828</c:v>
                </c:pt>
                <c:pt idx="6">
                  <c:v>0.69696185050923531</c:v>
                </c:pt>
                <c:pt idx="7">
                  <c:v>0.7107629053296074</c:v>
                </c:pt>
              </c:numCache>
            </c:numRef>
          </c:val>
          <c:extLst>
            <c:ext xmlns:c16="http://schemas.microsoft.com/office/drawing/2014/chart" uri="{C3380CC4-5D6E-409C-BE32-E72D297353CC}">
              <c16:uniqueId val="{00000006-F377-4137-9522-86E00C619BC0}"/>
            </c:ext>
          </c:extLst>
        </c:ser>
        <c:ser>
          <c:idx val="7"/>
          <c:order val="7"/>
          <c:tx>
            <c:strRef>
              <c:f>'3. Antal konkurser'!$B$40</c:f>
              <c:strCache>
                <c:ptCount val="1"/>
                <c:pt idx="0">
                  <c:v>År 2021</c:v>
                </c:pt>
              </c:strCache>
            </c:strRef>
          </c:tx>
          <c:spPr>
            <a:solidFill>
              <a:schemeClr val="accent2">
                <a:lumMod val="60000"/>
              </a:schemeClr>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konkurser'!$C$40:$J$40</c:f>
              <c:numCache>
                <c:formatCode>0.00</c:formatCode>
                <c:ptCount val="8"/>
                <c:pt idx="0">
                  <c:v>0.48407161014657368</c:v>
                </c:pt>
                <c:pt idx="1">
                  <c:v>0.64998283989269656</c:v>
                </c:pt>
                <c:pt idx="2">
                  <c:v>0.52425800224049446</c:v>
                </c:pt>
                <c:pt idx="3">
                  <c:v>0.47145512047210719</c:v>
                </c:pt>
                <c:pt idx="4">
                  <c:v>0.56851676882202362</c:v>
                </c:pt>
                <c:pt idx="5">
                  <c:v>0.56409128133670683</c:v>
                </c:pt>
                <c:pt idx="6">
                  <c:v>0.53377184323431548</c:v>
                </c:pt>
                <c:pt idx="7">
                  <c:v>0.53876124137348402</c:v>
                </c:pt>
              </c:numCache>
            </c:numRef>
          </c:val>
          <c:extLst>
            <c:ext xmlns:c16="http://schemas.microsoft.com/office/drawing/2014/chart" uri="{C3380CC4-5D6E-409C-BE32-E72D297353CC}">
              <c16:uniqueId val="{00000007-F377-4137-9522-86E00C619BC0}"/>
            </c:ext>
          </c:extLst>
        </c:ser>
        <c:ser>
          <c:idx val="8"/>
          <c:order val="8"/>
          <c:tx>
            <c:strRef>
              <c:f>'3. Antal konkurser'!$B$41</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konkurser'!$C$41:$J$41</c:f>
              <c:numCache>
                <c:formatCode>0.00</c:formatCode>
                <c:ptCount val="8"/>
                <c:pt idx="0">
                  <c:v>0.84251772264067359</c:v>
                </c:pt>
                <c:pt idx="1">
                  <c:v>0.62454784384472395</c:v>
                </c:pt>
                <c:pt idx="2">
                  <c:v>0.77023289831554398</c:v>
                </c:pt>
                <c:pt idx="3">
                  <c:v>0.98369991975079607</c:v>
                </c:pt>
                <c:pt idx="4">
                  <c:v>1.685755681758093</c:v>
                </c:pt>
                <c:pt idx="5">
                  <c:v>0.87368098210363154</c:v>
                </c:pt>
                <c:pt idx="6">
                  <c:v>0.93583996369923561</c:v>
                </c:pt>
                <c:pt idx="7">
                  <c:v>0.92596980035380327</c:v>
                </c:pt>
              </c:numCache>
            </c:numRef>
          </c:val>
          <c:extLst>
            <c:ext xmlns:c16="http://schemas.microsoft.com/office/drawing/2014/chart" uri="{C3380CC4-5D6E-409C-BE32-E72D297353CC}">
              <c16:uniqueId val="{00000008-F377-4137-9522-86E00C619BC0}"/>
            </c:ext>
          </c:extLst>
        </c:ser>
        <c:dLbls>
          <c:showLegendKey val="0"/>
          <c:showVal val="0"/>
          <c:showCatName val="0"/>
          <c:showSerName val="0"/>
          <c:showPercent val="0"/>
          <c:showBubbleSize val="0"/>
        </c:dLbls>
        <c:gapWidth val="219"/>
        <c:overlap val="-27"/>
        <c:axId val="288847888"/>
        <c:axId val="223351904"/>
      </c:barChart>
      <c:catAx>
        <c:axId val="28884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3351904"/>
        <c:crosses val="autoZero"/>
        <c:auto val="1"/>
        <c:lblAlgn val="ctr"/>
        <c:lblOffset val="100"/>
        <c:noMultiLvlLbl val="0"/>
      </c:catAx>
      <c:valAx>
        <c:axId val="223351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884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Antal konkurser'!$B$3</c:f>
              <c:strCache>
                <c:ptCount val="1"/>
                <c:pt idx="0">
                  <c:v>År 2010</c:v>
                </c:pt>
              </c:strCache>
            </c:strRef>
          </c:tx>
          <c:spPr>
            <a:solidFill>
              <a:schemeClr val="accent1"/>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konkurser'!$C$3:$J$3</c:f>
              <c:numCache>
                <c:formatCode>_-* #\ ##0\ _k_r_-;\-* #\ ##0\ _k_r_-;_-* "-"??\ _k_r_-;_-@_-</c:formatCode>
                <c:ptCount val="8"/>
                <c:pt idx="0">
                  <c:v>7.66</c:v>
                </c:pt>
                <c:pt idx="1">
                  <c:v>8.7099999999999991</c:v>
                </c:pt>
                <c:pt idx="2">
                  <c:v>12.48</c:v>
                </c:pt>
                <c:pt idx="3">
                  <c:v>9.7899999999999991</c:v>
                </c:pt>
                <c:pt idx="4">
                  <c:v>15.989999999999998</c:v>
                </c:pt>
                <c:pt idx="5">
                  <c:v>11.430000000000001</c:v>
                </c:pt>
                <c:pt idx="6" formatCode="0">
                  <c:v>54.629999999999995</c:v>
                </c:pt>
                <c:pt idx="7">
                  <c:v>66.06</c:v>
                </c:pt>
              </c:numCache>
            </c:numRef>
          </c:val>
          <c:extLst>
            <c:ext xmlns:c16="http://schemas.microsoft.com/office/drawing/2014/chart" uri="{C3380CC4-5D6E-409C-BE32-E72D297353CC}">
              <c16:uniqueId val="{00000000-C53A-44A5-8A00-1C7BB11275B2}"/>
            </c:ext>
          </c:extLst>
        </c:ser>
        <c:ser>
          <c:idx val="1"/>
          <c:order val="1"/>
          <c:tx>
            <c:strRef>
              <c:f>'3. Antal konkurser'!$B$4</c:f>
              <c:strCache>
                <c:ptCount val="1"/>
                <c:pt idx="0">
                  <c:v>År 2013</c:v>
                </c:pt>
              </c:strCache>
            </c:strRef>
          </c:tx>
          <c:spPr>
            <a:solidFill>
              <a:schemeClr val="accent2"/>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konkurser'!$C$4:$J$4</c:f>
              <c:numCache>
                <c:formatCode>_-* #\ ##0\ _k_r_-;\-* #\ ##0\ _k_r_-;_-* "-"??\ _k_r_-;_-@_-</c:formatCode>
                <c:ptCount val="8"/>
                <c:pt idx="0">
                  <c:v>10.11</c:v>
                </c:pt>
                <c:pt idx="1">
                  <c:v>7.4899999999999993</c:v>
                </c:pt>
                <c:pt idx="2">
                  <c:v>9.7199999999999989</c:v>
                </c:pt>
                <c:pt idx="3">
                  <c:v>9.48</c:v>
                </c:pt>
                <c:pt idx="4">
                  <c:v>17.23</c:v>
                </c:pt>
                <c:pt idx="5">
                  <c:v>11.99</c:v>
                </c:pt>
                <c:pt idx="6" formatCode="0">
                  <c:v>46.18</c:v>
                </c:pt>
                <c:pt idx="7">
                  <c:v>66.02</c:v>
                </c:pt>
              </c:numCache>
            </c:numRef>
          </c:val>
          <c:extLst>
            <c:ext xmlns:c16="http://schemas.microsoft.com/office/drawing/2014/chart" uri="{C3380CC4-5D6E-409C-BE32-E72D297353CC}">
              <c16:uniqueId val="{00000001-C53A-44A5-8A00-1C7BB11275B2}"/>
            </c:ext>
          </c:extLst>
        </c:ser>
        <c:ser>
          <c:idx val="2"/>
          <c:order val="2"/>
          <c:tx>
            <c:strRef>
              <c:f>'3. Antal konkurser'!$B$5</c:f>
              <c:strCache>
                <c:ptCount val="1"/>
                <c:pt idx="0">
                  <c:v>År 2016</c:v>
                </c:pt>
              </c:strCache>
            </c:strRef>
          </c:tx>
          <c:spPr>
            <a:solidFill>
              <a:schemeClr val="accent3"/>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konkurser'!$C$5:$J$5</c:f>
              <c:numCache>
                <c:formatCode>_-* #\ ##0\ _k_r_-;\-* #\ ##0\ _k_r_-;_-* "-"??\ _k_r_-;_-@_-</c:formatCode>
                <c:ptCount val="8"/>
                <c:pt idx="0">
                  <c:v>10.030000000000001</c:v>
                </c:pt>
                <c:pt idx="1">
                  <c:v>5.33</c:v>
                </c:pt>
                <c:pt idx="2">
                  <c:v>8.3000000000000007</c:v>
                </c:pt>
                <c:pt idx="3">
                  <c:v>8.879999999999999</c:v>
                </c:pt>
                <c:pt idx="4">
                  <c:v>9.3800000000000008</c:v>
                </c:pt>
                <c:pt idx="5">
                  <c:v>7.0900000000000016</c:v>
                </c:pt>
                <c:pt idx="6" formatCode="0">
                  <c:v>41.920000000000009</c:v>
                </c:pt>
                <c:pt idx="7">
                  <c:v>49.010000000000012</c:v>
                </c:pt>
              </c:numCache>
            </c:numRef>
          </c:val>
          <c:extLst>
            <c:ext xmlns:c16="http://schemas.microsoft.com/office/drawing/2014/chart" uri="{C3380CC4-5D6E-409C-BE32-E72D297353CC}">
              <c16:uniqueId val="{00000002-C53A-44A5-8A00-1C7BB11275B2}"/>
            </c:ext>
          </c:extLst>
        </c:ser>
        <c:ser>
          <c:idx val="3"/>
          <c:order val="3"/>
          <c:tx>
            <c:strRef>
              <c:f>'3. Antal konkurser'!$B$6</c:f>
              <c:strCache>
                <c:ptCount val="1"/>
                <c:pt idx="0">
                  <c:v>År 2017</c:v>
                </c:pt>
              </c:strCache>
            </c:strRef>
          </c:tx>
          <c:spPr>
            <a:solidFill>
              <a:schemeClr val="accent4"/>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konkurser'!$C$6:$J$6</c:f>
              <c:numCache>
                <c:formatCode>_-* #\ ##0\ _k_r_-;\-* #\ ##0\ _k_r_-;_-* "-"??\ _k_r_-;_-@_-</c:formatCode>
                <c:ptCount val="8"/>
                <c:pt idx="0">
                  <c:v>10.77</c:v>
                </c:pt>
                <c:pt idx="1">
                  <c:v>6.48</c:v>
                </c:pt>
                <c:pt idx="2">
                  <c:v>13.02</c:v>
                </c:pt>
                <c:pt idx="3">
                  <c:v>5.75</c:v>
                </c:pt>
                <c:pt idx="4">
                  <c:v>5.86</c:v>
                </c:pt>
                <c:pt idx="5">
                  <c:v>11.66</c:v>
                </c:pt>
                <c:pt idx="6" formatCode="0">
                  <c:v>41.88</c:v>
                </c:pt>
                <c:pt idx="7">
                  <c:v>53.539999999999992</c:v>
                </c:pt>
              </c:numCache>
            </c:numRef>
          </c:val>
          <c:extLst>
            <c:ext xmlns:c16="http://schemas.microsoft.com/office/drawing/2014/chart" uri="{C3380CC4-5D6E-409C-BE32-E72D297353CC}">
              <c16:uniqueId val="{00000003-C53A-44A5-8A00-1C7BB11275B2}"/>
            </c:ext>
          </c:extLst>
        </c:ser>
        <c:ser>
          <c:idx val="4"/>
          <c:order val="4"/>
          <c:tx>
            <c:strRef>
              <c:f>'3. Antal konkurser'!$B$7</c:f>
              <c:strCache>
                <c:ptCount val="1"/>
                <c:pt idx="0">
                  <c:v>År 2018</c:v>
                </c:pt>
              </c:strCache>
            </c:strRef>
          </c:tx>
          <c:spPr>
            <a:solidFill>
              <a:schemeClr val="accent5"/>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konkurser'!$C$7:$J$7</c:f>
              <c:numCache>
                <c:formatCode>_-* #\ ##0\ _k_r_-;\-* #\ ##0\ _k_r_-;_-* "-"??\ _k_r_-;_-@_-</c:formatCode>
                <c:ptCount val="8"/>
                <c:pt idx="0">
                  <c:v>10.4</c:v>
                </c:pt>
                <c:pt idx="1">
                  <c:v>10.99</c:v>
                </c:pt>
                <c:pt idx="2">
                  <c:v>8.73</c:v>
                </c:pt>
                <c:pt idx="3">
                  <c:v>10.129999999999999</c:v>
                </c:pt>
                <c:pt idx="4">
                  <c:v>5.79</c:v>
                </c:pt>
                <c:pt idx="5">
                  <c:v>12.940000000000001</c:v>
                </c:pt>
                <c:pt idx="6" formatCode="0">
                  <c:v>46.04</c:v>
                </c:pt>
                <c:pt idx="7">
                  <c:v>58.980000000000004</c:v>
                </c:pt>
              </c:numCache>
            </c:numRef>
          </c:val>
          <c:extLst>
            <c:ext xmlns:c16="http://schemas.microsoft.com/office/drawing/2014/chart" uri="{C3380CC4-5D6E-409C-BE32-E72D297353CC}">
              <c16:uniqueId val="{00000004-C53A-44A5-8A00-1C7BB11275B2}"/>
            </c:ext>
          </c:extLst>
        </c:ser>
        <c:ser>
          <c:idx val="5"/>
          <c:order val="5"/>
          <c:tx>
            <c:strRef>
              <c:f>'3. Antal konkurser'!$B$8</c:f>
              <c:strCache>
                <c:ptCount val="1"/>
                <c:pt idx="0">
                  <c:v>År 2019</c:v>
                </c:pt>
              </c:strCache>
            </c:strRef>
          </c:tx>
          <c:spPr>
            <a:solidFill>
              <a:schemeClr val="accent6"/>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konkurser'!$C$8:$J$8</c:f>
              <c:numCache>
                <c:formatCode>_-* #\ ##0\ _k_r_-;\-* #\ ##0\ _k_r_-;_-* "-"??\ _k_r_-;_-@_-</c:formatCode>
                <c:ptCount val="8"/>
                <c:pt idx="0">
                  <c:v>7.64</c:v>
                </c:pt>
                <c:pt idx="1">
                  <c:v>7.1999999999999993</c:v>
                </c:pt>
                <c:pt idx="2">
                  <c:v>12.16</c:v>
                </c:pt>
                <c:pt idx="3">
                  <c:v>10.95</c:v>
                </c:pt>
                <c:pt idx="4">
                  <c:v>5.8900000000000006</c:v>
                </c:pt>
                <c:pt idx="5">
                  <c:v>12.6</c:v>
                </c:pt>
                <c:pt idx="6" formatCode="0">
                  <c:v>43.84</c:v>
                </c:pt>
                <c:pt idx="7">
                  <c:v>56.440000000000005</c:v>
                </c:pt>
              </c:numCache>
            </c:numRef>
          </c:val>
          <c:extLst>
            <c:ext xmlns:c16="http://schemas.microsoft.com/office/drawing/2014/chart" uri="{C3380CC4-5D6E-409C-BE32-E72D297353CC}">
              <c16:uniqueId val="{00000005-C53A-44A5-8A00-1C7BB11275B2}"/>
            </c:ext>
          </c:extLst>
        </c:ser>
        <c:ser>
          <c:idx val="6"/>
          <c:order val="6"/>
          <c:tx>
            <c:strRef>
              <c:f>'3. Antal konkurser'!$B$9</c:f>
              <c:strCache>
                <c:ptCount val="1"/>
                <c:pt idx="0">
                  <c:v>År 2020</c:v>
                </c:pt>
              </c:strCache>
            </c:strRef>
          </c:tx>
          <c:spPr>
            <a:solidFill>
              <a:schemeClr val="accent1">
                <a:lumMod val="60000"/>
              </a:schemeClr>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konkurser'!$C$9:$J$9</c:f>
              <c:numCache>
                <c:formatCode>_-* #\ ##0\ _k_r_-;\-* #\ ##0\ _k_r_-;_-* "-"??\ _k_r_-;_-@_-</c:formatCode>
                <c:ptCount val="8"/>
                <c:pt idx="0">
                  <c:v>12.73</c:v>
                </c:pt>
                <c:pt idx="1">
                  <c:v>10.069999999999999</c:v>
                </c:pt>
                <c:pt idx="2">
                  <c:v>10.210000000000001</c:v>
                </c:pt>
                <c:pt idx="3">
                  <c:v>11.370000000000001</c:v>
                </c:pt>
                <c:pt idx="4">
                  <c:v>10.530000000000001</c:v>
                </c:pt>
                <c:pt idx="5">
                  <c:v>12.059999999999999</c:v>
                </c:pt>
                <c:pt idx="6" formatCode="0">
                  <c:v>54.91</c:v>
                </c:pt>
                <c:pt idx="7">
                  <c:v>66.97</c:v>
                </c:pt>
              </c:numCache>
            </c:numRef>
          </c:val>
          <c:extLst>
            <c:ext xmlns:c16="http://schemas.microsoft.com/office/drawing/2014/chart" uri="{C3380CC4-5D6E-409C-BE32-E72D297353CC}">
              <c16:uniqueId val="{00000006-C53A-44A5-8A00-1C7BB11275B2}"/>
            </c:ext>
          </c:extLst>
        </c:ser>
        <c:ser>
          <c:idx val="7"/>
          <c:order val="7"/>
          <c:tx>
            <c:strRef>
              <c:f>'3. Antal konkurser'!$B$10</c:f>
              <c:strCache>
                <c:ptCount val="1"/>
                <c:pt idx="0">
                  <c:v>År 2021</c:v>
                </c:pt>
              </c:strCache>
            </c:strRef>
          </c:tx>
          <c:spPr>
            <a:solidFill>
              <a:schemeClr val="accent2">
                <a:lumMod val="60000"/>
              </a:schemeClr>
            </a:solidFill>
            <a:ln>
              <a:noFill/>
            </a:ln>
            <a:effectLst/>
          </c:spPr>
          <c:invertIfNegative val="0"/>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konkurser'!$C$10:$J$10</c:f>
              <c:numCache>
                <c:formatCode>_-* #\ ##0\ _k_r_-;\-* #\ ##0\ _k_r_-;_-* "-"??\ _k_r_-;_-@_-</c:formatCode>
                <c:ptCount val="8"/>
                <c:pt idx="0">
                  <c:v>8.9500000000000011</c:v>
                </c:pt>
                <c:pt idx="1">
                  <c:v>9.2799999999999994</c:v>
                </c:pt>
                <c:pt idx="2">
                  <c:v>11.84</c:v>
                </c:pt>
                <c:pt idx="3">
                  <c:v>7.23</c:v>
                </c:pt>
                <c:pt idx="4">
                  <c:v>7.0400000000000009</c:v>
                </c:pt>
                <c:pt idx="5">
                  <c:v>9.23</c:v>
                </c:pt>
                <c:pt idx="6" formatCode="0">
                  <c:v>44.339999999999996</c:v>
                </c:pt>
                <c:pt idx="7">
                  <c:v>53.569999999999993</c:v>
                </c:pt>
              </c:numCache>
            </c:numRef>
          </c:val>
          <c:extLst>
            <c:ext xmlns:c16="http://schemas.microsoft.com/office/drawing/2014/chart" uri="{C3380CC4-5D6E-409C-BE32-E72D297353CC}">
              <c16:uniqueId val="{00000007-C53A-44A5-8A00-1C7BB11275B2}"/>
            </c:ext>
          </c:extLst>
        </c:ser>
        <c:ser>
          <c:idx val="8"/>
          <c:order val="8"/>
          <c:tx>
            <c:strRef>
              <c:f>'3. Antal konkurser'!$B$11</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Antal konkurser'!$C$2:$J$2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'3. Antal konkurser'!$C$11:$J$11</c:f>
              <c:numCache>
                <c:formatCode>_-* #\ ##0\ _k_r_-;\-* #\ ##0\ _k_r_-;_-* "-"??\ _k_r_-;_-@_-</c:formatCode>
                <c:ptCount val="8"/>
                <c:pt idx="0">
                  <c:v>12.170000000000002</c:v>
                </c:pt>
                <c:pt idx="1">
                  <c:v>6.82</c:v>
                </c:pt>
                <c:pt idx="2">
                  <c:v>13.48</c:v>
                </c:pt>
                <c:pt idx="3">
                  <c:v>11.4</c:v>
                </c:pt>
                <c:pt idx="4">
                  <c:v>15.94</c:v>
                </c:pt>
                <c:pt idx="5">
                  <c:v>10.54</c:v>
                </c:pt>
                <c:pt idx="6" formatCode="0">
                  <c:v>59.809999999999995</c:v>
                </c:pt>
                <c:pt idx="7">
                  <c:v>70.349999999999994</c:v>
                </c:pt>
              </c:numCache>
            </c:numRef>
          </c:val>
          <c:extLst>
            <c:ext xmlns:c16="http://schemas.microsoft.com/office/drawing/2014/chart" uri="{C3380CC4-5D6E-409C-BE32-E72D297353CC}">
              <c16:uniqueId val="{00000008-C53A-44A5-8A00-1C7BB11275B2}"/>
            </c:ext>
          </c:extLst>
        </c:ser>
        <c:dLbls>
          <c:showLegendKey val="0"/>
          <c:showVal val="0"/>
          <c:showCatName val="0"/>
          <c:showSerName val="0"/>
          <c:showPercent val="0"/>
          <c:showBubbleSize val="0"/>
        </c:dLbls>
        <c:gapWidth val="219"/>
        <c:overlap val="-27"/>
        <c:axId val="288847888"/>
        <c:axId val="223351904"/>
      </c:barChart>
      <c:catAx>
        <c:axId val="28884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3351904"/>
        <c:crosses val="autoZero"/>
        <c:auto val="1"/>
        <c:lblAlgn val="ctr"/>
        <c:lblOffset val="100"/>
        <c:noMultiLvlLbl val="0"/>
      </c:catAx>
      <c:valAx>
        <c:axId val="223351904"/>
        <c:scaling>
          <c:orientation val="minMax"/>
        </c:scaling>
        <c:delete val="0"/>
        <c:axPos val="l"/>
        <c:majorGridlines>
          <c:spPr>
            <a:ln w="9525" cap="flat" cmpd="sng" algn="ctr">
              <a:solidFill>
                <a:schemeClr val="tx1">
                  <a:lumMod val="15000"/>
                  <a:lumOff val="85000"/>
                </a:schemeClr>
              </a:solidFill>
              <a:round/>
            </a:ln>
            <a:effectLst/>
          </c:spPr>
        </c:majorGridlines>
        <c:numFmt formatCode="_-* #\ ##0\ _k_r_-;\-* #\ ##0\ _k_r_-;_-* &quot;-&quot;??\ _k_r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884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Antal arbetsställen '!$B$3</c:f>
              <c:strCache>
                <c:ptCount val="1"/>
                <c:pt idx="0">
                  <c:v>År 2010</c:v>
                </c:pt>
              </c:strCache>
            </c:strRef>
          </c:tx>
          <c:spPr>
            <a:solidFill>
              <a:schemeClr val="accent1"/>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'!$C$3:$J$3</c:f>
              <c:numCache>
                <c:formatCode>#,##0</c:formatCode>
                <c:ptCount val="8"/>
                <c:pt idx="0">
                  <c:v>1220.42</c:v>
                </c:pt>
                <c:pt idx="1">
                  <c:v>929.6099999999999</c:v>
                </c:pt>
                <c:pt idx="2">
                  <c:v>1501.37</c:v>
                </c:pt>
                <c:pt idx="3">
                  <c:v>1006.67</c:v>
                </c:pt>
                <c:pt idx="4">
                  <c:v>824.31999999999994</c:v>
                </c:pt>
                <c:pt idx="5">
                  <c:v>1487.82</c:v>
                </c:pt>
                <c:pt idx="6">
                  <c:v>5482.3899999999994</c:v>
                </c:pt>
                <c:pt idx="7">
                  <c:v>6970.2099999999991</c:v>
                </c:pt>
              </c:numCache>
            </c:numRef>
          </c:val>
          <c:extLst>
            <c:ext xmlns:c16="http://schemas.microsoft.com/office/drawing/2014/chart" uri="{C3380CC4-5D6E-409C-BE32-E72D297353CC}">
              <c16:uniqueId val="{00000000-657E-419B-96E6-18F3EBCB84E0}"/>
            </c:ext>
          </c:extLst>
        </c:ser>
        <c:ser>
          <c:idx val="1"/>
          <c:order val="1"/>
          <c:tx>
            <c:strRef>
              <c:f>'4. Antal arbetsställen '!$B$4</c:f>
              <c:strCache>
                <c:ptCount val="1"/>
                <c:pt idx="0">
                  <c:v>År 2013</c:v>
                </c:pt>
              </c:strCache>
            </c:strRef>
          </c:tx>
          <c:spPr>
            <a:solidFill>
              <a:schemeClr val="accent2"/>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'!$C$4:$J$4</c:f>
              <c:numCache>
                <c:formatCode>#,##0</c:formatCode>
                <c:ptCount val="8"/>
                <c:pt idx="0">
                  <c:v>1344.83</c:v>
                </c:pt>
                <c:pt idx="1">
                  <c:v>995.4</c:v>
                </c:pt>
                <c:pt idx="2">
                  <c:v>1650.5400000000002</c:v>
                </c:pt>
                <c:pt idx="3">
                  <c:v>1107.3600000000001</c:v>
                </c:pt>
                <c:pt idx="4">
                  <c:v>881.31999999999994</c:v>
                </c:pt>
                <c:pt idx="5">
                  <c:v>1506.2199999999998</c:v>
                </c:pt>
                <c:pt idx="6">
                  <c:v>5979.4500000000007</c:v>
                </c:pt>
                <c:pt idx="7">
                  <c:v>7485.67</c:v>
                </c:pt>
              </c:numCache>
            </c:numRef>
          </c:val>
          <c:extLst>
            <c:ext xmlns:c16="http://schemas.microsoft.com/office/drawing/2014/chart" uri="{C3380CC4-5D6E-409C-BE32-E72D297353CC}">
              <c16:uniqueId val="{00000001-657E-419B-96E6-18F3EBCB84E0}"/>
            </c:ext>
          </c:extLst>
        </c:ser>
        <c:ser>
          <c:idx val="2"/>
          <c:order val="2"/>
          <c:tx>
            <c:strRef>
              <c:f>'4. Antal arbetsställen '!$B$5</c:f>
              <c:strCache>
                <c:ptCount val="1"/>
                <c:pt idx="0">
                  <c:v>År 2015</c:v>
                </c:pt>
              </c:strCache>
            </c:strRef>
          </c:tx>
          <c:spPr>
            <a:solidFill>
              <a:schemeClr val="accent3"/>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'!$C$5:$J$5</c:f>
              <c:numCache>
                <c:formatCode>#,##0</c:formatCode>
                <c:ptCount val="8"/>
                <c:pt idx="0">
                  <c:v>1366.45</c:v>
                </c:pt>
                <c:pt idx="1">
                  <c:v>1019.8500000000001</c:v>
                </c:pt>
                <c:pt idx="2">
                  <c:v>1656.1799999999996</c:v>
                </c:pt>
                <c:pt idx="3">
                  <c:v>1097.2</c:v>
                </c:pt>
                <c:pt idx="4">
                  <c:v>886.53</c:v>
                </c:pt>
                <c:pt idx="5">
                  <c:v>1482.22</c:v>
                </c:pt>
                <c:pt idx="6">
                  <c:v>6026.2099999999991</c:v>
                </c:pt>
                <c:pt idx="7">
                  <c:v>7508.4299999999994</c:v>
                </c:pt>
              </c:numCache>
            </c:numRef>
          </c:val>
          <c:extLst>
            <c:ext xmlns:c16="http://schemas.microsoft.com/office/drawing/2014/chart" uri="{C3380CC4-5D6E-409C-BE32-E72D297353CC}">
              <c16:uniqueId val="{00000002-657E-419B-96E6-18F3EBCB84E0}"/>
            </c:ext>
          </c:extLst>
        </c:ser>
        <c:ser>
          <c:idx val="3"/>
          <c:order val="3"/>
          <c:tx>
            <c:strRef>
              <c:f>'4. Antal arbetsställen '!$B$6</c:f>
              <c:strCache>
                <c:ptCount val="1"/>
                <c:pt idx="0">
                  <c:v>År 2017</c:v>
                </c:pt>
              </c:strCache>
            </c:strRef>
          </c:tx>
          <c:spPr>
            <a:solidFill>
              <a:schemeClr val="accent4"/>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'!$C$6:$J$6</c:f>
              <c:numCache>
                <c:formatCode>#,##0</c:formatCode>
                <c:ptCount val="8"/>
                <c:pt idx="0">
                  <c:v>1388</c:v>
                </c:pt>
                <c:pt idx="1">
                  <c:v>1047</c:v>
                </c:pt>
                <c:pt idx="2">
                  <c:v>1673</c:v>
                </c:pt>
                <c:pt idx="3">
                  <c:v>1102</c:v>
                </c:pt>
                <c:pt idx="4">
                  <c:v>892</c:v>
                </c:pt>
                <c:pt idx="5">
                  <c:v>1423.11</c:v>
                </c:pt>
                <c:pt idx="6">
                  <c:v>6102</c:v>
                </c:pt>
                <c:pt idx="7">
                  <c:v>7525.11</c:v>
                </c:pt>
              </c:numCache>
            </c:numRef>
          </c:val>
          <c:extLst>
            <c:ext xmlns:c16="http://schemas.microsoft.com/office/drawing/2014/chart" uri="{C3380CC4-5D6E-409C-BE32-E72D297353CC}">
              <c16:uniqueId val="{00000003-657E-419B-96E6-18F3EBCB84E0}"/>
            </c:ext>
          </c:extLst>
        </c:ser>
        <c:ser>
          <c:idx val="4"/>
          <c:order val="4"/>
          <c:tx>
            <c:strRef>
              <c:f>'4. Antal arbetsställen '!$B$7</c:f>
              <c:strCache>
                <c:ptCount val="1"/>
                <c:pt idx="0">
                  <c:v>År 2018</c:v>
                </c:pt>
              </c:strCache>
            </c:strRef>
          </c:tx>
          <c:spPr>
            <a:solidFill>
              <a:schemeClr val="accent5"/>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'!$C$7:$J$7</c:f>
              <c:numCache>
                <c:formatCode>#,##0</c:formatCode>
                <c:ptCount val="8"/>
                <c:pt idx="0">
                  <c:v>1410.3400000000001</c:v>
                </c:pt>
                <c:pt idx="1">
                  <c:v>1070.21</c:v>
                </c:pt>
                <c:pt idx="2">
                  <c:v>1728.2</c:v>
                </c:pt>
                <c:pt idx="3">
                  <c:v>1129.71</c:v>
                </c:pt>
                <c:pt idx="4">
                  <c:v>914.75999999999988</c:v>
                </c:pt>
                <c:pt idx="5">
                  <c:v>1403.81</c:v>
                </c:pt>
                <c:pt idx="6">
                  <c:v>6253.22</c:v>
                </c:pt>
                <c:pt idx="7">
                  <c:v>7657.0300000000007</c:v>
                </c:pt>
              </c:numCache>
            </c:numRef>
          </c:val>
          <c:extLst>
            <c:ext xmlns:c16="http://schemas.microsoft.com/office/drawing/2014/chart" uri="{C3380CC4-5D6E-409C-BE32-E72D297353CC}">
              <c16:uniqueId val="{00000004-657E-419B-96E6-18F3EBCB84E0}"/>
            </c:ext>
          </c:extLst>
        </c:ser>
        <c:ser>
          <c:idx val="5"/>
          <c:order val="5"/>
          <c:tx>
            <c:strRef>
              <c:f>'4. Antal arbetsställen '!$B$8</c:f>
              <c:strCache>
                <c:ptCount val="1"/>
                <c:pt idx="0">
                  <c:v>År 2019</c:v>
                </c:pt>
              </c:strCache>
            </c:strRef>
          </c:tx>
          <c:spPr>
            <a:solidFill>
              <a:schemeClr val="accent6"/>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'!$C$8:$J$8</c:f>
              <c:numCache>
                <c:formatCode>#,##0</c:formatCode>
                <c:ptCount val="8"/>
                <c:pt idx="0">
                  <c:v>1421.6599999999999</c:v>
                </c:pt>
                <c:pt idx="1">
                  <c:v>1069.7099999999998</c:v>
                </c:pt>
                <c:pt idx="2">
                  <c:v>1730.5900000000004</c:v>
                </c:pt>
                <c:pt idx="3">
                  <c:v>1130.8800000000001</c:v>
                </c:pt>
                <c:pt idx="4">
                  <c:v>919.87999999999988</c:v>
                </c:pt>
                <c:pt idx="5">
                  <c:v>1457.32</c:v>
                </c:pt>
                <c:pt idx="6">
                  <c:v>6272.72</c:v>
                </c:pt>
                <c:pt idx="7">
                  <c:v>7730.04</c:v>
                </c:pt>
              </c:numCache>
            </c:numRef>
          </c:val>
          <c:extLst>
            <c:ext xmlns:c16="http://schemas.microsoft.com/office/drawing/2014/chart" uri="{C3380CC4-5D6E-409C-BE32-E72D297353CC}">
              <c16:uniqueId val="{00000005-657E-419B-96E6-18F3EBCB84E0}"/>
            </c:ext>
          </c:extLst>
        </c:ser>
        <c:ser>
          <c:idx val="6"/>
          <c:order val="6"/>
          <c:tx>
            <c:strRef>
              <c:f>'4. Antal arbetsställen '!$B$9</c:f>
              <c:strCache>
                <c:ptCount val="1"/>
                <c:pt idx="0">
                  <c:v>År 2020</c:v>
                </c:pt>
              </c:strCache>
            </c:strRef>
          </c:tx>
          <c:spPr>
            <a:solidFill>
              <a:schemeClr val="accent1">
                <a:lumMod val="60000"/>
              </a:schemeClr>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'!$C$9:$J$9</c:f>
              <c:numCache>
                <c:formatCode>#,##0</c:formatCode>
                <c:ptCount val="8"/>
                <c:pt idx="0">
                  <c:v>1761.22</c:v>
                </c:pt>
                <c:pt idx="1">
                  <c:v>1344.18</c:v>
                </c:pt>
                <c:pt idx="2">
                  <c:v>2143.7599999999998</c:v>
                </c:pt>
                <c:pt idx="3">
                  <c:v>1459.78</c:v>
                </c:pt>
                <c:pt idx="4">
                  <c:v>1169.54</c:v>
                </c:pt>
                <c:pt idx="5">
                  <c:v>1543.79</c:v>
                </c:pt>
                <c:pt idx="6">
                  <c:v>7878.48</c:v>
                </c:pt>
                <c:pt idx="7">
                  <c:v>9422.27</c:v>
                </c:pt>
              </c:numCache>
            </c:numRef>
          </c:val>
          <c:extLst>
            <c:ext xmlns:c16="http://schemas.microsoft.com/office/drawing/2014/chart" uri="{C3380CC4-5D6E-409C-BE32-E72D297353CC}">
              <c16:uniqueId val="{00000006-657E-419B-96E6-18F3EBCB84E0}"/>
            </c:ext>
          </c:extLst>
        </c:ser>
        <c:ser>
          <c:idx val="7"/>
          <c:order val="7"/>
          <c:tx>
            <c:strRef>
              <c:f>'4. Antal arbetsställen '!$B$10</c:f>
              <c:strCache>
                <c:ptCount val="1"/>
                <c:pt idx="0">
                  <c:v>År 2021</c:v>
                </c:pt>
              </c:strCache>
            </c:strRef>
          </c:tx>
          <c:spPr>
            <a:solidFill>
              <a:schemeClr val="accent2">
                <a:lumMod val="60000"/>
              </a:schemeClr>
            </a:solidFill>
            <a:ln>
              <a:noFill/>
            </a:ln>
            <a:effectLst/>
          </c:spPr>
          <c:invertIfNegative val="0"/>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'!$C$10:$J$10</c:f>
              <c:numCache>
                <c:formatCode>#,##0</c:formatCode>
                <c:ptCount val="8"/>
                <c:pt idx="0">
                  <c:v>1848.9</c:v>
                </c:pt>
                <c:pt idx="1">
                  <c:v>1427.7300000000002</c:v>
                </c:pt>
                <c:pt idx="2">
                  <c:v>2258.4300000000003</c:v>
                </c:pt>
                <c:pt idx="3">
                  <c:v>1533.5500000000002</c:v>
                </c:pt>
                <c:pt idx="4">
                  <c:v>1238.31</c:v>
                </c:pt>
                <c:pt idx="5">
                  <c:v>1636.26</c:v>
                </c:pt>
                <c:pt idx="6">
                  <c:v>8306.92</c:v>
                </c:pt>
                <c:pt idx="7">
                  <c:v>9943.18</c:v>
                </c:pt>
              </c:numCache>
            </c:numRef>
          </c:val>
          <c:extLst>
            <c:ext xmlns:c16="http://schemas.microsoft.com/office/drawing/2014/chart" uri="{C3380CC4-5D6E-409C-BE32-E72D297353CC}">
              <c16:uniqueId val="{00000007-657E-419B-96E6-18F3EBCB84E0}"/>
            </c:ext>
          </c:extLst>
        </c:ser>
        <c:ser>
          <c:idx val="8"/>
          <c:order val="8"/>
          <c:tx>
            <c:strRef>
              <c:f>'4. Antal arbetsställen '!$B$11</c:f>
              <c:strCache>
                <c:ptCount val="1"/>
                <c:pt idx="0">
                  <c:v>År 2022</c:v>
                </c:pt>
              </c:strCache>
            </c:strRef>
          </c:tx>
          <c:spPr>
            <a:solidFill>
              <a:schemeClr val="accent3">
                <a:lumMod val="60000"/>
              </a:schemeClr>
            </a:solidFill>
            <a:ln>
              <a:noFill/>
            </a:ln>
            <a:effectLst/>
          </c:spPr>
          <c:invertIfNegative val="0"/>
          <c:dLbls>
            <c:dLbl>
              <c:idx val="0"/>
              <c:layout>
                <c:manualLayout>
                  <c:x val="-1.7482628823098604E-17"/>
                  <c:y val="-2.4803750900031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7E-419B-96E6-18F3EBCB84E0}"/>
                </c:ext>
              </c:extLst>
            </c:dLbl>
            <c:dLbl>
              <c:idx val="1"/>
              <c:layout>
                <c:manualLayout>
                  <c:x val="0"/>
                  <c:y val="-2.06697924166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7E-419B-96E6-18F3EBCB84E0}"/>
                </c:ext>
              </c:extLst>
            </c:dLbl>
            <c:dLbl>
              <c:idx val="2"/>
              <c:layout>
                <c:manualLayout>
                  <c:x val="-1.9072179037002131E-3"/>
                  <c:y val="-2.893770938336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7E-419B-96E6-18F3EBCB84E0}"/>
                </c:ext>
              </c:extLst>
            </c:dLbl>
            <c:dLbl>
              <c:idx val="3"/>
              <c:layout>
                <c:manualLayout>
                  <c:x val="5.7216537111006386E-3"/>
                  <c:y val="-4.13395848333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7E-419B-96E6-18F3EBCB84E0}"/>
                </c:ext>
              </c:extLst>
            </c:dLbl>
            <c:dLbl>
              <c:idx val="4"/>
              <c:layout>
                <c:manualLayout>
                  <c:x val="0"/>
                  <c:y val="-2.8937709383369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7E-419B-96E6-18F3EBCB84E0}"/>
                </c:ext>
              </c:extLst>
            </c:dLbl>
            <c:dLbl>
              <c:idx val="5"/>
              <c:layout>
                <c:manualLayout>
                  <c:x val="-5.7216537111006386E-3"/>
                  <c:y val="-1.2401875450015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7E-419B-96E6-18F3EBCB84E0}"/>
                </c:ext>
              </c:extLst>
            </c:dLbl>
            <c:dLbl>
              <c:idx val="6"/>
              <c:layout>
                <c:manualLayout>
                  <c:x val="1.9072179037002131E-3"/>
                  <c:y val="-0.132286671466832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7E-419B-96E6-18F3EBCB84E0}"/>
                </c:ext>
              </c:extLst>
            </c:dLbl>
            <c:dLbl>
              <c:idx val="7"/>
              <c:layout>
                <c:manualLayout>
                  <c:x val="5.7216537111006386E-3"/>
                  <c:y val="-0.152956463883525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7E-419B-96E6-18F3EBCB84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Antal arbetsställen '!$C$2:$J$2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'4. Antal arbetsställen '!$C$11:$J$11</c:f>
              <c:numCache>
                <c:formatCode>#,##0</c:formatCode>
                <c:ptCount val="8"/>
                <c:pt idx="0">
                  <c:v>1444.48</c:v>
                </c:pt>
                <c:pt idx="1">
                  <c:v>1091.99</c:v>
                </c:pt>
                <c:pt idx="2">
                  <c:v>1750.1200000000001</c:v>
                </c:pt>
                <c:pt idx="3">
                  <c:v>1158.8900000000001</c:v>
                </c:pt>
                <c:pt idx="4">
                  <c:v>945.57</c:v>
                </c:pt>
                <c:pt idx="5">
                  <c:v>1206.3899999999999</c:v>
                </c:pt>
                <c:pt idx="6">
                  <c:v>6391.05</c:v>
                </c:pt>
                <c:pt idx="7">
                  <c:v>7597.4400000000005</c:v>
                </c:pt>
              </c:numCache>
            </c:numRef>
          </c:val>
          <c:extLst>
            <c:ext xmlns:c16="http://schemas.microsoft.com/office/drawing/2014/chart" uri="{C3380CC4-5D6E-409C-BE32-E72D297353CC}">
              <c16:uniqueId val="{00000010-657E-419B-96E6-18F3EBCB84E0}"/>
            </c:ext>
          </c:extLst>
        </c:ser>
        <c:dLbls>
          <c:showLegendKey val="0"/>
          <c:showVal val="0"/>
          <c:showCatName val="0"/>
          <c:showSerName val="0"/>
          <c:showPercent val="0"/>
          <c:showBubbleSize val="0"/>
        </c:dLbls>
        <c:gapWidth val="219"/>
        <c:overlap val="-27"/>
        <c:axId val="417779408"/>
        <c:axId val="330743328"/>
      </c:barChart>
      <c:catAx>
        <c:axId val="41777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30743328"/>
        <c:crosses val="autoZero"/>
        <c:auto val="1"/>
        <c:lblAlgn val="ctr"/>
        <c:lblOffset val="100"/>
        <c:noMultiLvlLbl val="0"/>
      </c:catAx>
      <c:valAx>
        <c:axId val="33074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1777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'5a.  Företagsledare kön'!$C$34</c:f>
              <c:strCache>
                <c:ptCount val="1"/>
                <c:pt idx="0">
                  <c:v>År 2011</c:v>
                </c:pt>
              </c:strCache>
            </c:strRef>
          </c:tx>
          <c:spPr>
            <a:solidFill>
              <a:schemeClr val="accent1"/>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kön'!$D$34:$K$34</c:f>
              <c:numCache>
                <c:formatCode>0%</c:formatCode>
                <c:ptCount val="8"/>
                <c:pt idx="0">
                  <c:v>0.28016252261008073</c:v>
                </c:pt>
                <c:pt idx="1">
                  <c:v>0.29908590616546959</c:v>
                </c:pt>
                <c:pt idx="2">
                  <c:v>0.26257204148007557</c:v>
                </c:pt>
                <c:pt idx="3">
                  <c:v>0.26845196353436185</c:v>
                </c:pt>
                <c:pt idx="4">
                  <c:v>0.2610939291795531</c:v>
                </c:pt>
                <c:pt idx="5">
                  <c:v>0.33873413803775926</c:v>
                </c:pt>
                <c:pt idx="6">
                  <c:v>0.2734300415518906</c:v>
                </c:pt>
                <c:pt idx="7">
                  <c:v>0.2832396144002492</c:v>
                </c:pt>
              </c:numCache>
            </c:numRef>
          </c:val>
          <c:extLst>
            <c:ext xmlns:c16="http://schemas.microsoft.com/office/drawing/2014/chart" uri="{C3380CC4-5D6E-409C-BE32-E72D297353CC}">
              <c16:uniqueId val="{00000000-FB2B-40ED-9AFA-471541D52978}"/>
            </c:ext>
          </c:extLst>
        </c:ser>
        <c:ser>
          <c:idx val="1"/>
          <c:order val="1"/>
          <c:tx>
            <c:strRef>
              <c:f>'5a.  Företagsledare kön'!$C$35</c:f>
              <c:strCache>
                <c:ptCount val="1"/>
                <c:pt idx="0">
                  <c:v>År 2013</c:v>
                </c:pt>
              </c:strCache>
            </c:strRef>
          </c:tx>
          <c:spPr>
            <a:solidFill>
              <a:schemeClr val="accent2"/>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kön'!$D$35:$K$35</c:f>
              <c:numCache>
                <c:formatCode>0%</c:formatCode>
                <c:ptCount val="8"/>
                <c:pt idx="0">
                  <c:v>0.29295792880258897</c:v>
                </c:pt>
                <c:pt idx="1">
                  <c:v>0.29367812649736458</c:v>
                </c:pt>
                <c:pt idx="2">
                  <c:v>0.26562959766169059</c:v>
                </c:pt>
                <c:pt idx="3">
                  <c:v>0.2669509534468591</c:v>
                </c:pt>
                <c:pt idx="4">
                  <c:v>0.26669662610619471</c:v>
                </c:pt>
                <c:pt idx="5">
                  <c:v>0.32990512511917974</c:v>
                </c:pt>
                <c:pt idx="6">
                  <c:v>0.27668456053200863</c:v>
                </c:pt>
                <c:pt idx="7">
                  <c:v>0.2844512772319911</c:v>
                </c:pt>
              </c:numCache>
            </c:numRef>
          </c:val>
          <c:extLst>
            <c:ext xmlns:c16="http://schemas.microsoft.com/office/drawing/2014/chart" uri="{C3380CC4-5D6E-409C-BE32-E72D297353CC}">
              <c16:uniqueId val="{00000001-FB2B-40ED-9AFA-471541D52978}"/>
            </c:ext>
          </c:extLst>
        </c:ser>
        <c:ser>
          <c:idx val="2"/>
          <c:order val="2"/>
          <c:tx>
            <c:strRef>
              <c:f>'5a.  Företagsledare kön'!$C$36</c:f>
              <c:strCache>
                <c:ptCount val="1"/>
                <c:pt idx="0">
                  <c:v>År 2015</c:v>
                </c:pt>
              </c:strCache>
            </c:strRef>
          </c:tx>
          <c:spPr>
            <a:solidFill>
              <a:schemeClr val="accent3"/>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kön'!$D$36:$K$36</c:f>
              <c:numCache>
                <c:formatCode>0%</c:formatCode>
                <c:ptCount val="8"/>
                <c:pt idx="0">
                  <c:v>0.28170757125736023</c:v>
                </c:pt>
                <c:pt idx="1">
                  <c:v>0.29930074172948867</c:v>
                </c:pt>
                <c:pt idx="2">
                  <c:v>0.27149537728572964</c:v>
                </c:pt>
                <c:pt idx="3">
                  <c:v>0.26592717766512119</c:v>
                </c:pt>
                <c:pt idx="4">
                  <c:v>0.26595781466113416</c:v>
                </c:pt>
                <c:pt idx="5">
                  <c:v>0.3353705478483559</c:v>
                </c:pt>
                <c:pt idx="6">
                  <c:v>0.27663038659634548</c:v>
                </c:pt>
                <c:pt idx="7">
                  <c:v>0.28520853696030246</c:v>
                </c:pt>
              </c:numCache>
            </c:numRef>
          </c:val>
          <c:extLst>
            <c:ext xmlns:c16="http://schemas.microsoft.com/office/drawing/2014/chart" uri="{C3380CC4-5D6E-409C-BE32-E72D297353CC}">
              <c16:uniqueId val="{00000002-FB2B-40ED-9AFA-471541D52978}"/>
            </c:ext>
          </c:extLst>
        </c:ser>
        <c:ser>
          <c:idx val="3"/>
          <c:order val="3"/>
          <c:tx>
            <c:strRef>
              <c:f>'5a.  Företagsledare kön'!$C$37</c:f>
              <c:strCache>
                <c:ptCount val="1"/>
                <c:pt idx="0">
                  <c:v>År 2016</c:v>
                </c:pt>
              </c:strCache>
            </c:strRef>
          </c:tx>
          <c:spPr>
            <a:solidFill>
              <a:schemeClr val="accent4"/>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kön'!$D$37:$K$37</c:f>
              <c:numCache>
                <c:formatCode>0%</c:formatCode>
                <c:ptCount val="8"/>
                <c:pt idx="0">
                  <c:v>0.2883268274423828</c:v>
                </c:pt>
                <c:pt idx="1">
                  <c:v>0.30159169976293831</c:v>
                </c:pt>
                <c:pt idx="2">
                  <c:v>0.26867734086334827</c:v>
                </c:pt>
                <c:pt idx="3">
                  <c:v>0.26425359380759306</c:v>
                </c:pt>
                <c:pt idx="4">
                  <c:v>0.25645161290322582</c:v>
                </c:pt>
                <c:pt idx="5">
                  <c:v>0.33357671185041743</c:v>
                </c:pt>
                <c:pt idx="6">
                  <c:v>0.27590583001613184</c:v>
                </c:pt>
                <c:pt idx="7">
                  <c:v>0.28442969079904284</c:v>
                </c:pt>
              </c:numCache>
            </c:numRef>
          </c:val>
          <c:extLst>
            <c:ext xmlns:c16="http://schemas.microsoft.com/office/drawing/2014/chart" uri="{C3380CC4-5D6E-409C-BE32-E72D297353CC}">
              <c16:uniqueId val="{00000003-FB2B-40ED-9AFA-471541D52978}"/>
            </c:ext>
          </c:extLst>
        </c:ser>
        <c:ser>
          <c:idx val="4"/>
          <c:order val="4"/>
          <c:tx>
            <c:strRef>
              <c:f>'5a.  Företagsledare kön'!$C$38</c:f>
              <c:strCache>
                <c:ptCount val="1"/>
                <c:pt idx="0">
                  <c:v>År 2017</c:v>
                </c:pt>
              </c:strCache>
            </c:strRef>
          </c:tx>
          <c:spPr>
            <a:solidFill>
              <a:schemeClr val="accent5"/>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kön'!$D$38:$K$38</c:f>
              <c:numCache>
                <c:formatCode>0%</c:formatCode>
                <c:ptCount val="8"/>
                <c:pt idx="0">
                  <c:v>0.31829866791306377</c:v>
                </c:pt>
                <c:pt idx="1">
                  <c:v>0.34858197173454053</c:v>
                </c:pt>
                <c:pt idx="2">
                  <c:v>0.31824117846788724</c:v>
                </c:pt>
                <c:pt idx="3">
                  <c:v>0.28491694605303264</c:v>
                </c:pt>
                <c:pt idx="4">
                  <c:v>0.27785454971308121</c:v>
                </c:pt>
                <c:pt idx="5">
                  <c:v>0.32510416504111989</c:v>
                </c:pt>
                <c:pt idx="6">
                  <c:v>0.31164422116210017</c:v>
                </c:pt>
                <c:pt idx="7">
                  <c:v>0.31412043350319385</c:v>
                </c:pt>
              </c:numCache>
            </c:numRef>
          </c:val>
          <c:extLst>
            <c:ext xmlns:c16="http://schemas.microsoft.com/office/drawing/2014/chart" uri="{C3380CC4-5D6E-409C-BE32-E72D297353CC}">
              <c16:uniqueId val="{00000004-FB2B-40ED-9AFA-471541D52978}"/>
            </c:ext>
          </c:extLst>
        </c:ser>
        <c:ser>
          <c:idx val="5"/>
          <c:order val="5"/>
          <c:tx>
            <c:strRef>
              <c:f>'5a.  Företagsledare kön'!$C$39</c:f>
              <c:strCache>
                <c:ptCount val="1"/>
                <c:pt idx="0">
                  <c:v>År 2018</c:v>
                </c:pt>
              </c:strCache>
            </c:strRef>
          </c:tx>
          <c:spPr>
            <a:solidFill>
              <a:schemeClr val="accent6"/>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kön'!$D$39:$K$39</c:f>
              <c:numCache>
                <c:formatCode>0%</c:formatCode>
                <c:ptCount val="8"/>
                <c:pt idx="0">
                  <c:v>0.30922033330541826</c:v>
                </c:pt>
                <c:pt idx="1">
                  <c:v>0.31782303259925804</c:v>
                </c:pt>
                <c:pt idx="2">
                  <c:v>0.31028837012781241</c:v>
                </c:pt>
                <c:pt idx="3">
                  <c:v>0.29370482273300946</c:v>
                </c:pt>
                <c:pt idx="4">
                  <c:v>0.27606757283333716</c:v>
                </c:pt>
                <c:pt idx="5">
                  <c:v>0.31367071437798738</c:v>
                </c:pt>
                <c:pt idx="6">
                  <c:v>0.30304781625171073</c:v>
                </c:pt>
                <c:pt idx="7">
                  <c:v>0.3049603739904525</c:v>
                </c:pt>
              </c:numCache>
            </c:numRef>
          </c:val>
          <c:extLst>
            <c:ext xmlns:c16="http://schemas.microsoft.com/office/drawing/2014/chart" uri="{C3380CC4-5D6E-409C-BE32-E72D297353CC}">
              <c16:uniqueId val="{00000005-FB2B-40ED-9AFA-471541D52978}"/>
            </c:ext>
          </c:extLst>
        </c:ser>
        <c:ser>
          <c:idx val="6"/>
          <c:order val="6"/>
          <c:tx>
            <c:strRef>
              <c:f>'5a.  Företagsledare kön'!$C$40</c:f>
              <c:strCache>
                <c:ptCount val="1"/>
                <c:pt idx="0">
                  <c:v>År 2019</c:v>
                </c:pt>
              </c:strCache>
            </c:strRef>
          </c:tx>
          <c:spPr>
            <a:solidFill>
              <a:schemeClr val="accent1">
                <a:lumMod val="60000"/>
              </a:schemeClr>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kön'!$D$40:$K$40</c:f>
              <c:numCache>
                <c:formatCode>0%</c:formatCode>
                <c:ptCount val="8"/>
                <c:pt idx="0">
                  <c:v>0.31403336604514226</c:v>
                </c:pt>
                <c:pt idx="1">
                  <c:v>0.33451337485565003</c:v>
                </c:pt>
                <c:pt idx="2">
                  <c:v>0.30540976254257624</c:v>
                </c:pt>
                <c:pt idx="3">
                  <c:v>0.27463356476611256</c:v>
                </c:pt>
                <c:pt idx="4">
                  <c:v>0.27598002762137469</c:v>
                </c:pt>
                <c:pt idx="5">
                  <c:v>0.3207234767251167</c:v>
                </c:pt>
                <c:pt idx="6">
                  <c:v>0.302033645446872</c:v>
                </c:pt>
                <c:pt idx="7">
                  <c:v>0.30524501861415321</c:v>
                </c:pt>
              </c:numCache>
            </c:numRef>
          </c:val>
          <c:extLst>
            <c:ext xmlns:c16="http://schemas.microsoft.com/office/drawing/2014/chart" uri="{C3380CC4-5D6E-409C-BE32-E72D297353CC}">
              <c16:uniqueId val="{00000006-FB2B-40ED-9AFA-471541D52978}"/>
            </c:ext>
          </c:extLst>
        </c:ser>
        <c:ser>
          <c:idx val="7"/>
          <c:order val="7"/>
          <c:tx>
            <c:strRef>
              <c:f>'5a.  Företagsledare kön'!$C$41</c:f>
              <c:strCache>
                <c:ptCount val="1"/>
                <c:pt idx="0">
                  <c:v>År 2020</c:v>
                </c:pt>
              </c:strCache>
            </c:strRef>
          </c:tx>
          <c:spPr>
            <a:solidFill>
              <a:schemeClr val="accent2">
                <a:lumMod val="60000"/>
              </a:schemeClr>
            </a:solidFill>
            <a:ln>
              <a:noFill/>
            </a:ln>
            <a:effectLst/>
          </c:spPr>
          <c:invertIfNegative val="0"/>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kön'!$D$41:$K$41</c:f>
              <c:numCache>
                <c:formatCode>0%</c:formatCode>
                <c:ptCount val="8"/>
                <c:pt idx="0">
                  <c:v>0.31872130949504712</c:v>
                </c:pt>
                <c:pt idx="1">
                  <c:v>0.32651869158878505</c:v>
                </c:pt>
                <c:pt idx="2">
                  <c:v>0.30339610690184421</c:v>
                </c:pt>
                <c:pt idx="3">
                  <c:v>0.28597182700295165</c:v>
                </c:pt>
                <c:pt idx="4">
                  <c:v>0.28065134099616862</c:v>
                </c:pt>
                <c:pt idx="5">
                  <c:v>0.32490139863462852</c:v>
                </c:pt>
                <c:pt idx="6">
                  <c:v>0.30401149044594344</c:v>
                </c:pt>
                <c:pt idx="7">
                  <c:v>0.30759450339869926</c:v>
                </c:pt>
              </c:numCache>
            </c:numRef>
          </c:val>
          <c:extLst>
            <c:ext xmlns:c16="http://schemas.microsoft.com/office/drawing/2014/chart" uri="{C3380CC4-5D6E-409C-BE32-E72D297353CC}">
              <c16:uniqueId val="{00000007-FB2B-40ED-9AFA-471541D52978}"/>
            </c:ext>
          </c:extLst>
        </c:ser>
        <c:ser>
          <c:idx val="8"/>
          <c:order val="8"/>
          <c:tx>
            <c:strRef>
              <c:f>'5a.  Företagsledare kön'!$C$42</c:f>
              <c:strCache>
                <c:ptCount val="1"/>
                <c:pt idx="0">
                  <c:v>År 2021</c:v>
                </c:pt>
              </c:strCache>
            </c:strRef>
          </c:tx>
          <c:spPr>
            <a:solidFill>
              <a:schemeClr val="accent3">
                <a:lumMod val="60000"/>
              </a:schemeClr>
            </a:solidFill>
            <a:ln>
              <a:noFill/>
            </a:ln>
            <a:effectLst/>
          </c:spPr>
          <c:invertIfNegative val="0"/>
          <c:dLbls>
            <c:dLbl>
              <c:idx val="0"/>
              <c:layout>
                <c:manualLayout>
                  <c:x val="3.8593326139968557E-4"/>
                  <c:y val="-6.7668656211839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2B-40ED-9AFA-471541D52978}"/>
                </c:ext>
              </c:extLst>
            </c:dLbl>
            <c:dLbl>
              <c:idx val="1"/>
              <c:layout>
                <c:manualLayout>
                  <c:x val="0"/>
                  <c:y val="-2.7756360832690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2B-40ED-9AFA-471541D52978}"/>
                </c:ext>
              </c:extLst>
            </c:dLbl>
            <c:dLbl>
              <c:idx val="2"/>
              <c:layout>
                <c:manualLayout>
                  <c:x val="0"/>
                  <c:y val="-5.5512721665381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2B-40ED-9AFA-471541D52978}"/>
                </c:ext>
              </c:extLst>
            </c:dLbl>
            <c:dLbl>
              <c:idx val="3"/>
              <c:layout>
                <c:manualLayout>
                  <c:x val="0"/>
                  <c:y val="-1.4587062653731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2B-40ED-9AFA-471541D52978}"/>
                </c:ext>
              </c:extLst>
            </c:dLbl>
            <c:dLbl>
              <c:idx val="4"/>
              <c:layout>
                <c:manualLayout>
                  <c:x val="-6.936093373919719E-17"/>
                  <c:y val="-7.2935313268656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2B-40ED-9AFA-471541D52978}"/>
                </c:ext>
              </c:extLst>
            </c:dLbl>
            <c:dLbl>
              <c:idx val="5"/>
              <c:layout>
                <c:manualLayout>
                  <c:x val="-1.3872186747839438E-16"/>
                  <c:y val="-1.4587062653731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2B-40ED-9AFA-471541D52978}"/>
                </c:ext>
              </c:extLst>
            </c:dLbl>
            <c:dLbl>
              <c:idx val="6"/>
              <c:layout>
                <c:manualLayout>
                  <c:x val="0"/>
                  <c:y val="-3.7008481110254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2B-40ED-9AFA-471541D52978}"/>
                </c:ext>
              </c:extLst>
            </c:dLbl>
            <c:dLbl>
              <c:idx val="7"/>
              <c:layout>
                <c:manualLayout>
                  <c:x val="-1.6702539424166041E-16"/>
                  <c:y val="-1.233616037008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2B-40ED-9AFA-471541D529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'5a.  Företagsledare kön'!$D$33:$K$33</c:f>
              <c:strCache>
                <c:ptCount val="8"/>
                <c:pt idx="0">
                  <c:v>Uppsala</c:v>
                </c:pt>
                <c:pt idx="1">
                  <c:v>Södermanland</c:v>
                </c:pt>
                <c:pt idx="2">
                  <c:v>Östergötland</c:v>
                </c:pt>
                <c:pt idx="3">
                  <c:v>Örebro</c:v>
                </c:pt>
                <c:pt idx="4">
                  <c:v>Västmanland</c:v>
                </c:pt>
                <c:pt idx="5">
                  <c:v>Gävleborg</c:v>
                </c:pt>
                <c:pt idx="6">
                  <c:v>ÖMS </c:v>
                </c:pt>
                <c:pt idx="7">
                  <c:v>Totalt</c:v>
                </c:pt>
              </c:strCache>
            </c:strRef>
          </c:cat>
          <c:val>
            <c:numRef>
              <c:f>'5a.  Företagsledare kön'!$D$42:$K$42</c:f>
              <c:numCache>
                <c:formatCode>0%</c:formatCode>
                <c:ptCount val="8"/>
                <c:pt idx="0">
                  <c:v>0.28630180322682697</c:v>
                </c:pt>
                <c:pt idx="1">
                  <c:v>0.30971659919028338</c:v>
                </c:pt>
                <c:pt idx="2">
                  <c:v>0.28618925831202047</c:v>
                </c:pt>
                <c:pt idx="3">
                  <c:v>0.29788101059494704</c:v>
                </c:pt>
                <c:pt idx="4">
                  <c:v>0.28250701590271282</c:v>
                </c:pt>
                <c:pt idx="5">
                  <c:v>0.34275477707006369</c:v>
                </c:pt>
                <c:pt idx="6">
                  <c:v>0.29179933488997384</c:v>
                </c:pt>
                <c:pt idx="7">
                  <c:v>0.29948933613697809</c:v>
                </c:pt>
              </c:numCache>
            </c:numRef>
          </c:val>
          <c:extLst>
            <c:ext xmlns:c16="http://schemas.microsoft.com/office/drawing/2014/chart" uri="{C3380CC4-5D6E-409C-BE32-E72D297353CC}">
              <c16:uniqueId val="{00000010-FB2B-40ED-9AFA-471541D52978}"/>
            </c:ext>
          </c:extLst>
        </c:ser>
        <c:dLbls>
          <c:showLegendKey val="0"/>
          <c:showVal val="0"/>
          <c:showCatName val="0"/>
          <c:showSerName val="0"/>
          <c:showPercent val="0"/>
          <c:showBubbleSize val="0"/>
        </c:dLbls>
        <c:gapWidth val="219"/>
        <c:overlap val="-27"/>
        <c:axId val="291720816"/>
        <c:axId val="285072400"/>
      </c:barChart>
      <c:catAx>
        <c:axId val="29172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5072400"/>
        <c:crosses val="autoZero"/>
        <c:auto val="1"/>
        <c:lblAlgn val="ctr"/>
        <c:lblOffset val="100"/>
        <c:noMultiLvlLbl val="0"/>
      </c:catAx>
      <c:valAx>
        <c:axId val="285072400"/>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72081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'5b Företagsledare bakgrund'!$C$33</c:f>
              <c:strCache>
                <c:ptCount val="1"/>
                <c:pt idx="0">
                  <c:v>År 2011</c:v>
                </c:pt>
              </c:strCache>
            </c:strRef>
          </c:tx>
          <c:spPr>
            <a:solidFill>
              <a:schemeClr val="accent1"/>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bakgrund'!$D$33:$K$33</c:f>
              <c:numCache>
                <c:formatCode>0%</c:formatCode>
                <c:ptCount val="8"/>
                <c:pt idx="0">
                  <c:v>0.35910207607785971</c:v>
                </c:pt>
                <c:pt idx="1">
                  <c:v>0.35069800702670778</c:v>
                </c:pt>
                <c:pt idx="2">
                  <c:v>0.3471040066431389</c:v>
                </c:pt>
                <c:pt idx="3">
                  <c:v>0.36334151472650772</c:v>
                </c:pt>
                <c:pt idx="4">
                  <c:v>0.42236855822358133</c:v>
                </c:pt>
                <c:pt idx="5">
                  <c:v>0.32271742494583722</c:v>
                </c:pt>
                <c:pt idx="6">
                  <c:v>0.36505756810653039</c:v>
                </c:pt>
                <c:pt idx="7">
                  <c:v>0.35869749667005274</c:v>
                </c:pt>
              </c:numCache>
            </c:numRef>
          </c:val>
          <c:extLst>
            <c:ext xmlns:c16="http://schemas.microsoft.com/office/drawing/2014/chart" uri="{C3380CC4-5D6E-409C-BE32-E72D297353CC}">
              <c16:uniqueId val="{00000000-89AF-4BE7-B354-6F4AC77E5FE0}"/>
            </c:ext>
          </c:extLst>
        </c:ser>
        <c:ser>
          <c:idx val="1"/>
          <c:order val="1"/>
          <c:tx>
            <c:strRef>
              <c:f>'5b Företagsledare bakgrund'!$C$34</c:f>
              <c:strCache>
                <c:ptCount val="1"/>
                <c:pt idx="0">
                  <c:v>År 2013</c:v>
                </c:pt>
              </c:strCache>
            </c:strRef>
          </c:tx>
          <c:spPr>
            <a:solidFill>
              <a:schemeClr val="accent2"/>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bakgrund'!$D$34:$K$34</c:f>
              <c:numCache>
                <c:formatCode>0%</c:formatCode>
                <c:ptCount val="8"/>
                <c:pt idx="0">
                  <c:v>0.37355339805825244</c:v>
                </c:pt>
                <c:pt idx="1">
                  <c:v>0.36565644465740299</c:v>
                </c:pt>
                <c:pt idx="2">
                  <c:v>0.35677854718794749</c:v>
                </c:pt>
                <c:pt idx="3">
                  <c:v>0.38575638228543907</c:v>
                </c:pt>
                <c:pt idx="4">
                  <c:v>0.42550470132743368</c:v>
                </c:pt>
                <c:pt idx="5">
                  <c:v>0.34415980243517408</c:v>
                </c:pt>
                <c:pt idx="6">
                  <c:v>0.3779050823919024</c:v>
                </c:pt>
                <c:pt idx="7">
                  <c:v>0.37298048169631559</c:v>
                </c:pt>
              </c:numCache>
            </c:numRef>
          </c:val>
          <c:extLst>
            <c:ext xmlns:c16="http://schemas.microsoft.com/office/drawing/2014/chart" uri="{C3380CC4-5D6E-409C-BE32-E72D297353CC}">
              <c16:uniqueId val="{00000001-89AF-4BE7-B354-6F4AC77E5FE0}"/>
            </c:ext>
          </c:extLst>
        </c:ser>
        <c:ser>
          <c:idx val="2"/>
          <c:order val="2"/>
          <c:tx>
            <c:strRef>
              <c:f>'5b Företagsledare bakgrund'!$C$35</c:f>
              <c:strCache>
                <c:ptCount val="1"/>
                <c:pt idx="0">
                  <c:v>År2015</c:v>
                </c:pt>
              </c:strCache>
            </c:strRef>
          </c:tx>
          <c:spPr>
            <a:solidFill>
              <a:schemeClr val="accent3"/>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bakgrund'!$D$35:$K$35</c:f>
              <c:numCache>
                <c:formatCode>0%</c:formatCode>
                <c:ptCount val="8"/>
                <c:pt idx="0">
                  <c:v>0.3844119639414309</c:v>
                </c:pt>
                <c:pt idx="1">
                  <c:v>0.37902528554310078</c:v>
                </c:pt>
                <c:pt idx="2">
                  <c:v>0.36750334377959376</c:v>
                </c:pt>
                <c:pt idx="3">
                  <c:v>0.39977179831592935</c:v>
                </c:pt>
                <c:pt idx="4">
                  <c:v>0.44721645919778696</c:v>
                </c:pt>
                <c:pt idx="5">
                  <c:v>0.36684001319737941</c:v>
                </c:pt>
                <c:pt idx="6">
                  <c:v>0.39142174708554883</c:v>
                </c:pt>
                <c:pt idx="7">
                  <c:v>0.38783194063958376</c:v>
                </c:pt>
              </c:numCache>
            </c:numRef>
          </c:val>
          <c:extLst>
            <c:ext xmlns:c16="http://schemas.microsoft.com/office/drawing/2014/chart" uri="{C3380CC4-5D6E-409C-BE32-E72D297353CC}">
              <c16:uniqueId val="{00000002-89AF-4BE7-B354-6F4AC77E5FE0}"/>
            </c:ext>
          </c:extLst>
        </c:ser>
        <c:ser>
          <c:idx val="3"/>
          <c:order val="3"/>
          <c:tx>
            <c:strRef>
              <c:f>'5b Företagsledare bakgrund'!$C$36</c:f>
              <c:strCache>
                <c:ptCount val="1"/>
                <c:pt idx="0">
                  <c:v>År 2016</c:v>
                </c:pt>
              </c:strCache>
            </c:strRef>
          </c:tx>
          <c:spPr>
            <a:solidFill>
              <a:schemeClr val="accent4"/>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bakgrund'!$D$36:$K$36</c:f>
              <c:numCache>
                <c:formatCode>0%</c:formatCode>
                <c:ptCount val="8"/>
                <c:pt idx="0">
                  <c:v>0.38334848403828675</c:v>
                </c:pt>
                <c:pt idx="1">
                  <c:v>0.39801730242295497</c:v>
                </c:pt>
                <c:pt idx="2">
                  <c:v>0.37701142519551006</c:v>
                </c:pt>
                <c:pt idx="3">
                  <c:v>0.41045337265020282</c:v>
                </c:pt>
                <c:pt idx="4">
                  <c:v>0.44543010752688178</c:v>
                </c:pt>
                <c:pt idx="5">
                  <c:v>0.37103584013205926</c:v>
                </c:pt>
                <c:pt idx="6">
                  <c:v>0.39882672921174483</c:v>
                </c:pt>
                <c:pt idx="7">
                  <c:v>0.39471918547365453</c:v>
                </c:pt>
              </c:numCache>
            </c:numRef>
          </c:val>
          <c:extLst>
            <c:ext xmlns:c16="http://schemas.microsoft.com/office/drawing/2014/chart" uri="{C3380CC4-5D6E-409C-BE32-E72D297353CC}">
              <c16:uniqueId val="{00000003-89AF-4BE7-B354-6F4AC77E5FE0}"/>
            </c:ext>
          </c:extLst>
        </c:ser>
        <c:ser>
          <c:idx val="4"/>
          <c:order val="4"/>
          <c:tx>
            <c:strRef>
              <c:f>'5b Företagsledare bakgrund'!$C$37</c:f>
              <c:strCache>
                <c:ptCount val="1"/>
                <c:pt idx="0">
                  <c:v>År 2017</c:v>
                </c:pt>
              </c:strCache>
            </c:strRef>
          </c:tx>
          <c:spPr>
            <a:solidFill>
              <a:schemeClr val="accent5"/>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bakgrund'!$D$37:$K$37</c:f>
              <c:numCache>
                <c:formatCode>0%</c:formatCode>
                <c:ptCount val="8"/>
                <c:pt idx="0">
                  <c:v>0.40650352218475616</c:v>
                </c:pt>
                <c:pt idx="1">
                  <c:v>0.40157495292260281</c:v>
                </c:pt>
                <c:pt idx="2">
                  <c:v>0.38710267192519654</c:v>
                </c:pt>
                <c:pt idx="3">
                  <c:v>0.40782154830844253</c:v>
                </c:pt>
                <c:pt idx="4">
                  <c:v>0.46251317484482962</c:v>
                </c:pt>
                <c:pt idx="5">
                  <c:v>0.38404519280285893</c:v>
                </c:pt>
                <c:pt idx="6">
                  <c:v>0.40902182631823358</c:v>
                </c:pt>
                <c:pt idx="7">
                  <c:v>0.40442690016507571</c:v>
                </c:pt>
              </c:numCache>
            </c:numRef>
          </c:val>
          <c:extLst>
            <c:ext xmlns:c16="http://schemas.microsoft.com/office/drawing/2014/chart" uri="{C3380CC4-5D6E-409C-BE32-E72D297353CC}">
              <c16:uniqueId val="{00000004-89AF-4BE7-B354-6F4AC77E5FE0}"/>
            </c:ext>
          </c:extLst>
        </c:ser>
        <c:ser>
          <c:idx val="5"/>
          <c:order val="5"/>
          <c:tx>
            <c:strRef>
              <c:f>'5b Företagsledare bakgrund'!$C$38</c:f>
              <c:strCache>
                <c:ptCount val="1"/>
                <c:pt idx="0">
                  <c:v>År 2018</c:v>
                </c:pt>
              </c:strCache>
            </c:strRef>
          </c:tx>
          <c:spPr>
            <a:solidFill>
              <a:schemeClr val="accent6"/>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bakgrund'!$D$38:$K$38</c:f>
              <c:numCache>
                <c:formatCode>0%</c:formatCode>
                <c:ptCount val="8"/>
                <c:pt idx="0">
                  <c:v>0.41311447952432789</c:v>
                </c:pt>
                <c:pt idx="1">
                  <c:v>0.3958875996526956</c:v>
                </c:pt>
                <c:pt idx="2">
                  <c:v>0.40614767085665998</c:v>
                </c:pt>
                <c:pt idx="3">
                  <c:v>0.40872757868971582</c:v>
                </c:pt>
                <c:pt idx="4">
                  <c:v>0.45856923464826832</c:v>
                </c:pt>
                <c:pt idx="5">
                  <c:v>0.40653662317530032</c:v>
                </c:pt>
                <c:pt idx="6">
                  <c:v>0.4143661492423007</c:v>
                </c:pt>
                <c:pt idx="7">
                  <c:v>0.41295651314374099</c:v>
                </c:pt>
              </c:numCache>
            </c:numRef>
          </c:val>
          <c:extLst>
            <c:ext xmlns:c16="http://schemas.microsoft.com/office/drawing/2014/chart" uri="{C3380CC4-5D6E-409C-BE32-E72D297353CC}">
              <c16:uniqueId val="{00000005-89AF-4BE7-B354-6F4AC77E5FE0}"/>
            </c:ext>
          </c:extLst>
        </c:ser>
        <c:ser>
          <c:idx val="6"/>
          <c:order val="6"/>
          <c:tx>
            <c:strRef>
              <c:f>'5b Företagsledare bakgrund'!$C$39</c:f>
              <c:strCache>
                <c:ptCount val="1"/>
                <c:pt idx="0">
                  <c:v>År 2019</c:v>
                </c:pt>
              </c:strCache>
            </c:strRef>
          </c:tx>
          <c:spPr>
            <a:solidFill>
              <a:schemeClr val="accent1">
                <a:lumMod val="60000"/>
              </a:schemeClr>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bakgrund'!$D$39:$K$39</c:f>
              <c:numCache>
                <c:formatCode>0%</c:formatCode>
                <c:ptCount val="8"/>
                <c:pt idx="0">
                  <c:v>0.4030346493545709</c:v>
                </c:pt>
                <c:pt idx="1">
                  <c:v>0.38748272532798211</c:v>
                </c:pt>
                <c:pt idx="2">
                  <c:v>0.39468357192208392</c:v>
                </c:pt>
                <c:pt idx="3">
                  <c:v>0.42808051055473734</c:v>
                </c:pt>
                <c:pt idx="4">
                  <c:v>0.46136194624455545</c:v>
                </c:pt>
                <c:pt idx="5">
                  <c:v>0.40573356881544093</c:v>
                </c:pt>
                <c:pt idx="6">
                  <c:v>0.4117477703838931</c:v>
                </c:pt>
                <c:pt idx="7">
                  <c:v>0.410714382481562</c:v>
                </c:pt>
              </c:numCache>
            </c:numRef>
          </c:val>
          <c:extLst>
            <c:ext xmlns:c16="http://schemas.microsoft.com/office/drawing/2014/chart" uri="{C3380CC4-5D6E-409C-BE32-E72D297353CC}">
              <c16:uniqueId val="{00000006-89AF-4BE7-B354-6F4AC77E5FE0}"/>
            </c:ext>
          </c:extLst>
        </c:ser>
        <c:ser>
          <c:idx val="7"/>
          <c:order val="7"/>
          <c:tx>
            <c:strRef>
              <c:f>'5b Företagsledare bakgrund'!$C$40</c:f>
              <c:strCache>
                <c:ptCount val="1"/>
                <c:pt idx="0">
                  <c:v>År 2020</c:v>
                </c:pt>
              </c:strCache>
            </c:strRef>
          </c:tx>
          <c:spPr>
            <a:solidFill>
              <a:schemeClr val="accent2">
                <a:lumMod val="60000"/>
              </a:schemeClr>
            </a:solidFill>
            <a:ln>
              <a:noFill/>
            </a:ln>
            <a:effectLst/>
          </c:spPr>
          <c:invertIfNegative val="0"/>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bakgrund'!$D$40:$K$40</c:f>
              <c:numCache>
                <c:formatCode>0%</c:formatCode>
                <c:ptCount val="8"/>
                <c:pt idx="0">
                  <c:v>0.39675948296690028</c:v>
                </c:pt>
                <c:pt idx="1">
                  <c:v>0.39504823635815495</c:v>
                </c:pt>
                <c:pt idx="2">
                  <c:v>0.39903037980851219</c:v>
                </c:pt>
                <c:pt idx="3">
                  <c:v>0.4204917018681843</c:v>
                </c:pt>
                <c:pt idx="4">
                  <c:v>0.46645381013197101</c:v>
                </c:pt>
                <c:pt idx="5">
                  <c:v>0.4160581629258866</c:v>
                </c:pt>
                <c:pt idx="6">
                  <c:v>0.41221318974648224</c:v>
                </c:pt>
                <c:pt idx="7">
                  <c:v>0.41287267511043735</c:v>
                </c:pt>
              </c:numCache>
            </c:numRef>
          </c:val>
          <c:extLst>
            <c:ext xmlns:c16="http://schemas.microsoft.com/office/drawing/2014/chart" uri="{C3380CC4-5D6E-409C-BE32-E72D297353CC}">
              <c16:uniqueId val="{00000007-89AF-4BE7-B354-6F4AC77E5FE0}"/>
            </c:ext>
          </c:extLst>
        </c:ser>
        <c:ser>
          <c:idx val="8"/>
          <c:order val="8"/>
          <c:tx>
            <c:strRef>
              <c:f>'5b Företagsledare bakgrund'!$C$41</c:f>
              <c:strCache>
                <c:ptCount val="1"/>
                <c:pt idx="0">
                  <c:v>År 2021</c:v>
                </c:pt>
              </c:strCache>
            </c:strRef>
          </c:tx>
          <c:spPr>
            <a:solidFill>
              <a:schemeClr val="accent3">
                <a:lumMod val="60000"/>
              </a:schemeClr>
            </a:solidFill>
            <a:ln>
              <a:noFill/>
            </a:ln>
            <a:effectLst/>
          </c:spPr>
          <c:invertIfNegative val="0"/>
          <c:dLbls>
            <c:dLbl>
              <c:idx val="0"/>
              <c:layout>
                <c:manualLayout>
                  <c:x val="1.8764775413711585E-3"/>
                  <c:y val="-0.19307432432432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AF-4BE7-B354-6F4AC77E5FE0}"/>
                </c:ext>
              </c:extLst>
            </c:dLbl>
            <c:dLbl>
              <c:idx val="1"/>
              <c:layout>
                <c:manualLayout>
                  <c:x val="-3.4401690847202962E-17"/>
                  <c:y val="-0.19307432432432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AF-4BE7-B354-6F4AC77E5FE0}"/>
                </c:ext>
              </c:extLst>
            </c:dLbl>
            <c:dLbl>
              <c:idx val="2"/>
              <c:layout>
                <c:manualLayout>
                  <c:x val="0"/>
                  <c:y val="-0.19784159159159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AF-4BE7-B354-6F4AC77E5FE0}"/>
                </c:ext>
              </c:extLst>
            </c:dLbl>
            <c:dLbl>
              <c:idx val="3"/>
              <c:layout>
                <c:manualLayout>
                  <c:x val="3.752955082742317E-3"/>
                  <c:y val="-0.171621621621621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AF-4BE7-B354-6F4AC77E5FE0}"/>
                </c:ext>
              </c:extLst>
            </c:dLbl>
            <c:dLbl>
              <c:idx val="4"/>
              <c:layout>
                <c:manualLayout>
                  <c:x val="1.8764775413711585E-3"/>
                  <c:y val="-0.159703453453453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AF-4BE7-B354-6F4AC77E5FE0}"/>
                </c:ext>
              </c:extLst>
            </c:dLbl>
            <c:dLbl>
              <c:idx val="5"/>
              <c:layout>
                <c:manualLayout>
                  <c:x val="1.8764775413711585E-3"/>
                  <c:y val="-0.135867117117117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AF-4BE7-B354-6F4AC77E5FE0}"/>
                </c:ext>
              </c:extLst>
            </c:dLbl>
            <c:dLbl>
              <c:idx val="6"/>
              <c:layout>
                <c:manualLayout>
                  <c:x val="-1.3760676338881185E-16"/>
                  <c:y val="-0.162087087087087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AF-4BE7-B354-6F4AC77E5FE0}"/>
                </c:ext>
              </c:extLst>
            </c:dLbl>
            <c:dLbl>
              <c:idx val="7"/>
              <c:layout>
                <c:manualLayout>
                  <c:x val="-1.3760676338881185E-16"/>
                  <c:y val="-0.16447072072072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AF-4BE7-B354-6F4AC77E5F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'5b Företagsledare bakgrund'!$D$32:$K$32</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'5b Företagsledare bakgrund'!$D$41:$K$41</c:f>
              <c:numCache>
                <c:formatCode>0%</c:formatCode>
                <c:ptCount val="8"/>
                <c:pt idx="0">
                  <c:v>0.29712909378940222</c:v>
                </c:pt>
                <c:pt idx="1">
                  <c:v>0.29163151339841714</c:v>
                </c:pt>
                <c:pt idx="2">
                  <c:v>0.292865755876832</c:v>
                </c:pt>
                <c:pt idx="3">
                  <c:v>0.32404311396089847</c:v>
                </c:pt>
                <c:pt idx="4">
                  <c:v>0.36892199462031861</c:v>
                </c:pt>
                <c:pt idx="5">
                  <c:v>0.32939389448725553</c:v>
                </c:pt>
                <c:pt idx="6">
                  <c:v>0.31065615551660813</c:v>
                </c:pt>
                <c:pt idx="7">
                  <c:v>0.31362768426309451</c:v>
                </c:pt>
              </c:numCache>
            </c:numRef>
          </c:val>
          <c:extLst>
            <c:ext xmlns:c16="http://schemas.microsoft.com/office/drawing/2014/chart" uri="{C3380CC4-5D6E-409C-BE32-E72D297353CC}">
              <c16:uniqueId val="{00000010-89AF-4BE7-B354-6F4AC77E5FE0}"/>
            </c:ext>
          </c:extLst>
        </c:ser>
        <c:dLbls>
          <c:showLegendKey val="0"/>
          <c:showVal val="0"/>
          <c:showCatName val="0"/>
          <c:showSerName val="0"/>
          <c:showPercent val="0"/>
          <c:showBubbleSize val="0"/>
        </c:dLbls>
        <c:gapWidth val="219"/>
        <c:overlap val="-27"/>
        <c:axId val="290368848"/>
        <c:axId val="285741840"/>
      </c:barChart>
      <c:catAx>
        <c:axId val="29036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5741840"/>
        <c:crosses val="autoZero"/>
        <c:auto val="1"/>
        <c:lblAlgn val="ctr"/>
        <c:lblOffset val="100"/>
        <c:noMultiLvlLbl val="0"/>
      </c:catAx>
      <c:valAx>
        <c:axId val="28574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036884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 Inkvartering'!$A$2</c:f>
              <c:strCache>
                <c:ptCount val="1"/>
                <c:pt idx="0">
                  <c:v>År 2010</c:v>
                </c:pt>
              </c:strCache>
            </c:strRef>
          </c:tx>
          <c:spPr>
            <a:solidFill>
              <a:schemeClr val="accent1"/>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Inkvartering'!$B$2:$I$2</c:f>
              <c:numCache>
                <c:formatCode>#,##0</c:formatCode>
                <c:ptCount val="8"/>
                <c:pt idx="0">
                  <c:v>63</c:v>
                </c:pt>
                <c:pt idx="1">
                  <c:v>98</c:v>
                </c:pt>
                <c:pt idx="2">
                  <c:v>135</c:v>
                </c:pt>
                <c:pt idx="3">
                  <c:v>67</c:v>
                </c:pt>
                <c:pt idx="4">
                  <c:v>65</c:v>
                </c:pt>
                <c:pt idx="5">
                  <c:v>91</c:v>
                </c:pt>
                <c:pt idx="6">
                  <c:v>428</c:v>
                </c:pt>
                <c:pt idx="7">
                  <c:v>519</c:v>
                </c:pt>
              </c:numCache>
            </c:numRef>
          </c:val>
          <c:extLst>
            <c:ext xmlns:c16="http://schemas.microsoft.com/office/drawing/2014/chart" uri="{C3380CC4-5D6E-409C-BE32-E72D297353CC}">
              <c16:uniqueId val="{00000000-DC05-4FE3-A9AB-603ED7FEA46D}"/>
            </c:ext>
          </c:extLst>
        </c:ser>
        <c:ser>
          <c:idx val="1"/>
          <c:order val="1"/>
          <c:tx>
            <c:strRef>
              <c:f>'6. Inkvartering'!$A$3</c:f>
              <c:strCache>
                <c:ptCount val="1"/>
                <c:pt idx="0">
                  <c:v>År 2013</c:v>
                </c:pt>
              </c:strCache>
            </c:strRef>
          </c:tx>
          <c:spPr>
            <a:solidFill>
              <a:schemeClr val="accent2"/>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Inkvartering'!$B$3:$I$3</c:f>
              <c:numCache>
                <c:formatCode>#,##0</c:formatCode>
                <c:ptCount val="8"/>
                <c:pt idx="0">
                  <c:v>69</c:v>
                </c:pt>
                <c:pt idx="1">
                  <c:v>106</c:v>
                </c:pt>
                <c:pt idx="2">
                  <c:v>139</c:v>
                </c:pt>
                <c:pt idx="3">
                  <c:v>81</c:v>
                </c:pt>
                <c:pt idx="4">
                  <c:v>71</c:v>
                </c:pt>
                <c:pt idx="5">
                  <c:v>95</c:v>
                </c:pt>
                <c:pt idx="6">
                  <c:v>466</c:v>
                </c:pt>
                <c:pt idx="7">
                  <c:v>561</c:v>
                </c:pt>
              </c:numCache>
            </c:numRef>
          </c:val>
          <c:extLst>
            <c:ext xmlns:c16="http://schemas.microsoft.com/office/drawing/2014/chart" uri="{C3380CC4-5D6E-409C-BE32-E72D297353CC}">
              <c16:uniqueId val="{00000001-DC05-4FE3-A9AB-603ED7FEA46D}"/>
            </c:ext>
          </c:extLst>
        </c:ser>
        <c:ser>
          <c:idx val="2"/>
          <c:order val="2"/>
          <c:tx>
            <c:strRef>
              <c:f>'6. Inkvartering'!$A$4</c:f>
              <c:strCache>
                <c:ptCount val="1"/>
                <c:pt idx="0">
                  <c:v>År 2016</c:v>
                </c:pt>
              </c:strCache>
            </c:strRef>
          </c:tx>
          <c:spPr>
            <a:solidFill>
              <a:schemeClr val="accent3"/>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Inkvartering'!$B$4:$I$4</c:f>
              <c:numCache>
                <c:formatCode>#,##0</c:formatCode>
                <c:ptCount val="8"/>
                <c:pt idx="0">
                  <c:v>61</c:v>
                </c:pt>
                <c:pt idx="1">
                  <c:v>101</c:v>
                </c:pt>
                <c:pt idx="2">
                  <c:v>136</c:v>
                </c:pt>
                <c:pt idx="3">
                  <c:v>75</c:v>
                </c:pt>
                <c:pt idx="4">
                  <c:v>56</c:v>
                </c:pt>
                <c:pt idx="5">
                  <c:v>92</c:v>
                </c:pt>
                <c:pt idx="6">
                  <c:v>429</c:v>
                </c:pt>
                <c:pt idx="7">
                  <c:v>521</c:v>
                </c:pt>
              </c:numCache>
            </c:numRef>
          </c:val>
          <c:extLst>
            <c:ext xmlns:c16="http://schemas.microsoft.com/office/drawing/2014/chart" uri="{C3380CC4-5D6E-409C-BE32-E72D297353CC}">
              <c16:uniqueId val="{00000002-DC05-4FE3-A9AB-603ED7FEA46D}"/>
            </c:ext>
          </c:extLst>
        </c:ser>
        <c:ser>
          <c:idx val="3"/>
          <c:order val="3"/>
          <c:tx>
            <c:strRef>
              <c:f>'6. Inkvartering'!$A$5</c:f>
              <c:strCache>
                <c:ptCount val="1"/>
                <c:pt idx="0">
                  <c:v>År 2017</c:v>
                </c:pt>
              </c:strCache>
            </c:strRef>
          </c:tx>
          <c:spPr>
            <a:solidFill>
              <a:schemeClr val="accent4"/>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Inkvartering'!$B$5:$I$5</c:f>
              <c:numCache>
                <c:formatCode>#,##0</c:formatCode>
                <c:ptCount val="8"/>
                <c:pt idx="0">
                  <c:v>65</c:v>
                </c:pt>
                <c:pt idx="1">
                  <c:v>109</c:v>
                </c:pt>
                <c:pt idx="2">
                  <c:v>134</c:v>
                </c:pt>
                <c:pt idx="3">
                  <c:v>82</c:v>
                </c:pt>
                <c:pt idx="4">
                  <c:v>59</c:v>
                </c:pt>
                <c:pt idx="5" formatCode="0">
                  <c:v>99</c:v>
                </c:pt>
                <c:pt idx="6">
                  <c:v>449</c:v>
                </c:pt>
                <c:pt idx="7">
                  <c:v>548</c:v>
                </c:pt>
              </c:numCache>
            </c:numRef>
          </c:val>
          <c:extLst>
            <c:ext xmlns:c16="http://schemas.microsoft.com/office/drawing/2014/chart" uri="{C3380CC4-5D6E-409C-BE32-E72D297353CC}">
              <c16:uniqueId val="{00000003-DC05-4FE3-A9AB-603ED7FEA46D}"/>
            </c:ext>
          </c:extLst>
        </c:ser>
        <c:ser>
          <c:idx val="4"/>
          <c:order val="4"/>
          <c:tx>
            <c:strRef>
              <c:f>'6. Inkvartering'!$A$6</c:f>
              <c:strCache>
                <c:ptCount val="1"/>
                <c:pt idx="0">
                  <c:v>År 2018</c:v>
                </c:pt>
              </c:strCache>
            </c:strRef>
          </c:tx>
          <c:spPr>
            <a:solidFill>
              <a:schemeClr val="accent5"/>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Inkvartering'!$B$6:$I$6</c:f>
              <c:numCache>
                <c:formatCode>#,##0</c:formatCode>
                <c:ptCount val="8"/>
                <c:pt idx="0">
                  <c:v>64</c:v>
                </c:pt>
                <c:pt idx="1">
                  <c:v>110</c:v>
                </c:pt>
                <c:pt idx="2">
                  <c:v>136</c:v>
                </c:pt>
                <c:pt idx="3">
                  <c:v>85</c:v>
                </c:pt>
                <c:pt idx="4">
                  <c:v>62</c:v>
                </c:pt>
                <c:pt idx="5" formatCode="0">
                  <c:v>99</c:v>
                </c:pt>
                <c:pt idx="6">
                  <c:v>457</c:v>
                </c:pt>
                <c:pt idx="7">
                  <c:v>556</c:v>
                </c:pt>
              </c:numCache>
            </c:numRef>
          </c:val>
          <c:extLst>
            <c:ext xmlns:c16="http://schemas.microsoft.com/office/drawing/2014/chart" uri="{C3380CC4-5D6E-409C-BE32-E72D297353CC}">
              <c16:uniqueId val="{00000004-DC05-4FE3-A9AB-603ED7FEA46D}"/>
            </c:ext>
          </c:extLst>
        </c:ser>
        <c:ser>
          <c:idx val="5"/>
          <c:order val="5"/>
          <c:tx>
            <c:strRef>
              <c:f>'6. Inkvartering'!$A$7</c:f>
              <c:strCache>
                <c:ptCount val="1"/>
                <c:pt idx="0">
                  <c:v>År 2019</c:v>
                </c:pt>
              </c:strCache>
            </c:strRef>
          </c:tx>
          <c:spPr>
            <a:solidFill>
              <a:schemeClr val="accent6"/>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Inkvartering'!$B$7:$I$7</c:f>
              <c:numCache>
                <c:formatCode>0</c:formatCode>
                <c:ptCount val="8"/>
                <c:pt idx="0">
                  <c:v>68</c:v>
                </c:pt>
                <c:pt idx="1">
                  <c:v>104</c:v>
                </c:pt>
                <c:pt idx="2">
                  <c:v>147</c:v>
                </c:pt>
                <c:pt idx="3">
                  <c:v>87</c:v>
                </c:pt>
                <c:pt idx="4">
                  <c:v>65</c:v>
                </c:pt>
                <c:pt idx="5">
                  <c:v>101</c:v>
                </c:pt>
                <c:pt idx="6" formatCode="#,##0">
                  <c:v>471</c:v>
                </c:pt>
                <c:pt idx="7" formatCode="#,##0">
                  <c:v>572</c:v>
                </c:pt>
              </c:numCache>
            </c:numRef>
          </c:val>
          <c:extLst>
            <c:ext xmlns:c16="http://schemas.microsoft.com/office/drawing/2014/chart" uri="{C3380CC4-5D6E-409C-BE32-E72D297353CC}">
              <c16:uniqueId val="{00000005-DC05-4FE3-A9AB-603ED7FEA46D}"/>
            </c:ext>
          </c:extLst>
        </c:ser>
        <c:ser>
          <c:idx val="6"/>
          <c:order val="6"/>
          <c:tx>
            <c:strRef>
              <c:f>'6. Inkvartering'!$A$8</c:f>
              <c:strCache>
                <c:ptCount val="1"/>
                <c:pt idx="0">
                  <c:v>År 2020</c:v>
                </c:pt>
              </c:strCache>
            </c:strRef>
          </c:tx>
          <c:spPr>
            <a:solidFill>
              <a:schemeClr val="accent1">
                <a:lumMod val="60000"/>
              </a:schemeClr>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Inkvartering'!$B$8:$I$8</c:f>
              <c:numCache>
                <c:formatCode>0</c:formatCode>
                <c:ptCount val="8"/>
                <c:pt idx="0">
                  <c:v>69</c:v>
                </c:pt>
                <c:pt idx="1">
                  <c:v>104</c:v>
                </c:pt>
                <c:pt idx="2">
                  <c:v>143</c:v>
                </c:pt>
                <c:pt idx="3">
                  <c:v>83</c:v>
                </c:pt>
                <c:pt idx="4">
                  <c:v>62</c:v>
                </c:pt>
                <c:pt idx="5">
                  <c:v>99</c:v>
                </c:pt>
                <c:pt idx="6" formatCode="#,##0">
                  <c:v>461</c:v>
                </c:pt>
                <c:pt idx="7" formatCode="#,##0">
                  <c:v>560</c:v>
                </c:pt>
              </c:numCache>
            </c:numRef>
          </c:val>
          <c:extLst>
            <c:ext xmlns:c16="http://schemas.microsoft.com/office/drawing/2014/chart" uri="{C3380CC4-5D6E-409C-BE32-E72D297353CC}">
              <c16:uniqueId val="{00000006-DC05-4FE3-A9AB-603ED7FEA46D}"/>
            </c:ext>
          </c:extLst>
        </c:ser>
        <c:ser>
          <c:idx val="7"/>
          <c:order val="7"/>
          <c:tx>
            <c:strRef>
              <c:f>'6. Inkvartering'!$A$9</c:f>
              <c:strCache>
                <c:ptCount val="1"/>
                <c:pt idx="0">
                  <c:v>År 2021</c:v>
                </c:pt>
              </c:strCache>
            </c:strRef>
          </c:tx>
          <c:spPr>
            <a:solidFill>
              <a:schemeClr val="accent2">
                <a:lumMod val="60000"/>
              </a:schemeClr>
            </a:solidFill>
            <a:ln>
              <a:noFill/>
            </a:ln>
            <a:effectLst/>
          </c:spPr>
          <c:invertIfNegative val="0"/>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Inkvartering'!$B$9:$I$9</c:f>
              <c:numCache>
                <c:formatCode>0</c:formatCode>
                <c:ptCount val="8"/>
                <c:pt idx="0">
                  <c:v>70</c:v>
                </c:pt>
                <c:pt idx="1">
                  <c:v>100</c:v>
                </c:pt>
                <c:pt idx="2">
                  <c:v>143</c:v>
                </c:pt>
                <c:pt idx="3">
                  <c:v>82</c:v>
                </c:pt>
                <c:pt idx="4">
                  <c:v>63</c:v>
                </c:pt>
                <c:pt idx="5">
                  <c:v>101</c:v>
                </c:pt>
                <c:pt idx="6" formatCode="#,##0">
                  <c:v>458</c:v>
                </c:pt>
                <c:pt idx="7" formatCode="#,##0">
                  <c:v>559</c:v>
                </c:pt>
              </c:numCache>
            </c:numRef>
          </c:val>
          <c:extLst>
            <c:ext xmlns:c16="http://schemas.microsoft.com/office/drawing/2014/chart" uri="{C3380CC4-5D6E-409C-BE32-E72D297353CC}">
              <c16:uniqueId val="{00000007-DC05-4FE3-A9AB-603ED7FEA46D}"/>
            </c:ext>
          </c:extLst>
        </c:ser>
        <c:ser>
          <c:idx val="8"/>
          <c:order val="8"/>
          <c:tx>
            <c:strRef>
              <c:f>'6. Inkvartering'!$A$10</c:f>
              <c:strCache>
                <c:ptCount val="1"/>
                <c:pt idx="0">
                  <c:v>År 2022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 Inkvartering'!$B$1:$I$1</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'6. Inkvartering'!$B$10:$I$10</c:f>
              <c:numCache>
                <c:formatCode>#,##0</c:formatCode>
                <c:ptCount val="8"/>
                <c:pt idx="0">
                  <c:v>69.821428571428598</c:v>
                </c:pt>
                <c:pt idx="1">
                  <c:v>101</c:v>
                </c:pt>
                <c:pt idx="2">
                  <c:v>144</c:v>
                </c:pt>
                <c:pt idx="3">
                  <c:v>84</c:v>
                </c:pt>
                <c:pt idx="4" formatCode="0">
                  <c:v>63</c:v>
                </c:pt>
                <c:pt idx="5">
                  <c:v>103.392857142857</c:v>
                </c:pt>
                <c:pt idx="6">
                  <c:v>461.82142857142861</c:v>
                </c:pt>
                <c:pt idx="7">
                  <c:v>565.21428571428555</c:v>
                </c:pt>
              </c:numCache>
            </c:numRef>
          </c:val>
          <c:extLst>
            <c:ext xmlns:c16="http://schemas.microsoft.com/office/drawing/2014/chart" uri="{C3380CC4-5D6E-409C-BE32-E72D297353CC}">
              <c16:uniqueId val="{00000008-DC05-4FE3-A9AB-603ED7FEA46D}"/>
            </c:ext>
          </c:extLst>
        </c:ser>
        <c:dLbls>
          <c:showLegendKey val="0"/>
          <c:showVal val="0"/>
          <c:showCatName val="0"/>
          <c:showSerName val="0"/>
          <c:showPercent val="0"/>
          <c:showBubbleSize val="0"/>
        </c:dLbls>
        <c:gapWidth val="219"/>
        <c:overlap val="-27"/>
        <c:axId val="324444544"/>
        <c:axId val="318756112"/>
      </c:barChart>
      <c:catAx>
        <c:axId val="32444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8756112"/>
        <c:crosses val="autoZero"/>
        <c:auto val="1"/>
        <c:lblAlgn val="ctr"/>
        <c:lblOffset val="100"/>
        <c:noMultiLvlLbl val="0"/>
      </c:catAx>
      <c:valAx>
        <c:axId val="31875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444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5650356994854"/>
          <c:y val="0.1388888888888889"/>
          <c:w val="0.84472266071095281"/>
          <c:h val="0.64780839895013131"/>
        </c:manualLayout>
      </c:layout>
      <c:barChart>
        <c:barDir val="col"/>
        <c:grouping val="clustered"/>
        <c:varyColors val="0"/>
        <c:ser>
          <c:idx val="0"/>
          <c:order val="0"/>
          <c:tx>
            <c:strRef>
              <c:f>'7. Antal gästnätter '!$A$4</c:f>
              <c:strCache>
                <c:ptCount val="1"/>
                <c:pt idx="0">
                  <c:v>År 2010</c:v>
                </c:pt>
              </c:strCache>
            </c:strRef>
          </c:tx>
          <c:spPr>
            <a:solidFill>
              <a:schemeClr val="accent1"/>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'!$B$4:$I$4</c:f>
              <c:numCache>
                <c:formatCode>#,##0</c:formatCode>
                <c:ptCount val="8"/>
                <c:pt idx="0">
                  <c:v>986868</c:v>
                </c:pt>
                <c:pt idx="1">
                  <c:v>1002336</c:v>
                </c:pt>
                <c:pt idx="2">
                  <c:v>1441701</c:v>
                </c:pt>
                <c:pt idx="3">
                  <c:v>1123169</c:v>
                </c:pt>
                <c:pt idx="4">
                  <c:v>635059</c:v>
                </c:pt>
                <c:pt idx="5">
                  <c:v>940851</c:v>
                </c:pt>
                <c:pt idx="6">
                  <c:v>5189133</c:v>
                </c:pt>
                <c:pt idx="7">
                  <c:v>6129984</c:v>
                </c:pt>
              </c:numCache>
            </c:numRef>
          </c:val>
          <c:extLst>
            <c:ext xmlns:c16="http://schemas.microsoft.com/office/drawing/2014/chart" uri="{C3380CC4-5D6E-409C-BE32-E72D297353CC}">
              <c16:uniqueId val="{00000000-CAF8-41CB-AB2C-091A16C8E0B7}"/>
            </c:ext>
          </c:extLst>
        </c:ser>
        <c:ser>
          <c:idx val="1"/>
          <c:order val="1"/>
          <c:tx>
            <c:strRef>
              <c:f>'7. Antal gästnätter '!$A$5</c:f>
              <c:strCache>
                <c:ptCount val="1"/>
                <c:pt idx="0">
                  <c:v>År 2013</c:v>
                </c:pt>
              </c:strCache>
            </c:strRef>
          </c:tx>
          <c:spPr>
            <a:solidFill>
              <a:schemeClr val="accent2"/>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'!$B$5:$I$5</c:f>
              <c:numCache>
                <c:formatCode>#,##0</c:formatCode>
                <c:ptCount val="8"/>
                <c:pt idx="0">
                  <c:v>1061539</c:v>
                </c:pt>
                <c:pt idx="1">
                  <c:v>1022911</c:v>
                </c:pt>
                <c:pt idx="2">
                  <c:v>1494975</c:v>
                </c:pt>
                <c:pt idx="3">
                  <c:v>1141385</c:v>
                </c:pt>
                <c:pt idx="4">
                  <c:v>683515</c:v>
                </c:pt>
                <c:pt idx="5">
                  <c:v>957480</c:v>
                </c:pt>
                <c:pt idx="6">
                  <c:v>5404325</c:v>
                </c:pt>
                <c:pt idx="7">
                  <c:v>6361805</c:v>
                </c:pt>
              </c:numCache>
            </c:numRef>
          </c:val>
          <c:extLst>
            <c:ext xmlns:c16="http://schemas.microsoft.com/office/drawing/2014/chart" uri="{C3380CC4-5D6E-409C-BE32-E72D297353CC}">
              <c16:uniqueId val="{00000001-CAF8-41CB-AB2C-091A16C8E0B7}"/>
            </c:ext>
          </c:extLst>
        </c:ser>
        <c:ser>
          <c:idx val="2"/>
          <c:order val="2"/>
          <c:tx>
            <c:strRef>
              <c:f>'7. Antal gästnätter '!$A$6</c:f>
              <c:strCache>
                <c:ptCount val="1"/>
                <c:pt idx="0">
                  <c:v>År 2016</c:v>
                </c:pt>
              </c:strCache>
            </c:strRef>
          </c:tx>
          <c:spPr>
            <a:solidFill>
              <a:schemeClr val="accent3"/>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'!$B$6:$I$6</c:f>
              <c:numCache>
                <c:formatCode>#,##0</c:formatCode>
                <c:ptCount val="8"/>
                <c:pt idx="0">
                  <c:v>1137795</c:v>
                </c:pt>
                <c:pt idx="1">
                  <c:v>1089150</c:v>
                </c:pt>
                <c:pt idx="2">
                  <c:v>1800246</c:v>
                </c:pt>
                <c:pt idx="3">
                  <c:v>1269443</c:v>
                </c:pt>
                <c:pt idx="4">
                  <c:v>715522</c:v>
                </c:pt>
                <c:pt idx="5">
                  <c:v>1067182</c:v>
                </c:pt>
                <c:pt idx="6">
                  <c:v>6012156</c:v>
                </c:pt>
                <c:pt idx="7">
                  <c:v>7079338</c:v>
                </c:pt>
              </c:numCache>
            </c:numRef>
          </c:val>
          <c:extLst>
            <c:ext xmlns:c16="http://schemas.microsoft.com/office/drawing/2014/chart" uri="{C3380CC4-5D6E-409C-BE32-E72D297353CC}">
              <c16:uniqueId val="{00000002-CAF8-41CB-AB2C-091A16C8E0B7}"/>
            </c:ext>
          </c:extLst>
        </c:ser>
        <c:ser>
          <c:idx val="3"/>
          <c:order val="3"/>
          <c:tx>
            <c:strRef>
              <c:f>'7. Antal gästnätter '!$A$7</c:f>
              <c:strCache>
                <c:ptCount val="1"/>
                <c:pt idx="0">
                  <c:v>År 2017</c:v>
                </c:pt>
              </c:strCache>
            </c:strRef>
          </c:tx>
          <c:spPr>
            <a:solidFill>
              <a:schemeClr val="accent4"/>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'!$B$7:$I$7</c:f>
              <c:numCache>
                <c:formatCode>#,##0</c:formatCode>
                <c:ptCount val="8"/>
                <c:pt idx="0">
                  <c:v>1115952</c:v>
                </c:pt>
                <c:pt idx="1">
                  <c:v>1090513</c:v>
                </c:pt>
                <c:pt idx="2">
                  <c:v>1772151</c:v>
                </c:pt>
                <c:pt idx="3">
                  <c:v>1306874</c:v>
                </c:pt>
                <c:pt idx="4">
                  <c:v>896056</c:v>
                </c:pt>
                <c:pt idx="5">
                  <c:v>1118573</c:v>
                </c:pt>
                <c:pt idx="6">
                  <c:v>6181546</c:v>
                </c:pt>
                <c:pt idx="7">
                  <c:v>7300119</c:v>
                </c:pt>
              </c:numCache>
            </c:numRef>
          </c:val>
          <c:extLst>
            <c:ext xmlns:c16="http://schemas.microsoft.com/office/drawing/2014/chart" uri="{C3380CC4-5D6E-409C-BE32-E72D297353CC}">
              <c16:uniqueId val="{00000003-CAF8-41CB-AB2C-091A16C8E0B7}"/>
            </c:ext>
          </c:extLst>
        </c:ser>
        <c:ser>
          <c:idx val="4"/>
          <c:order val="4"/>
          <c:tx>
            <c:strRef>
              <c:f>'7. Antal gästnätter '!$A$8</c:f>
              <c:strCache>
                <c:ptCount val="1"/>
                <c:pt idx="0">
                  <c:v>År 2018</c:v>
                </c:pt>
              </c:strCache>
            </c:strRef>
          </c:tx>
          <c:spPr>
            <a:solidFill>
              <a:schemeClr val="accent5"/>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'!$B$8:$I$8</c:f>
              <c:numCache>
                <c:formatCode>#,##0</c:formatCode>
                <c:ptCount val="8"/>
                <c:pt idx="0">
                  <c:v>1128103</c:v>
                </c:pt>
                <c:pt idx="1">
                  <c:v>1197942</c:v>
                </c:pt>
                <c:pt idx="2">
                  <c:v>1825363</c:v>
                </c:pt>
                <c:pt idx="3">
                  <c:v>1295466</c:v>
                </c:pt>
                <c:pt idx="4">
                  <c:v>902452</c:v>
                </c:pt>
                <c:pt idx="5">
                  <c:v>1231027</c:v>
                </c:pt>
                <c:pt idx="6">
                  <c:v>6349326</c:v>
                </c:pt>
                <c:pt idx="7">
                  <c:v>7580353</c:v>
                </c:pt>
              </c:numCache>
            </c:numRef>
          </c:val>
          <c:extLst>
            <c:ext xmlns:c16="http://schemas.microsoft.com/office/drawing/2014/chart" uri="{C3380CC4-5D6E-409C-BE32-E72D297353CC}">
              <c16:uniqueId val="{00000004-CAF8-41CB-AB2C-091A16C8E0B7}"/>
            </c:ext>
          </c:extLst>
        </c:ser>
        <c:ser>
          <c:idx val="5"/>
          <c:order val="5"/>
          <c:tx>
            <c:strRef>
              <c:f>'7. Antal gästnätter '!$A$9</c:f>
              <c:strCache>
                <c:ptCount val="1"/>
                <c:pt idx="0">
                  <c:v>År 2019</c:v>
                </c:pt>
              </c:strCache>
            </c:strRef>
          </c:tx>
          <c:spPr>
            <a:solidFill>
              <a:schemeClr val="accent6"/>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'!$B$9:$I$9</c:f>
              <c:numCache>
                <c:formatCode>#,##0</c:formatCode>
                <c:ptCount val="8"/>
                <c:pt idx="0">
                  <c:v>1131616</c:v>
                </c:pt>
                <c:pt idx="1">
                  <c:v>1158962</c:v>
                </c:pt>
                <c:pt idx="2">
                  <c:v>1941886</c:v>
                </c:pt>
                <c:pt idx="3">
                  <c:v>1293546</c:v>
                </c:pt>
                <c:pt idx="4">
                  <c:v>926138</c:v>
                </c:pt>
                <c:pt idx="5">
                  <c:v>1362684</c:v>
                </c:pt>
                <c:pt idx="6">
                  <c:v>6452148</c:v>
                </c:pt>
                <c:pt idx="7">
                  <c:v>7814832</c:v>
                </c:pt>
              </c:numCache>
            </c:numRef>
          </c:val>
          <c:extLst>
            <c:ext xmlns:c16="http://schemas.microsoft.com/office/drawing/2014/chart" uri="{C3380CC4-5D6E-409C-BE32-E72D297353CC}">
              <c16:uniqueId val="{00000005-CAF8-41CB-AB2C-091A16C8E0B7}"/>
            </c:ext>
          </c:extLst>
        </c:ser>
        <c:ser>
          <c:idx val="6"/>
          <c:order val="6"/>
          <c:tx>
            <c:strRef>
              <c:f>'7. Antal gästnätter '!$A$10</c:f>
              <c:strCache>
                <c:ptCount val="1"/>
                <c:pt idx="0">
                  <c:v>År 2020</c:v>
                </c:pt>
              </c:strCache>
            </c:strRef>
          </c:tx>
          <c:spPr>
            <a:solidFill>
              <a:schemeClr val="accent1">
                <a:lumMod val="60000"/>
              </a:schemeClr>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'!$B$10:$I$10</c:f>
              <c:numCache>
                <c:formatCode>#,##0</c:formatCode>
                <c:ptCount val="8"/>
                <c:pt idx="0">
                  <c:v>767896</c:v>
                </c:pt>
                <c:pt idx="1">
                  <c:v>857613</c:v>
                </c:pt>
                <c:pt idx="2">
                  <c:v>1454511</c:v>
                </c:pt>
                <c:pt idx="3">
                  <c:v>901309</c:v>
                </c:pt>
                <c:pt idx="4">
                  <c:v>732812</c:v>
                </c:pt>
                <c:pt idx="5">
                  <c:v>1142699</c:v>
                </c:pt>
                <c:pt idx="6">
                  <c:v>4714141</c:v>
                </c:pt>
                <c:pt idx="7">
                  <c:v>5856840</c:v>
                </c:pt>
              </c:numCache>
            </c:numRef>
          </c:val>
          <c:extLst>
            <c:ext xmlns:c16="http://schemas.microsoft.com/office/drawing/2014/chart" uri="{C3380CC4-5D6E-409C-BE32-E72D297353CC}">
              <c16:uniqueId val="{00000006-CAF8-41CB-AB2C-091A16C8E0B7}"/>
            </c:ext>
          </c:extLst>
        </c:ser>
        <c:ser>
          <c:idx val="7"/>
          <c:order val="7"/>
          <c:tx>
            <c:strRef>
              <c:f>'7. Antal gästnätter '!$A$11</c:f>
              <c:strCache>
                <c:ptCount val="1"/>
                <c:pt idx="0">
                  <c:v>År 2021</c:v>
                </c:pt>
              </c:strCache>
            </c:strRef>
          </c:tx>
          <c:spPr>
            <a:solidFill>
              <a:schemeClr val="accent2">
                <a:lumMod val="60000"/>
              </a:schemeClr>
            </a:solidFill>
            <a:ln>
              <a:noFill/>
            </a:ln>
            <a:effectLst/>
          </c:spPr>
          <c:invertIfNegative val="0"/>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'!$B$11:$I$11</c:f>
              <c:numCache>
                <c:formatCode>#,##0</c:formatCode>
                <c:ptCount val="8"/>
                <c:pt idx="0">
                  <c:v>947209</c:v>
                </c:pt>
                <c:pt idx="1">
                  <c:v>988624</c:v>
                </c:pt>
                <c:pt idx="2">
                  <c:v>1770085</c:v>
                </c:pt>
                <c:pt idx="3">
                  <c:v>1028398</c:v>
                </c:pt>
                <c:pt idx="4">
                  <c:v>853489</c:v>
                </c:pt>
                <c:pt idx="5">
                  <c:v>1330525</c:v>
                </c:pt>
                <c:pt idx="6">
                  <c:v>5587805</c:v>
                </c:pt>
                <c:pt idx="7">
                  <c:v>6918330</c:v>
                </c:pt>
              </c:numCache>
            </c:numRef>
          </c:val>
          <c:extLst>
            <c:ext xmlns:c16="http://schemas.microsoft.com/office/drawing/2014/chart" uri="{C3380CC4-5D6E-409C-BE32-E72D297353CC}">
              <c16:uniqueId val="{00000007-CAF8-41CB-AB2C-091A16C8E0B7}"/>
            </c:ext>
          </c:extLst>
        </c:ser>
        <c:ser>
          <c:idx val="8"/>
          <c:order val="8"/>
          <c:tx>
            <c:strRef>
              <c:f>'7. Antal gästnätter '!$A$12</c:f>
              <c:strCache>
                <c:ptCount val="1"/>
                <c:pt idx="0">
                  <c:v>År 2022</c:v>
                </c:pt>
              </c:strCache>
            </c:strRef>
          </c:tx>
          <c:spPr>
            <a:solidFill>
              <a:schemeClr val="accent3">
                <a:lumMod val="60000"/>
              </a:schemeClr>
            </a:solidFill>
            <a:ln>
              <a:noFill/>
            </a:ln>
            <a:effectLst/>
          </c:spPr>
          <c:invertIfNegative val="0"/>
          <c:dLbls>
            <c:dLbl>
              <c:idx val="0"/>
              <c:layout>
                <c:manualLayout>
                  <c:x val="-3.4419668614423996E-17"/>
                  <c:y val="-1.8561493057270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F8-41CB-AB2C-091A16C8E0B7}"/>
                </c:ext>
              </c:extLst>
            </c:dLbl>
            <c:dLbl>
              <c:idx val="1"/>
              <c:layout>
                <c:manualLayout>
                  <c:x val="0"/>
                  <c:y val="-2.2273791668724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F8-41CB-AB2C-091A16C8E0B7}"/>
                </c:ext>
              </c:extLst>
            </c:dLbl>
            <c:dLbl>
              <c:idx val="2"/>
              <c:layout>
                <c:manualLayout>
                  <c:x val="0"/>
                  <c:y val="-2.2273791668724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F8-41CB-AB2C-091A16C8E0B7}"/>
                </c:ext>
              </c:extLst>
            </c:dLbl>
            <c:dLbl>
              <c:idx val="3"/>
              <c:layout>
                <c:manualLayout>
                  <c:x val="-6.8839337228847993E-17"/>
                  <c:y val="-3.341068750308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F8-41CB-AB2C-091A16C8E0B7}"/>
                </c:ext>
              </c:extLst>
            </c:dLbl>
            <c:dLbl>
              <c:idx val="4"/>
              <c:layout>
                <c:manualLayout>
                  <c:x val="3.754916316367961E-3"/>
                  <c:y val="-4.083528472599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F8-41CB-AB2C-091A16C8E0B7}"/>
                </c:ext>
              </c:extLst>
            </c:dLbl>
            <c:dLbl>
              <c:idx val="5"/>
              <c:layout>
                <c:manualLayout>
                  <c:x val="-1.3142207107287864E-2"/>
                  <c:y val="-7.4245972229083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AF8-41CB-AB2C-091A16C8E0B7}"/>
                </c:ext>
              </c:extLst>
            </c:dLbl>
            <c:dLbl>
              <c:idx val="6"/>
              <c:layout>
                <c:manualLayout>
                  <c:x val="-1.3767867445769599E-16"/>
                  <c:y val="-3.341068750308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AF8-41CB-AB2C-091A16C8E0B7}"/>
                </c:ext>
              </c:extLst>
            </c:dLbl>
            <c:dLbl>
              <c:idx val="7"/>
              <c:layout>
                <c:manualLayout>
                  <c:x val="-1.3767867445769599E-16"/>
                  <c:y val="-2.2273791668724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AF8-41CB-AB2C-091A16C8E0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 Antal gästnätter '!$B$3:$I$3</c:f>
              <c:strCache>
                <c:ptCount val="8"/>
                <c:pt idx="0">
                  <c:v>Uppsala</c:v>
                </c:pt>
                <c:pt idx="1">
                  <c:v>Södermanland</c:v>
                </c:pt>
                <c:pt idx="2">
                  <c:v>Östergötland</c:v>
                </c:pt>
                <c:pt idx="3">
                  <c:v>Örebro</c:v>
                </c:pt>
                <c:pt idx="4">
                  <c:v>Västmanland</c:v>
                </c:pt>
                <c:pt idx="5">
                  <c:v>Gävleborg</c:v>
                </c:pt>
                <c:pt idx="6">
                  <c:v>ÖMS</c:v>
                </c:pt>
                <c:pt idx="7">
                  <c:v>Totalt</c:v>
                </c:pt>
              </c:strCache>
            </c:strRef>
          </c:cat>
          <c:val>
            <c:numRef>
              <c:f>'7. Antal gästnätter '!$B$12:$I$12</c:f>
              <c:numCache>
                <c:formatCode>#,##0</c:formatCode>
                <c:ptCount val="8"/>
                <c:pt idx="0">
                  <c:v>1159432</c:v>
                </c:pt>
                <c:pt idx="1">
                  <c:v>1111416</c:v>
                </c:pt>
                <c:pt idx="2">
                  <c:v>2037188</c:v>
                </c:pt>
                <c:pt idx="3">
                  <c:v>1287069</c:v>
                </c:pt>
                <c:pt idx="4">
                  <c:v>1004452</c:v>
                </c:pt>
                <c:pt idx="5">
                  <c:v>1445780</c:v>
                </c:pt>
                <c:pt idx="6">
                  <c:v>6599557</c:v>
                </c:pt>
                <c:pt idx="7">
                  <c:v>8045337</c:v>
                </c:pt>
              </c:numCache>
            </c:numRef>
          </c:val>
          <c:extLst>
            <c:ext xmlns:c16="http://schemas.microsoft.com/office/drawing/2014/chart" uri="{C3380CC4-5D6E-409C-BE32-E72D297353CC}">
              <c16:uniqueId val="{00000010-CAF8-41CB-AB2C-091A16C8E0B7}"/>
            </c:ext>
          </c:extLst>
        </c:ser>
        <c:dLbls>
          <c:showLegendKey val="0"/>
          <c:showVal val="0"/>
          <c:showCatName val="0"/>
          <c:showSerName val="0"/>
          <c:showPercent val="0"/>
          <c:showBubbleSize val="0"/>
        </c:dLbls>
        <c:gapWidth val="219"/>
        <c:overlap val="-27"/>
        <c:axId val="224504288"/>
        <c:axId val="228964624"/>
      </c:barChart>
      <c:catAx>
        <c:axId val="22450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8964624"/>
        <c:crosses val="autoZero"/>
        <c:auto val="1"/>
        <c:lblAlgn val="ctr"/>
        <c:lblOffset val="100"/>
        <c:noMultiLvlLbl val="0"/>
      </c:catAx>
      <c:valAx>
        <c:axId val="228964624"/>
        <c:scaling>
          <c:orientation val="minMax"/>
          <c:max val="8100000"/>
          <c:min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450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ED728C-49AD-4D69-BB5D-3B31897CD2A8}" type="datetimeFigureOut">
              <a:rPr lang="en-US" smtClean="0"/>
              <a:t>5/25/2023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E9193-B337-4E1F-A788-4C0EEA4B41D0}" type="slidenum">
              <a:rPr lang="en-US" smtClean="0"/>
              <a:t>‹#›</a:t>
            </a:fld>
            <a:endParaRPr lang="en-US" dirty="0"/>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CF385-4583-448F-8705-34129DF5B2C4}" type="datetimeFigureOut">
              <a:rPr lang="en-US" smtClean="0"/>
              <a:t>5/25/2023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B2A13-6495-4AD3-9924-78B841E5777F}" type="slidenum">
              <a:rPr lang="en-US" smtClean="0"/>
              <a:t>‹#›</a:t>
            </a:fld>
            <a:endParaRPr lang="en-US" dirty="0"/>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C9AF11-9512-473E-87A9-64BADD7F7F47}" type="slidenum">
              <a:rPr lang="en-CA" smtClean="0"/>
              <a:t>1</a:t>
            </a:fld>
            <a:endParaRPr lang="en-CA" dirty="0"/>
          </a:p>
        </p:txBody>
      </p:sp>
    </p:spTree>
    <p:extLst>
      <p:ext uri="{BB962C8B-B14F-4D97-AF65-F5344CB8AC3E}">
        <p14:creationId xmlns:p14="http://schemas.microsoft.com/office/powerpoint/2010/main" val="58235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5</a:t>
            </a:fld>
            <a:endParaRPr lang="en-US" dirty="0"/>
          </a:p>
        </p:txBody>
      </p:sp>
    </p:spTree>
    <p:extLst>
      <p:ext uri="{BB962C8B-B14F-4D97-AF65-F5344CB8AC3E}">
        <p14:creationId xmlns:p14="http://schemas.microsoft.com/office/powerpoint/2010/main" val="311155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6</a:t>
            </a:fld>
            <a:endParaRPr lang="en-US" dirty="0"/>
          </a:p>
        </p:txBody>
      </p:sp>
    </p:spTree>
    <p:extLst>
      <p:ext uri="{BB962C8B-B14F-4D97-AF65-F5344CB8AC3E}">
        <p14:creationId xmlns:p14="http://schemas.microsoft.com/office/powerpoint/2010/main" val="226731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18</a:t>
            </a:fld>
            <a:endParaRPr lang="en-US" dirty="0"/>
          </a:p>
        </p:txBody>
      </p:sp>
    </p:spTree>
    <p:extLst>
      <p:ext uri="{BB962C8B-B14F-4D97-AF65-F5344CB8AC3E}">
        <p14:creationId xmlns:p14="http://schemas.microsoft.com/office/powerpoint/2010/main" val="2644694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a:t>YYYY/MM/DD</a:t>
            </a:r>
            <a:endParaRPr lang="en-CA" dirty="0"/>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43814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noProof="0"/>
              <a:t>Insert slide title here</a:t>
            </a:r>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74FF6FD6-A16A-4786-8337-FBC0DFF01B12}"/>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46732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2C7DFF13-20BB-42B3-AA61-A491305E2B0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9274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1" name="Sous-titre 2">
            <a:extLst>
              <a:ext uri="{FF2B5EF4-FFF2-40B4-BE49-F238E27FC236}">
                <a16:creationId xmlns:a16="http://schemas.microsoft.com/office/drawing/2014/main" id="{B11A5A88-03CA-45BC-933E-19FF43AC43F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52144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293AABE2-98E6-43AB-9E96-F887F743BE5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062157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Sous-titre 2">
            <a:extLst>
              <a:ext uri="{FF2B5EF4-FFF2-40B4-BE49-F238E27FC236}">
                <a16:creationId xmlns:a16="http://schemas.microsoft.com/office/drawing/2014/main" id="{32D50D5F-BDEF-4AFC-BB40-55D74B8F5F4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498481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5" y="771948"/>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85071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atin typeface="Montserrat" panose="00000500000000000000" pitchFamily="2" charset="0"/>
              </a:defRPr>
            </a:lvl1pPr>
          </a:lstStyle>
          <a:p>
            <a:pPr lvl="0"/>
            <a:r>
              <a:rPr lang="en-CA" noProof="0"/>
              <a:t>Firstname Lastname, Title</a:t>
            </a:r>
          </a:p>
        </p:txBody>
      </p:sp>
    </p:spTree>
    <p:extLst>
      <p:ext uri="{BB962C8B-B14F-4D97-AF65-F5344CB8AC3E}">
        <p14:creationId xmlns:p14="http://schemas.microsoft.com/office/powerpoint/2010/main" val="402784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8" name="Sous-titre 2">
            <a:extLst>
              <a:ext uri="{FF2B5EF4-FFF2-40B4-BE49-F238E27FC236}">
                <a16:creationId xmlns:a16="http://schemas.microsoft.com/office/drawing/2014/main" id="{5FAFE4AF-C17A-44C4-B768-A582F59FC421}"/>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863653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C8B3B605-9539-4075-91F1-BC97B1537BE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139246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437D85EB-E4BC-42BB-B410-1AAEC369D85B}"/>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70121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5501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a:t>YYYY/MM/DD</a:t>
            </a:r>
            <a:endParaRPr lang="en-CA" dirty="0"/>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04762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Tree>
    <p:extLst>
      <p:ext uri="{BB962C8B-B14F-4D97-AF65-F5344CB8AC3E}">
        <p14:creationId xmlns:p14="http://schemas.microsoft.com/office/powerpoint/2010/main" val="286767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dirty="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6" name="Sous-titre 2">
            <a:extLst>
              <a:ext uri="{FF2B5EF4-FFF2-40B4-BE49-F238E27FC236}">
                <a16:creationId xmlns:a16="http://schemas.microsoft.com/office/drawing/2014/main" id="{C242A814-D713-4413-AE9C-D441C9A49273}"/>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13726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4" name="Sous-titre 2">
            <a:extLst>
              <a:ext uri="{FF2B5EF4-FFF2-40B4-BE49-F238E27FC236}">
                <a16:creationId xmlns:a16="http://schemas.microsoft.com/office/drawing/2014/main" id="{D71231C0-EF4D-4DD4-8040-80CE21D77B0A}"/>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87268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322320"/>
            <a:ext cx="12192000" cy="3535680"/>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4"/>
              </a:solidFill>
              <a:latin typeface="Montserrat" panose="00000500000000000000" pitchFamily="2" charset="0"/>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1" name="Sous-titre 2">
            <a:extLst>
              <a:ext uri="{FF2B5EF4-FFF2-40B4-BE49-F238E27FC236}">
                <a16:creationId xmlns:a16="http://schemas.microsoft.com/office/drawing/2014/main" id="{8D743891-5512-4904-B597-070F3F25D3E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72006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Sous-titre 2">
            <a:extLst>
              <a:ext uri="{FF2B5EF4-FFF2-40B4-BE49-F238E27FC236}">
                <a16:creationId xmlns:a16="http://schemas.microsoft.com/office/drawing/2014/main" id="{77DD202F-B4A6-41C1-A19C-7739CA115438}"/>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61591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3413760" y="1233488"/>
            <a:ext cx="3889145" cy="1800225"/>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3503704" y="766682"/>
            <a:ext cx="1080000" cy="230832"/>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204372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4" y="765175"/>
            <a:ext cx="1080000"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29874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753496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24451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 Title: Red left panel + 1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3E832-B60E-4744-ACE0-E8D302693B1F}"/>
              </a:ext>
            </a:extLst>
          </p:cNvPr>
          <p:cNvSpPr/>
          <p:nvPr userDrawn="1"/>
        </p:nvSpPr>
        <p:spPr>
          <a:xfrm>
            <a:off x="0" y="0"/>
            <a:ext cx="3179763" cy="6858000"/>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latin typeface="Montserrat" panose="02000505000000020004" pitchFamily="2" charset="77"/>
            </a:endParaRPr>
          </a:p>
        </p:txBody>
      </p:sp>
      <p:sp>
        <p:nvSpPr>
          <p:cNvPr id="10" name="Titre 3"/>
          <p:cNvSpPr>
            <a:spLocks noGrp="1"/>
          </p:cNvSpPr>
          <p:nvPr>
            <p:ph type="title" hasCustomPrompt="1"/>
          </p:nvPr>
        </p:nvSpPr>
        <p:spPr>
          <a:xfrm>
            <a:off x="227013" y="815975"/>
            <a:ext cx="2681787" cy="3109413"/>
          </a:xfrm>
          <a:prstGeom prst="rect">
            <a:avLst/>
          </a:prstGeom>
        </p:spPr>
        <p:txBody>
          <a:bodyPr anchor="b"/>
          <a:lstStyle>
            <a:lvl1pPr>
              <a:defRPr b="1">
                <a:solidFill>
                  <a:schemeClr val="bg1"/>
                </a:solidFill>
                <a:latin typeface="Montserrat" panose="02000505000000020004" pitchFamily="2" charset="77"/>
              </a:defRPr>
            </a:lvl1pPr>
          </a:lstStyle>
          <a:p>
            <a:r>
              <a:rPr lang="en-CA" dirty="0"/>
              <a:t>Insert</a:t>
            </a:r>
            <a:br>
              <a:rPr lang="en-CA" dirty="0"/>
            </a:br>
            <a:r>
              <a:rPr lang="en-CA" dirty="0"/>
              <a:t>presentation</a:t>
            </a:r>
            <a:br>
              <a:rPr lang="en-CA" dirty="0"/>
            </a:br>
            <a:r>
              <a:rPr lang="en-CA" dirty="0"/>
              <a:t>title here </a:t>
            </a:r>
          </a:p>
        </p:txBody>
      </p:sp>
      <p:sp>
        <p:nvSpPr>
          <p:cNvPr id="8" name="Espace réservé de la date 3">
            <a:extLst>
              <a:ext uri="{FF2B5EF4-FFF2-40B4-BE49-F238E27FC236}">
                <a16:creationId xmlns:a16="http://schemas.microsoft.com/office/drawing/2014/main" id="{CCCF2BBE-F9FE-3642-B634-BDC90F35B8AD}"/>
              </a:ext>
            </a:extLst>
          </p:cNvPr>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stStyle>
          <a:p>
            <a:fld id="{20476CAD-7DF2-8F4C-88BB-5308CA72850F}" type="datetime3">
              <a:rPr lang="fr-CA" smtClean="0"/>
              <a:pPr/>
              <a:t>23/05/25</a:t>
            </a:fld>
            <a:endParaRPr lang="en-CA" dirty="0"/>
          </a:p>
        </p:txBody>
      </p:sp>
      <p:sp>
        <p:nvSpPr>
          <p:cNvPr id="14" name="Sous-titre 2">
            <a:extLst>
              <a:ext uri="{FF2B5EF4-FFF2-40B4-BE49-F238E27FC236}">
                <a16:creationId xmlns:a16="http://schemas.microsoft.com/office/drawing/2014/main" id="{479D6392-B039-D244-B280-C2F3F6298C01}"/>
              </a:ext>
            </a:extLst>
          </p:cNvPr>
          <p:cNvSpPr>
            <a:spLocks noGrp="1"/>
          </p:cNvSpPr>
          <p:nvPr>
            <p:ph type="subTitle" idx="1" hasCustomPrompt="1"/>
          </p:nvPr>
        </p:nvSpPr>
        <p:spPr>
          <a:xfrm>
            <a:off x="227013" y="4127862"/>
            <a:ext cx="2681787" cy="1821332"/>
          </a:xfrm>
          <a:prstGeom prst="rect">
            <a:avLst/>
          </a:prstGeom>
        </p:spPr>
        <p:txBody>
          <a:bodyPr anchor="t">
            <a:normAutofit/>
          </a:bodyPr>
          <a:lstStyle>
            <a:lvl1pPr marL="0" indent="0" algn="l">
              <a:buNone/>
              <a:defRPr sz="1600" b="0" i="1">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3" name="Espace réservé pour une image  5">
            <a:extLst>
              <a:ext uri="{FF2B5EF4-FFF2-40B4-BE49-F238E27FC236}">
                <a16:creationId xmlns:a16="http://schemas.microsoft.com/office/drawing/2014/main" id="{939A5394-AC2C-DA4D-BF6D-9EB50FDB6B5B}"/>
              </a:ext>
            </a:extLst>
          </p:cNvPr>
          <p:cNvSpPr>
            <a:spLocks noGrp="1"/>
          </p:cNvSpPr>
          <p:nvPr>
            <p:ph type="pic" sz="quarter" idx="13" hasCustomPrompt="1"/>
          </p:nvPr>
        </p:nvSpPr>
        <p:spPr>
          <a:xfrm>
            <a:off x="3179763" y="0"/>
            <a:ext cx="9012237"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latin typeface="Montserrat" panose="02000505000000020004" pitchFamily="2" charset="77"/>
              </a:defRPr>
            </a:lvl1pPr>
          </a:lstStyle>
          <a:p>
            <a:pPr marL="0" lvl="0" indent="0">
              <a:buNone/>
            </a:pPr>
            <a:r>
              <a:rPr lang="en-CA" dirty="0"/>
              <a:t>Insert hero image here</a:t>
            </a:r>
          </a:p>
        </p:txBody>
      </p:sp>
      <p:pic>
        <p:nvPicPr>
          <p:cNvPr id="9" name="Image 8">
            <a:extLst>
              <a:ext uri="{FF2B5EF4-FFF2-40B4-BE49-F238E27FC236}">
                <a16:creationId xmlns:a16="http://schemas.microsoft.com/office/drawing/2014/main" id="{C52C8CA8-0363-E04D-8BD6-2697749196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pic>
        <p:nvPicPr>
          <p:cNvPr id="11" name="Image 10">
            <a:extLst>
              <a:ext uri="{FF2B5EF4-FFF2-40B4-BE49-F238E27FC236}">
                <a16:creationId xmlns:a16="http://schemas.microsoft.com/office/drawing/2014/main" id="{E409750E-23BF-164C-9668-FF141713BB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756" y="6190438"/>
            <a:ext cx="896400" cy="426317"/>
          </a:xfrm>
          <a:prstGeom prst="rect">
            <a:avLst/>
          </a:prstGeom>
        </p:spPr>
      </p:pic>
    </p:spTree>
    <p:extLst>
      <p:ext uri="{BB962C8B-B14F-4D97-AF65-F5344CB8AC3E}">
        <p14:creationId xmlns:p14="http://schemas.microsoft.com/office/powerpoint/2010/main" val="24933361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Montserrat" panose="00000500000000000000" pitchFamily="2" charset="0"/>
              </a:defRPr>
            </a:lvl1pPr>
          </a:lstStyle>
          <a:p>
            <a:r>
              <a:rPr lang="en-CA"/>
              <a:t>YYYY/MM/DD</a:t>
            </a:r>
            <a:endParaRPr lang="en-CA" dirty="0"/>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633795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anose="00000500000000000000" pitchFamily="2" charset="0"/>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Montserrat" panose="00000500000000000000" pitchFamily="2" charset="0"/>
              </a:defRPr>
            </a:lvl1pPr>
          </a:lstStyle>
          <a:p>
            <a:r>
              <a:rPr lang="en-CA"/>
              <a:t>YYYY/MM/DD</a:t>
            </a:r>
            <a:endParaRPr lang="en-CA" dirty="0"/>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4085766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latin typeface="Montserrat" panose="00000500000000000000" pitchFamily="2" charset="0"/>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anose="00000500000000000000" pitchFamily="2" charset="0"/>
              </a:defRPr>
            </a:lvl1pPr>
          </a:lstStyle>
          <a:p>
            <a:pPr lvl="0"/>
            <a:r>
              <a:rPr lang="en-CA"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Tree>
    <p:extLst>
      <p:ext uri="{BB962C8B-B14F-4D97-AF65-F5344CB8AC3E}">
        <p14:creationId xmlns:p14="http://schemas.microsoft.com/office/powerpoint/2010/main" val="319619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439387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89496" y="6781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38683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E445F-746C-8841-B636-7A15F976B9AB}"/>
              </a:ext>
            </a:extLst>
          </p:cNvPr>
          <p:cNvSpPr/>
          <p:nvPr userDrawn="1"/>
        </p:nvSpPr>
        <p:spPr>
          <a:xfrm>
            <a:off x="351156" y="9144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anose="00000500000000000000" pitchFamily="2" charset="0"/>
              </a:defRPr>
            </a:lvl1pPr>
          </a:lstStyle>
          <a:p>
            <a:r>
              <a:rPr lang="en-CA" noProof="0"/>
              <a:t>Insert slide title here</a:t>
            </a:r>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wsp.com</a:t>
            </a: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8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42354003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C4960BFC-347B-1048-8E1E-34CC881E5E46}"/>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77056" y="315724"/>
            <a:ext cx="550409" cy="261444"/>
          </a:xfrm>
          <a:prstGeom prst="rect">
            <a:avLst/>
          </a:prstGeom>
        </p:spPr>
      </p:pic>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en-CA" noProof="0" dirty="0"/>
              <a:t>Click here to modify master title style</a:t>
            </a: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en-CA" noProof="0"/>
              <a:t>Click here to modify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anose="000005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400" b="0" i="0" u="none" strike="noStrike" kern="1200" cap="none" spc="0" normalizeH="0" baseline="0" noProof="0" dirty="0">
              <a:ln>
                <a:noFill/>
              </a:ln>
              <a:solidFill>
                <a:schemeClr val="tx2"/>
              </a:solidFill>
              <a:effectLst/>
              <a:uLnTx/>
              <a:uFillTx/>
              <a:latin typeface="Montserrat" panose="00000500000000000000" pitchFamily="2" charset="0"/>
              <a:cs typeface="Arial" panose="020B0604020202020204" pitchFamily="34" charset="0"/>
            </a:endParaRPr>
          </a:p>
        </p:txBody>
      </p:sp>
      <p:sp>
        <p:nvSpPr>
          <p:cNvPr id="7" name="Espace réservé de la date 20">
            <a:extLst>
              <a:ext uri="{FF2B5EF4-FFF2-40B4-BE49-F238E27FC236}">
                <a16:creationId xmlns:a16="http://schemas.microsoft.com/office/drawing/2014/main" id="{2A134D50-1BFB-4D06-A204-B43948B93948}"/>
              </a:ext>
            </a:extLst>
          </p:cNvPr>
          <p:cNvSpPr>
            <a:spLocks noGrp="1"/>
          </p:cNvSpPr>
          <p:nvPr>
            <p:ph type="dt" sz="half" idx="2"/>
          </p:nvPr>
        </p:nvSpPr>
        <p:spPr>
          <a:xfrm>
            <a:off x="1774825" y="6092826"/>
            <a:ext cx="2808288"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sv-SE" noProof="1"/>
          </a:p>
        </p:txBody>
      </p:sp>
    </p:spTree>
    <p:extLst>
      <p:ext uri="{BB962C8B-B14F-4D97-AF65-F5344CB8AC3E}">
        <p14:creationId xmlns:p14="http://schemas.microsoft.com/office/powerpoint/2010/main" val="3213862609"/>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81" r:id="rId3"/>
    <p:sldLayoutId id="2147483876" r:id="rId4"/>
    <p:sldLayoutId id="2147483869" r:id="rId5"/>
    <p:sldLayoutId id="2147483883" r:id="rId6"/>
    <p:sldLayoutId id="2147483877" r:id="rId7"/>
    <p:sldLayoutId id="2147483906" r:id="rId8"/>
    <p:sldLayoutId id="2147483880" r:id="rId9"/>
    <p:sldLayoutId id="2147483878" r:id="rId10"/>
    <p:sldLayoutId id="2147483884" r:id="rId11"/>
    <p:sldLayoutId id="2147483882" r:id="rId12"/>
    <p:sldLayoutId id="2147483870" r:id="rId13"/>
    <p:sldLayoutId id="2147483912" r:id="rId14"/>
    <p:sldLayoutId id="2147483871" r:id="rId15"/>
    <p:sldLayoutId id="2147483897" r:id="rId16"/>
    <p:sldLayoutId id="2147483898" r:id="rId17"/>
    <p:sldLayoutId id="2147483891" r:id="rId18"/>
    <p:sldLayoutId id="2147483913" r:id="rId19"/>
    <p:sldLayoutId id="2147483873" r:id="rId20"/>
    <p:sldLayoutId id="2147483890" r:id="rId21"/>
    <p:sldLayoutId id="2147483872" r:id="rId22"/>
    <p:sldLayoutId id="2147483892" r:id="rId23"/>
    <p:sldLayoutId id="2147483889" r:id="rId24"/>
    <p:sldLayoutId id="2147483908" r:id="rId25"/>
    <p:sldLayoutId id="2147483909" r:id="rId26"/>
    <p:sldLayoutId id="2147483910" r:id="rId27"/>
    <p:sldLayoutId id="2147483911" r:id="rId28"/>
    <p:sldLayoutId id="2147483914" r:id="rId29"/>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anose="00000500000000000000"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anose="00000400000000000000" pitchFamily="2" charset="0"/>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userDrawn="1">
          <p15:clr>
            <a:srgbClr val="F26B43"/>
          </p15:clr>
        </p15:guide>
        <p15:guide id="7" orient="horz" pos="3838" userDrawn="1">
          <p15:clr>
            <a:srgbClr val="F26B43"/>
          </p15:clr>
        </p15:guide>
        <p15:guide id="8" pos="3840" userDrawn="1">
          <p15:clr>
            <a:srgbClr val="F26B43"/>
          </p15:clr>
        </p15:guide>
        <p15:guide id="9" pos="4815" userDrawn="1">
          <p15:clr>
            <a:srgbClr val="F26B43"/>
          </p15:clr>
        </p15:guide>
        <p15:guide id="10" pos="5768" userDrawn="1">
          <p15:clr>
            <a:srgbClr val="F26B43"/>
          </p15:clr>
        </p15:guide>
        <p15:guide id="11" pos="6720" userDrawn="1">
          <p15:clr>
            <a:srgbClr val="F26B43"/>
          </p15:clr>
        </p15:guide>
        <p15:guide id="12" pos="2887" userDrawn="1">
          <p15:clr>
            <a:srgbClr val="F26B43"/>
          </p15:clr>
        </p15:guide>
        <p15:guide id="13" pos="1912" userDrawn="1">
          <p15:clr>
            <a:srgbClr val="F26B43"/>
          </p15:clr>
        </p15:guide>
        <p15:guide id="14" pos="960" userDrawn="1">
          <p15:clr>
            <a:srgbClr val="F26B43"/>
          </p15:clr>
        </p15:guide>
        <p15:guide id="15" pos="1118" userDrawn="1">
          <p15:clr>
            <a:srgbClr val="F26B43"/>
          </p15:clr>
        </p15:guide>
        <p15:guide id="16" pos="1186" userDrawn="1">
          <p15:clr>
            <a:srgbClr val="F26B43"/>
          </p15:clr>
        </p15:guide>
        <p15:guide id="17" orient="horz" pos="777" userDrawn="1">
          <p15:clr>
            <a:srgbClr val="F26B43"/>
          </p15:clr>
        </p15:guide>
        <p15:guide id="18" orient="horz" pos="4042" userDrawn="1">
          <p15:clr>
            <a:srgbClr val="F26B43"/>
          </p15:clr>
        </p15:guide>
        <p15:guide id="19" orient="horz" pos="1321" userDrawn="1">
          <p15:clr>
            <a:srgbClr val="F26B43"/>
          </p15:clr>
        </p15:guide>
        <p15:guide id="20" orient="horz" pos="1480" userDrawn="1">
          <p15:clr>
            <a:srgbClr val="F26B43"/>
          </p15:clr>
        </p15:guide>
        <p15:guide id="21" orient="horz" pos="1911" userDrawn="1">
          <p15:clr>
            <a:srgbClr val="F26B43"/>
          </p15:clr>
        </p15:guide>
        <p15:guide id="22" orient="horz" pos="20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WSPglobal/" TargetMode="External"/><Relationship Id="rId13"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hyperlink" Target="http://www.linkedin.com/company/WSP" TargetMode="External"/><Relationship Id="rId16"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hyperlink" Target="https://www.instagram.com/wspglobal/" TargetMode="External"/><Relationship Id="rId5" Type="http://schemas.openxmlformats.org/officeDocument/2006/relationships/hyperlink" Target="https://twitter.com/wsp" TargetMode="External"/><Relationship Id="rId1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 Id="rId14" Type="http://schemas.openxmlformats.org/officeDocument/2006/relationships/hyperlink" Target="https://www.youtube.com/c/WSPGlob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1AB68C-8FE0-7540-BFDE-C74F169D0A69}"/>
              </a:ext>
            </a:extLst>
          </p:cNvPr>
          <p:cNvSpPr>
            <a:spLocks noGrp="1"/>
          </p:cNvSpPr>
          <p:nvPr>
            <p:ph type="title"/>
          </p:nvPr>
        </p:nvSpPr>
        <p:spPr>
          <a:xfrm>
            <a:off x="227013" y="815975"/>
            <a:ext cx="2681787" cy="3109413"/>
          </a:xfrm>
        </p:spPr>
        <p:txBody>
          <a:bodyPr anchor="b">
            <a:normAutofit/>
          </a:bodyPr>
          <a:lstStyle/>
          <a:p>
            <a:r>
              <a:rPr lang="sv-SE" sz="2200" dirty="0"/>
              <a:t>Indikatorer för besöksnäringen i Östra Mellansverige </a:t>
            </a:r>
            <a:endParaRPr lang="en-CA" sz="2200" b="0" noProof="0" dirty="0"/>
          </a:p>
        </p:txBody>
      </p:sp>
      <p:sp>
        <p:nvSpPr>
          <p:cNvPr id="12" name="Date Placeholder 2">
            <a:extLst>
              <a:ext uri="{FF2B5EF4-FFF2-40B4-BE49-F238E27FC236}">
                <a16:creationId xmlns:a16="http://schemas.microsoft.com/office/drawing/2014/main" id="{E74F355B-597C-7544-4CDA-2DE9BCCDF310}"/>
              </a:ext>
            </a:extLst>
          </p:cNvPr>
          <p:cNvSpPr>
            <a:spLocks noGrp="1"/>
          </p:cNvSpPr>
          <p:nvPr>
            <p:ph type="dt" sz="half" idx="10"/>
          </p:nvPr>
        </p:nvSpPr>
        <p:spPr>
          <a:xfrm>
            <a:off x="227013" y="225425"/>
            <a:ext cx="2743200" cy="365125"/>
          </a:xfrm>
        </p:spPr>
        <p:txBody>
          <a:bodyPr>
            <a:normAutofit/>
          </a:bodyPr>
          <a:lstStyle/>
          <a:p>
            <a:pPr>
              <a:spcAft>
                <a:spcPts val="600"/>
              </a:spcAft>
            </a:pPr>
            <a:fld id="{20476CAD-7DF2-8F4C-88BB-5308CA72850F}" type="datetime3">
              <a:rPr lang="fr-CA" smtClean="0"/>
              <a:pPr>
                <a:spcAft>
                  <a:spcPts val="600"/>
                </a:spcAft>
              </a:pPr>
              <a:t>23/05/25</a:t>
            </a:fld>
            <a:endParaRPr lang="en-CA"/>
          </a:p>
        </p:txBody>
      </p:sp>
      <p:sp>
        <p:nvSpPr>
          <p:cNvPr id="8" name="Sous-titre 7">
            <a:extLst>
              <a:ext uri="{FF2B5EF4-FFF2-40B4-BE49-F238E27FC236}">
                <a16:creationId xmlns:a16="http://schemas.microsoft.com/office/drawing/2014/main" id="{04AB1297-7362-1B43-930E-BB27F46615B7}"/>
              </a:ext>
            </a:extLst>
          </p:cNvPr>
          <p:cNvSpPr>
            <a:spLocks noGrp="1"/>
          </p:cNvSpPr>
          <p:nvPr>
            <p:ph type="subTitle" idx="1"/>
          </p:nvPr>
        </p:nvSpPr>
        <p:spPr>
          <a:xfrm>
            <a:off x="227013" y="4127862"/>
            <a:ext cx="2681787" cy="1821332"/>
          </a:xfrm>
        </p:spPr>
        <p:txBody>
          <a:bodyPr anchor="t">
            <a:normAutofit/>
          </a:bodyPr>
          <a:lstStyle/>
          <a:p>
            <a:pPr lvl="0">
              <a:defRPr/>
            </a:pPr>
            <a:r>
              <a:rPr lang="en-CA"/>
              <a:t>23</a:t>
            </a:r>
            <a:r>
              <a:rPr lang="en-CA" noProof="0"/>
              <a:t> Maj, 2023</a:t>
            </a:r>
          </a:p>
        </p:txBody>
      </p:sp>
      <p:pic>
        <p:nvPicPr>
          <p:cNvPr id="7" name="Picture 16">
            <a:extLst>
              <a:ext uri="{FF2B5EF4-FFF2-40B4-BE49-F238E27FC236}">
                <a16:creationId xmlns:a16="http://schemas.microsoft.com/office/drawing/2014/main" id="{248B82C1-CE8C-78C3-D45C-1AA49F7873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 r="11866" b="-1"/>
          <a:stretch/>
        </p:blipFill>
        <p:spPr bwMode="auto">
          <a:xfrm>
            <a:off x="3179763" y="10"/>
            <a:ext cx="901223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8" descr="7 ways you can help your kids learn how to run - Active For Life ...">
            <a:extLst>
              <a:ext uri="{FF2B5EF4-FFF2-40B4-BE49-F238E27FC236}">
                <a16:creationId xmlns:a16="http://schemas.microsoft.com/office/drawing/2014/main" id="{4A99BF5E-19D7-7E29-1494-38D10AA48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96722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D8525-DB2E-8945-5FE1-73BD6462F64B}"/>
              </a:ext>
            </a:extLst>
          </p:cNvPr>
          <p:cNvSpPr>
            <a:spLocks noGrp="1"/>
          </p:cNvSpPr>
          <p:nvPr>
            <p:ph type="title"/>
          </p:nvPr>
        </p:nvSpPr>
        <p:spPr>
          <a:xfrm>
            <a:off x="2208214" y="620712"/>
            <a:ext cx="9983786" cy="814797"/>
          </a:xfrm>
        </p:spPr>
        <p:txBody>
          <a:bodyPr lIns="45720" rIns="45720">
            <a:noAutofit/>
          </a:bodyPr>
          <a:lstStyle/>
          <a:p>
            <a:r>
              <a:rPr lang="sv-SE" dirty="0">
                <a:solidFill>
                  <a:schemeClr val="tx2"/>
                </a:solidFill>
              </a:rPr>
              <a:t>5b. Operativa företagsledare, andel utrikesfödda</a:t>
            </a:r>
            <a:endParaRPr lang="en-US" dirty="0">
              <a:solidFill>
                <a:schemeClr val="tx2"/>
              </a:solidFill>
            </a:endParaRPr>
          </a:p>
        </p:txBody>
      </p:sp>
      <p:sp>
        <p:nvSpPr>
          <p:cNvPr id="8" name="Rectangle 3">
            <a:extLst>
              <a:ext uri="{FF2B5EF4-FFF2-40B4-BE49-F238E27FC236}">
                <a16:creationId xmlns:a16="http://schemas.microsoft.com/office/drawing/2014/main" id="{0C8CC608-DA0E-757B-0308-47EF752FD210}"/>
              </a:ext>
            </a:extLst>
          </p:cNvPr>
          <p:cNvSpPr/>
          <p:nvPr/>
        </p:nvSpPr>
        <p:spPr>
          <a:xfrm>
            <a:off x="9104672" y="1661304"/>
            <a:ext cx="2355492" cy="95589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andelen utrikesfödda inom gruppen ”operativa företagsledare”. Baseras på samma data och urval av branscher som föregående diagram.</a:t>
            </a:r>
          </a:p>
        </p:txBody>
      </p:sp>
      <p:sp>
        <p:nvSpPr>
          <p:cNvPr id="9" name="Rectangle 5">
            <a:extLst>
              <a:ext uri="{FF2B5EF4-FFF2-40B4-BE49-F238E27FC236}">
                <a16:creationId xmlns:a16="http://schemas.microsoft.com/office/drawing/2014/main" id="{A4D9A76A-92C7-9D80-1721-214C10D2C1F6}"/>
              </a:ext>
            </a:extLst>
          </p:cNvPr>
          <p:cNvSpPr/>
          <p:nvPr/>
        </p:nvSpPr>
        <p:spPr>
          <a:xfrm>
            <a:off x="9104672" y="2942421"/>
            <a:ext cx="2355492" cy="22542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I regionen som helhet var 31 procent av företagsledarna utrikesfödda år 2021. Andelen har minskat med 10 procentenheter både i totalt och i ÖMS sedan 2011.</a:t>
            </a:r>
          </a:p>
          <a:p>
            <a:pPr>
              <a:spcBef>
                <a:spcPts val="300"/>
              </a:spcBef>
              <a:spcAft>
                <a:spcPts val="300"/>
              </a:spcAft>
            </a:pPr>
            <a:r>
              <a:rPr lang="sv-SE" sz="900" dirty="0">
                <a:solidFill>
                  <a:schemeClr val="tx1"/>
                </a:solidFill>
                <a:latin typeface="Montserrat" panose="00000500000000000000" pitchFamily="2" charset="0"/>
              </a:rPr>
              <a:t>Högst andel år 2021 återfinns i Västmanland (37%). Lägst andel finns i Södermanland och Östergötland med 29 procent.</a:t>
            </a:r>
          </a:p>
          <a:p>
            <a:pPr>
              <a:spcBef>
                <a:spcPts val="300"/>
              </a:spcBef>
              <a:spcAft>
                <a:spcPts val="300"/>
              </a:spcAft>
            </a:pPr>
            <a:r>
              <a:rPr lang="sv-SE" sz="900" dirty="0">
                <a:solidFill>
                  <a:schemeClr val="tx1"/>
                </a:solidFill>
                <a:latin typeface="Montserrat" panose="00000500000000000000" pitchFamily="2" charset="0"/>
              </a:rPr>
              <a:t>Likt tidigare år skiljer sig branschen Hotell och restaurang signifikant från de övriga branscherna, med fler utrikes födda än inrikes födda som operativa företagsledare.</a:t>
            </a:r>
            <a:endParaRPr lang="sv-SE" sz="900" dirty="0">
              <a:latin typeface="Montserrat" panose="00000500000000000000" pitchFamily="2" charset="0"/>
            </a:endParaRPr>
          </a:p>
        </p:txBody>
      </p:sp>
      <p:sp>
        <p:nvSpPr>
          <p:cNvPr id="10" name="Rectangle 9">
            <a:extLst>
              <a:ext uri="{FF2B5EF4-FFF2-40B4-BE49-F238E27FC236}">
                <a16:creationId xmlns:a16="http://schemas.microsoft.com/office/drawing/2014/main" id="{D0ADE59F-9546-52F3-5EFC-10E5936779D0}"/>
              </a:ext>
            </a:extLst>
          </p:cNvPr>
          <p:cNvSpPr/>
          <p:nvPr/>
        </p:nvSpPr>
        <p:spPr>
          <a:xfrm>
            <a:off x="2208214" y="6586367"/>
            <a:ext cx="9251949" cy="170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Bef>
                <a:spcPts val="300"/>
              </a:spcBef>
              <a:spcAft>
                <a:spcPts val="300"/>
              </a:spcAft>
            </a:pPr>
            <a:r>
              <a:rPr lang="sv-SE" sz="800" dirty="0">
                <a:solidFill>
                  <a:schemeClr val="tx1"/>
                </a:solidFill>
                <a:latin typeface="Montserrat" panose="00000500000000000000" pitchFamily="2" charset="0"/>
              </a:rPr>
              <a:t>* P.g.a. datatillgången avser data en grövre branschindelning, och visar Handel, Hotell och restaurang, Kultur, nöje och fritid samt Transport och magasinering.</a:t>
            </a:r>
            <a:endParaRPr lang="sv-SE" sz="800" dirty="0"/>
          </a:p>
        </p:txBody>
      </p:sp>
      <p:graphicFrame>
        <p:nvGraphicFramePr>
          <p:cNvPr id="11" name="Diagram 10">
            <a:extLst>
              <a:ext uri="{FF2B5EF4-FFF2-40B4-BE49-F238E27FC236}">
                <a16:creationId xmlns:a16="http://schemas.microsoft.com/office/drawing/2014/main" id="{4B12270D-EF32-D2DB-60B6-A7C5DE0560DF}"/>
              </a:ext>
            </a:extLst>
          </p:cNvPr>
          <p:cNvGraphicFramePr>
            <a:graphicFrameLocks/>
          </p:cNvGraphicFramePr>
          <p:nvPr>
            <p:extLst>
              <p:ext uri="{D42A27DB-BD31-4B8C-83A1-F6EECF244321}">
                <p14:modId xmlns:p14="http://schemas.microsoft.com/office/powerpoint/2010/main" val="30740214"/>
              </p:ext>
            </p:extLst>
          </p:nvPr>
        </p:nvGraphicFramePr>
        <p:xfrm>
          <a:off x="2208214" y="1168959"/>
          <a:ext cx="6768000" cy="532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8721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lottbron i Gagnef.">
            <a:extLst>
              <a:ext uri="{FF2B5EF4-FFF2-40B4-BE49-F238E27FC236}">
                <a16:creationId xmlns:a16="http://schemas.microsoft.com/office/drawing/2014/main" id="{FA0A7E38-79AF-5D88-A2DC-F341BCBFE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5">
            <a:extLst>
              <a:ext uri="{FF2B5EF4-FFF2-40B4-BE49-F238E27FC236}">
                <a16:creationId xmlns:a16="http://schemas.microsoft.com/office/drawing/2014/main" id="{237D57DE-02F8-9443-8DBD-892A3F05924E}"/>
              </a:ext>
            </a:extLst>
          </p:cNvPr>
          <p:cNvSpPr txBox="1">
            <a:spLocks/>
          </p:cNvSpPr>
          <p:nvPr/>
        </p:nvSpPr>
        <p:spPr>
          <a:xfrm>
            <a:off x="1" y="4667091"/>
            <a:ext cx="686863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Trender</a:t>
            </a:r>
            <a:endParaRPr lang="en-CA" sz="4000" dirty="0">
              <a:solidFill>
                <a:schemeClr val="bg2"/>
              </a:solidFill>
            </a:endParaRPr>
          </a:p>
        </p:txBody>
      </p:sp>
    </p:spTree>
    <p:extLst>
      <p:ext uri="{BB962C8B-B14F-4D97-AF65-F5344CB8AC3E}">
        <p14:creationId xmlns:p14="http://schemas.microsoft.com/office/powerpoint/2010/main" val="3448060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84B49F-1FA3-73C5-764C-131419EFC421}"/>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6. Antal hotell, stugbyar och vandrarhem</a:t>
            </a:r>
            <a:endParaRPr lang="en-US" dirty="0">
              <a:solidFill>
                <a:schemeClr val="tx2"/>
              </a:solidFill>
            </a:endParaRPr>
          </a:p>
        </p:txBody>
      </p:sp>
      <p:sp>
        <p:nvSpPr>
          <p:cNvPr id="8" name="Rectangle 3">
            <a:extLst>
              <a:ext uri="{FF2B5EF4-FFF2-40B4-BE49-F238E27FC236}">
                <a16:creationId xmlns:a16="http://schemas.microsoft.com/office/drawing/2014/main" id="{5F5290F7-E976-EBF4-DCA3-508A3568436D}"/>
              </a:ext>
            </a:extLst>
          </p:cNvPr>
          <p:cNvSpPr/>
          <p:nvPr/>
        </p:nvSpPr>
        <p:spPr>
          <a:xfrm>
            <a:off x="9104672" y="1253906"/>
            <a:ext cx="2355492" cy="1815865"/>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Visar antalet anläggningar (hotell, vandrarhem och stugbyar) för de åtta åren. </a:t>
            </a:r>
          </a:p>
          <a:p>
            <a:pPr>
              <a:spcBef>
                <a:spcPts val="300"/>
              </a:spcBef>
              <a:spcAft>
                <a:spcPts val="300"/>
              </a:spcAft>
            </a:pPr>
            <a:r>
              <a:rPr lang="sv-SE" sz="1000" dirty="0">
                <a:solidFill>
                  <a:schemeClr val="tx1"/>
                </a:solidFill>
                <a:latin typeface="Montserrat" panose="00000500000000000000" pitchFamily="2" charset="0"/>
              </a:rPr>
              <a:t>Materialet har hämtas från Tillväxtverket och SCB: inkvarteringsstatistik. Uppgifterna avser antalet enheter i december månad.</a:t>
            </a:r>
          </a:p>
          <a:p>
            <a:pPr>
              <a:spcBef>
                <a:spcPts val="300"/>
              </a:spcBef>
              <a:spcAft>
                <a:spcPts val="300"/>
              </a:spcAft>
            </a:pPr>
            <a:r>
              <a:rPr lang="sv-SE" sz="1000" dirty="0">
                <a:solidFill>
                  <a:schemeClr val="tx1"/>
                </a:solidFill>
                <a:latin typeface="Montserrat" panose="00000500000000000000" pitchFamily="2" charset="0"/>
              </a:rPr>
              <a:t>Definitioner och avgränsningar återfinns i metod-PM:et.</a:t>
            </a:r>
            <a:endParaRPr lang="sv-SE" dirty="0"/>
          </a:p>
        </p:txBody>
      </p:sp>
      <p:graphicFrame>
        <p:nvGraphicFramePr>
          <p:cNvPr id="9" name="Tabell 1">
            <a:extLst>
              <a:ext uri="{FF2B5EF4-FFF2-40B4-BE49-F238E27FC236}">
                <a16:creationId xmlns:a16="http://schemas.microsoft.com/office/drawing/2014/main" id="{0ADB3542-2FF0-8D2E-AEBD-6BC611D6353D}"/>
              </a:ext>
            </a:extLst>
          </p:cNvPr>
          <p:cNvGraphicFramePr>
            <a:graphicFrameLocks noGrp="1"/>
          </p:cNvGraphicFramePr>
          <p:nvPr>
            <p:extLst>
              <p:ext uri="{D42A27DB-BD31-4B8C-83A1-F6EECF244321}">
                <p14:modId xmlns:p14="http://schemas.microsoft.com/office/powerpoint/2010/main" val="2527082237"/>
              </p:ext>
            </p:extLst>
          </p:nvPr>
        </p:nvGraphicFramePr>
        <p:xfrm>
          <a:off x="1642106" y="4267338"/>
          <a:ext cx="7230045" cy="2346960"/>
        </p:xfrm>
        <a:graphic>
          <a:graphicData uri="http://schemas.openxmlformats.org/drawingml/2006/table">
            <a:tbl>
              <a:tblPr firstRow="1" bandRow="1">
                <a:tableStyleId>{5C22544A-7EE6-4342-B048-85BDC9FD1C3A}</a:tableStyleId>
              </a:tblPr>
              <a:tblGrid>
                <a:gridCol w="4194807">
                  <a:extLst>
                    <a:ext uri="{9D8B030D-6E8A-4147-A177-3AD203B41FA5}">
                      <a16:colId xmlns:a16="http://schemas.microsoft.com/office/drawing/2014/main" val="2769935946"/>
                    </a:ext>
                  </a:extLst>
                </a:gridCol>
                <a:gridCol w="1517619">
                  <a:extLst>
                    <a:ext uri="{9D8B030D-6E8A-4147-A177-3AD203B41FA5}">
                      <a16:colId xmlns:a16="http://schemas.microsoft.com/office/drawing/2014/main" val="1762256151"/>
                    </a:ext>
                  </a:extLst>
                </a:gridCol>
                <a:gridCol w="1517619">
                  <a:extLst>
                    <a:ext uri="{9D8B030D-6E8A-4147-A177-3AD203B41FA5}">
                      <a16:colId xmlns:a16="http://schemas.microsoft.com/office/drawing/2014/main" val="2060501908"/>
                    </a:ext>
                  </a:extLst>
                </a:gridCol>
              </a:tblGrid>
              <a:tr h="314298">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a:t>
                      </a:r>
                      <a:r>
                        <a:rPr lang="sv-SE" sz="1000">
                          <a:solidFill>
                            <a:schemeClr val="bg1"/>
                          </a:solidFill>
                          <a:latin typeface="Montserrat" panose="00000500000000000000" pitchFamily="2" charset="0"/>
                        </a:rPr>
                        <a:t>förändring 2010-2022</a:t>
                      </a:r>
                      <a:endParaRPr lang="sv-SE" sz="1000" dirty="0">
                        <a:solidFill>
                          <a:schemeClr val="bg1"/>
                        </a:solidFill>
                        <a:latin typeface="Montserrat" panose="00000500000000000000" pitchFamily="2"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2020-2022</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193414">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193414">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3%</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193414">
                <a:tc>
                  <a:txBody>
                    <a:bodyPr/>
                    <a:lstStyle/>
                    <a:p>
                      <a:r>
                        <a:rPr lang="sv-SE" sz="100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7%</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193414">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25%</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193414">
                <a:tc>
                  <a:txBody>
                    <a:bodyPr/>
                    <a:lstStyle/>
                    <a:p>
                      <a:r>
                        <a:rPr lang="sv-SE" sz="1000" dirty="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-3%</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0%</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193414">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14%</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21319960"/>
                  </a:ext>
                </a:extLst>
              </a:tr>
              <a:tr h="193414">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8%</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193414">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9%</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50060134"/>
                  </a:ext>
                </a:extLst>
              </a:tr>
            </a:tbl>
          </a:graphicData>
        </a:graphic>
      </p:graphicFrame>
      <p:sp>
        <p:nvSpPr>
          <p:cNvPr id="10" name="Rectangle 5">
            <a:extLst>
              <a:ext uri="{FF2B5EF4-FFF2-40B4-BE49-F238E27FC236}">
                <a16:creationId xmlns:a16="http://schemas.microsoft.com/office/drawing/2014/main" id="{5EF13C9E-D3EB-F023-B2C3-BBC0B29C2D53}"/>
              </a:ext>
            </a:extLst>
          </p:cNvPr>
          <p:cNvSpPr/>
          <p:nvPr/>
        </p:nvSpPr>
        <p:spPr>
          <a:xfrm>
            <a:off x="9104672" y="3346385"/>
            <a:ext cx="2426928" cy="326791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Mellan år 2010 och 2022 ökade antalet hotell, stugbyar och vandrarhem med  9 procent totalt i regionen och 8 procent för ÖMS. Största ökningen var i Örebro med en ökning på 22 procent. </a:t>
            </a:r>
          </a:p>
          <a:p>
            <a:pPr>
              <a:spcBef>
                <a:spcPts val="300"/>
              </a:spcBef>
              <a:spcAft>
                <a:spcPts val="300"/>
              </a:spcAft>
            </a:pPr>
            <a:r>
              <a:rPr lang="sv-SE" sz="1000" dirty="0">
                <a:solidFill>
                  <a:schemeClr val="tx1"/>
                </a:solidFill>
                <a:latin typeface="Montserrat" panose="00000500000000000000" pitchFamily="2" charset="0"/>
              </a:rPr>
              <a:t>Mellan år 2021 och 2022 är det en ökning 1 procent för ÖMS. Regionerna uppvisar en ökning mellan 1-2 procent.</a:t>
            </a:r>
          </a:p>
          <a:p>
            <a:pPr>
              <a:spcBef>
                <a:spcPts val="300"/>
              </a:spcBef>
              <a:spcAft>
                <a:spcPts val="300"/>
              </a:spcAft>
            </a:pPr>
            <a:r>
              <a:rPr lang="sv-SE" sz="1000" dirty="0">
                <a:solidFill>
                  <a:schemeClr val="tx1"/>
                </a:solidFill>
                <a:latin typeface="Montserrat" panose="00000500000000000000" pitchFamily="2" charset="0"/>
              </a:rPr>
              <a:t>Flest boendeanläggningar återfinns i Östergötland, Gävleborg och Södermanland. Lägst antal boendeanläggningar hade Västmanland och Uppsala.</a:t>
            </a:r>
          </a:p>
        </p:txBody>
      </p:sp>
      <p:graphicFrame>
        <p:nvGraphicFramePr>
          <p:cNvPr id="2" name="Diagram 1">
            <a:extLst>
              <a:ext uri="{FF2B5EF4-FFF2-40B4-BE49-F238E27FC236}">
                <a16:creationId xmlns:a16="http://schemas.microsoft.com/office/drawing/2014/main" id="{6FC18378-6085-4D5F-A2EF-CD711EBB9020}"/>
              </a:ext>
            </a:extLst>
          </p:cNvPr>
          <p:cNvGraphicFramePr>
            <a:graphicFrameLocks/>
          </p:cNvGraphicFramePr>
          <p:nvPr>
            <p:extLst>
              <p:ext uri="{D42A27DB-BD31-4B8C-83A1-F6EECF244321}">
                <p14:modId xmlns:p14="http://schemas.microsoft.com/office/powerpoint/2010/main" val="3450795992"/>
              </p:ext>
            </p:extLst>
          </p:nvPr>
        </p:nvGraphicFramePr>
        <p:xfrm>
          <a:off x="1642105" y="1253907"/>
          <a:ext cx="7230044" cy="2898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681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AE4E557-0B17-8425-B71F-5440F51CDD9E}"/>
              </a:ext>
            </a:extLst>
          </p:cNvPr>
          <p:cNvGraphicFramePr>
            <a:graphicFrameLocks/>
          </p:cNvGraphicFramePr>
          <p:nvPr>
            <p:extLst>
              <p:ext uri="{D42A27DB-BD31-4B8C-83A1-F6EECF244321}">
                <p14:modId xmlns:p14="http://schemas.microsoft.com/office/powerpoint/2010/main" val="3157135722"/>
              </p:ext>
            </p:extLst>
          </p:nvPr>
        </p:nvGraphicFramePr>
        <p:xfrm>
          <a:off x="1655180" y="703898"/>
          <a:ext cx="7364995" cy="342106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7. Antal gästnätter</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104672" y="1253906"/>
            <a:ext cx="2355492" cy="1282817"/>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Avser totalt antal gästnätter i hotell, stugbyar, vandrarhem, campingar,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Uppgifter har hämtats från SCB och Tillväxtverkets officiella gästnattsstatistik.</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4163809791"/>
              </p:ext>
            </p:extLst>
          </p:nvPr>
        </p:nvGraphicFramePr>
        <p:xfrm>
          <a:off x="2133600" y="4124959"/>
          <a:ext cx="6614160" cy="2639168"/>
        </p:xfrm>
        <a:graphic>
          <a:graphicData uri="http://schemas.openxmlformats.org/drawingml/2006/table">
            <a:tbl>
              <a:tblPr firstRow="1" bandRow="1">
                <a:tableStyleId>{5C22544A-7EE6-4342-B048-85BDC9FD1C3A}</a:tableStyleId>
              </a:tblPr>
              <a:tblGrid>
                <a:gridCol w="3837476">
                  <a:extLst>
                    <a:ext uri="{9D8B030D-6E8A-4147-A177-3AD203B41FA5}">
                      <a16:colId xmlns:a16="http://schemas.microsoft.com/office/drawing/2014/main" val="2769935946"/>
                    </a:ext>
                  </a:extLst>
                </a:gridCol>
                <a:gridCol w="1388342">
                  <a:extLst>
                    <a:ext uri="{9D8B030D-6E8A-4147-A177-3AD203B41FA5}">
                      <a16:colId xmlns:a16="http://schemas.microsoft.com/office/drawing/2014/main" val="1762256151"/>
                    </a:ext>
                  </a:extLst>
                </a:gridCol>
                <a:gridCol w="1388342">
                  <a:extLst>
                    <a:ext uri="{9D8B030D-6E8A-4147-A177-3AD203B41FA5}">
                      <a16:colId xmlns:a16="http://schemas.microsoft.com/office/drawing/2014/main" val="2356549298"/>
                    </a:ext>
                  </a:extLst>
                </a:gridCol>
              </a:tblGrid>
              <a:tr h="37834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2021-2022</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80366">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22%</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80366">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12%</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0366">
                <a:tc>
                  <a:txBody>
                    <a:bodyPr/>
                    <a:lstStyle/>
                    <a:p>
                      <a:r>
                        <a:rPr lang="sv-SE" sz="1000" dirty="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41%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0366">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0366">
                <a:tc>
                  <a:txBody>
                    <a:bodyPr/>
                    <a:lstStyle/>
                    <a:p>
                      <a:r>
                        <a:rPr lang="sv-SE" sz="1000" dirty="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58%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0366">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54%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r h="280366">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80366">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31%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16%</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42190654"/>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104672" y="2864499"/>
            <a:ext cx="2355492" cy="342106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Antalet gästnätter var år 2022 totalt 8 miljoner och ca 6,6 miljoner i ÖMS, vilket är en ökning med 18 respektive 16 procent jämfört med föregående år. Diagrammet visar att 2022 års nivå till och med var högre än åren innan Coronapandemin. </a:t>
            </a:r>
          </a:p>
          <a:p>
            <a:pPr>
              <a:spcBef>
                <a:spcPts val="300"/>
              </a:spcBef>
              <a:spcAft>
                <a:spcPts val="300"/>
              </a:spcAft>
            </a:pPr>
            <a:r>
              <a:rPr lang="sv-SE" sz="1000" dirty="0">
                <a:solidFill>
                  <a:schemeClr val="tx1"/>
                </a:solidFill>
                <a:latin typeface="Montserrat" panose="00000500000000000000" pitchFamily="2" charset="0"/>
              </a:rPr>
              <a:t>Sett till antalet gästnätter spenderades flest nätter i Östergötland (över 2 miljoner) och Gävleborgs (ca 1,5 miljoner). Västmanland uppvisar lägst antalet gästnätter (en miljon).   </a:t>
            </a:r>
          </a:p>
          <a:p>
            <a:pPr>
              <a:spcBef>
                <a:spcPts val="300"/>
              </a:spcBef>
              <a:spcAft>
                <a:spcPts val="300"/>
              </a:spcAft>
            </a:pPr>
            <a:r>
              <a:rPr lang="sv-SE" sz="1000" dirty="0">
                <a:solidFill>
                  <a:schemeClr val="tx1"/>
                </a:solidFill>
                <a:latin typeface="Montserrat" panose="00000500000000000000" pitchFamily="2" charset="0"/>
              </a:rPr>
              <a:t>Mellan år 2021 och 2022 återfinns den största ökning i Örebro (25%), följt av Uppsala (22%) och Västmanland (18%). Lägst ökning av antalet gästnätter hade Gävleborg (9%). </a:t>
            </a:r>
          </a:p>
        </p:txBody>
      </p:sp>
    </p:spTree>
    <p:extLst>
      <p:ext uri="{BB962C8B-B14F-4D97-AF65-F5344CB8AC3E}">
        <p14:creationId xmlns:p14="http://schemas.microsoft.com/office/powerpoint/2010/main" val="1643534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8. Andel utländska övernattningar av totala antalet övernattningar </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9104672" y="1558704"/>
            <a:ext cx="2355492" cy="1060672"/>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utländska övernattningar som andel av totala antalet övernattningar. </a:t>
            </a:r>
          </a:p>
          <a:p>
            <a:pPr>
              <a:spcBef>
                <a:spcPts val="300"/>
              </a:spcBef>
              <a:spcAft>
                <a:spcPts val="300"/>
              </a:spcAft>
            </a:pPr>
            <a:r>
              <a:rPr lang="sv-SE" sz="900" dirty="0">
                <a:solidFill>
                  <a:schemeClr val="tx1"/>
                </a:solidFill>
                <a:latin typeface="Montserrat" panose="00000500000000000000" pitchFamily="2" charset="0"/>
              </a:rPr>
              <a:t>Uppgifterna hämtas från Tillväxt-verkets/SCB inkvarteringsstatistik.</a:t>
            </a:r>
          </a:p>
        </p:txBody>
      </p:sp>
      <p:sp>
        <p:nvSpPr>
          <p:cNvPr id="9" name="Rectangle 5">
            <a:extLst>
              <a:ext uri="{FF2B5EF4-FFF2-40B4-BE49-F238E27FC236}">
                <a16:creationId xmlns:a16="http://schemas.microsoft.com/office/drawing/2014/main" id="{F3FD84F8-0AFA-768E-1981-665A2D76B095}"/>
              </a:ext>
            </a:extLst>
          </p:cNvPr>
          <p:cNvSpPr/>
          <p:nvPr/>
        </p:nvSpPr>
        <p:spPr>
          <a:xfrm>
            <a:off x="9104672" y="2943225"/>
            <a:ext cx="2355492" cy="28479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Andelen utländska övernattningar har ökat mellan år 2021 och 2022, med 3,1 procentenheter totalt och 2,4 i ÖMS. </a:t>
            </a:r>
          </a:p>
          <a:p>
            <a:pPr>
              <a:spcBef>
                <a:spcPts val="300"/>
              </a:spcBef>
              <a:spcAft>
                <a:spcPts val="300"/>
              </a:spcAft>
            </a:pPr>
            <a:r>
              <a:rPr lang="sv-SE" sz="900" dirty="0">
                <a:solidFill>
                  <a:schemeClr val="tx1"/>
                </a:solidFill>
                <a:latin typeface="Montserrat" panose="00000500000000000000" pitchFamily="2" charset="0"/>
              </a:rPr>
              <a:t>Ökningen har varit särskilt stor i Gävleborg (8,3 procentenheter), till följt av Östergötland (4,4 procentenheter) och Uppsala (3,7 procentenheter). Minst ökning har Örebro (1,3 procentenheter).  </a:t>
            </a:r>
          </a:p>
          <a:p>
            <a:pPr>
              <a:spcBef>
                <a:spcPts val="300"/>
              </a:spcBef>
              <a:spcAft>
                <a:spcPts val="300"/>
              </a:spcAft>
            </a:pPr>
            <a:r>
              <a:rPr lang="sv-SE" sz="900" dirty="0">
                <a:solidFill>
                  <a:schemeClr val="tx1"/>
                </a:solidFill>
                <a:latin typeface="Montserrat" panose="00000500000000000000" pitchFamily="2" charset="0"/>
              </a:rPr>
              <a:t>Andelen utländska övernattningar påverkar det totala antalet övernattningar (nedre diagrammet). Totalt antal övernattningar år 2022 var  8 miljoner totalt och 6,6 i ÖMS, en ökning med 16 respektive 18 procent jämfört med 2021. vilket också presenterades i föregående bild. </a:t>
            </a:r>
          </a:p>
        </p:txBody>
      </p:sp>
      <p:sp>
        <p:nvSpPr>
          <p:cNvPr id="10" name="Title 6">
            <a:extLst>
              <a:ext uri="{FF2B5EF4-FFF2-40B4-BE49-F238E27FC236}">
                <a16:creationId xmlns:a16="http://schemas.microsoft.com/office/drawing/2014/main" id="{95BF9C1B-F1D3-A88C-F961-93A0145CD91C}"/>
              </a:ext>
            </a:extLst>
          </p:cNvPr>
          <p:cNvSpPr txBox="1">
            <a:spLocks/>
          </p:cNvSpPr>
          <p:nvPr/>
        </p:nvSpPr>
        <p:spPr>
          <a:xfrm>
            <a:off x="2208214" y="1253905"/>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Andel utländska gästnätter</a:t>
            </a:r>
          </a:p>
        </p:txBody>
      </p:sp>
      <p:sp>
        <p:nvSpPr>
          <p:cNvPr id="11" name="Title 6">
            <a:extLst>
              <a:ext uri="{FF2B5EF4-FFF2-40B4-BE49-F238E27FC236}">
                <a16:creationId xmlns:a16="http://schemas.microsoft.com/office/drawing/2014/main" id="{915A8D04-6CAE-ACF9-134A-63798A2ECCC8}"/>
              </a:ext>
            </a:extLst>
          </p:cNvPr>
          <p:cNvSpPr txBox="1">
            <a:spLocks/>
          </p:cNvSpPr>
          <p:nvPr/>
        </p:nvSpPr>
        <p:spPr>
          <a:xfrm>
            <a:off x="2208214" y="4081027"/>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Totalt antal gästnätter</a:t>
            </a:r>
          </a:p>
        </p:txBody>
      </p:sp>
      <p:graphicFrame>
        <p:nvGraphicFramePr>
          <p:cNvPr id="12" name="Diagram 11">
            <a:extLst>
              <a:ext uri="{FF2B5EF4-FFF2-40B4-BE49-F238E27FC236}">
                <a16:creationId xmlns:a16="http://schemas.microsoft.com/office/drawing/2014/main" id="{4F2AFBE8-F41D-C720-80F4-3F72FBD0619E}"/>
              </a:ext>
            </a:extLst>
          </p:cNvPr>
          <p:cNvGraphicFramePr>
            <a:graphicFrameLocks/>
          </p:cNvGraphicFramePr>
          <p:nvPr>
            <p:extLst>
              <p:ext uri="{D42A27DB-BD31-4B8C-83A1-F6EECF244321}">
                <p14:modId xmlns:p14="http://schemas.microsoft.com/office/powerpoint/2010/main" val="803829896"/>
              </p:ext>
            </p:extLst>
          </p:nvPr>
        </p:nvGraphicFramePr>
        <p:xfrm>
          <a:off x="1585732" y="1586920"/>
          <a:ext cx="7315200" cy="2569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2">
            <a:extLst>
              <a:ext uri="{FF2B5EF4-FFF2-40B4-BE49-F238E27FC236}">
                <a16:creationId xmlns:a16="http://schemas.microsoft.com/office/drawing/2014/main" id="{D1C073D5-5C15-B7A7-441E-AC6F1AFDD8F6}"/>
              </a:ext>
            </a:extLst>
          </p:cNvPr>
          <p:cNvGraphicFramePr>
            <a:graphicFrameLocks/>
          </p:cNvGraphicFramePr>
          <p:nvPr>
            <p:extLst>
              <p:ext uri="{D42A27DB-BD31-4B8C-83A1-F6EECF244321}">
                <p14:modId xmlns:p14="http://schemas.microsoft.com/office/powerpoint/2010/main" val="392168325"/>
              </p:ext>
            </p:extLst>
          </p:nvPr>
        </p:nvGraphicFramePr>
        <p:xfrm>
          <a:off x="1585732" y="4414042"/>
          <a:ext cx="7315200" cy="226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409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F90591-C24A-E5F7-E4CE-FBF8E7280491}"/>
              </a:ext>
            </a:extLst>
          </p:cNvPr>
          <p:cNvGraphicFramePr>
            <a:graphicFrameLocks/>
          </p:cNvGraphicFramePr>
          <p:nvPr>
            <p:extLst>
              <p:ext uri="{D42A27DB-BD31-4B8C-83A1-F6EECF244321}">
                <p14:modId xmlns:p14="http://schemas.microsoft.com/office/powerpoint/2010/main" val="2238119885"/>
              </p:ext>
            </p:extLst>
          </p:nvPr>
        </p:nvGraphicFramePr>
        <p:xfrm>
          <a:off x="1495226" y="1371599"/>
          <a:ext cx="4676013" cy="261995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6">
            <a:extLst>
              <a:ext uri="{FF2B5EF4-FFF2-40B4-BE49-F238E27FC236}">
                <a16:creationId xmlns:a16="http://schemas.microsoft.com/office/drawing/2014/main" id="{DD78A143-659A-CCC3-938B-A0775488386C}"/>
              </a:ext>
            </a:extLst>
          </p:cNvPr>
          <p:cNvSpPr>
            <a:spLocks noGrp="1"/>
          </p:cNvSpPr>
          <p:nvPr>
            <p:ph type="title"/>
          </p:nvPr>
        </p:nvSpPr>
        <p:spPr>
          <a:xfrm>
            <a:off x="2208214" y="620712"/>
            <a:ext cx="9629825" cy="814797"/>
          </a:xfrm>
        </p:spPr>
        <p:txBody>
          <a:bodyPr lIns="45720" rIns="45720">
            <a:noAutofit/>
          </a:bodyPr>
          <a:lstStyle/>
          <a:p>
            <a:r>
              <a:rPr lang="sv-SE" spc="-30" dirty="0">
                <a:solidFill>
                  <a:schemeClr val="tx2"/>
                </a:solidFill>
              </a:rPr>
              <a:t>9. Antal passagerare vid regionala flygplatser</a:t>
            </a:r>
            <a:endParaRPr lang="en-US" spc="-30" dirty="0">
              <a:solidFill>
                <a:schemeClr val="tx2"/>
              </a:solidFill>
            </a:endParaRPr>
          </a:p>
        </p:txBody>
      </p:sp>
      <p:sp>
        <p:nvSpPr>
          <p:cNvPr id="9" name="Rectangle 3">
            <a:extLst>
              <a:ext uri="{FF2B5EF4-FFF2-40B4-BE49-F238E27FC236}">
                <a16:creationId xmlns:a16="http://schemas.microsoft.com/office/drawing/2014/main" id="{9150B74C-C517-41B1-3284-850644CCBBDB}"/>
              </a:ext>
            </a:extLst>
          </p:cNvPr>
          <p:cNvSpPr/>
          <p:nvPr/>
        </p:nvSpPr>
        <p:spPr>
          <a:xfrm>
            <a:off x="9632483" y="1435509"/>
            <a:ext cx="2250684" cy="164791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passagerare vid regionala flygplatser 2010, 2013, 2016, 2017, 2018, 2019, 2020, 2021 och 2022. </a:t>
            </a:r>
          </a:p>
          <a:p>
            <a:pPr>
              <a:spcBef>
                <a:spcPts val="300"/>
              </a:spcBef>
              <a:spcAft>
                <a:spcPts val="300"/>
              </a:spcAft>
            </a:pPr>
            <a:r>
              <a:rPr lang="sv-SE" sz="900" dirty="0">
                <a:solidFill>
                  <a:schemeClr val="tx1"/>
                </a:solidFill>
                <a:latin typeface="Montserrat" panose="00000500000000000000" pitchFamily="2" charset="0"/>
              </a:rPr>
              <a:t>Innefattar ankommande och avresande passagerare med linjefart eller chartertrafik. </a:t>
            </a:r>
          </a:p>
          <a:p>
            <a:pPr>
              <a:spcBef>
                <a:spcPts val="300"/>
              </a:spcBef>
              <a:spcAft>
                <a:spcPts val="300"/>
              </a:spcAft>
            </a:pPr>
            <a:r>
              <a:rPr lang="sv-SE" sz="900" dirty="0">
                <a:solidFill>
                  <a:schemeClr val="tx1"/>
                </a:solidFill>
                <a:latin typeface="Montserrat" panose="00000500000000000000" pitchFamily="2" charset="0"/>
              </a:rPr>
              <a:t>Data har hämtats från Trafikanalys officiella statistik över civil luftfart. </a:t>
            </a:r>
          </a:p>
        </p:txBody>
      </p:sp>
      <p:graphicFrame>
        <p:nvGraphicFramePr>
          <p:cNvPr id="10" name="Tabell 1">
            <a:extLst>
              <a:ext uri="{FF2B5EF4-FFF2-40B4-BE49-F238E27FC236}">
                <a16:creationId xmlns:a16="http://schemas.microsoft.com/office/drawing/2014/main" id="{AB613791-66E3-AEC8-989D-7ADD780B5CE0}"/>
              </a:ext>
            </a:extLst>
          </p:cNvPr>
          <p:cNvGraphicFramePr>
            <a:graphicFrameLocks noGrp="1"/>
          </p:cNvGraphicFramePr>
          <p:nvPr>
            <p:extLst>
              <p:ext uri="{D42A27DB-BD31-4B8C-83A1-F6EECF244321}">
                <p14:modId xmlns:p14="http://schemas.microsoft.com/office/powerpoint/2010/main" val="1216999647"/>
              </p:ext>
            </p:extLst>
          </p:nvPr>
        </p:nvGraphicFramePr>
        <p:xfrm>
          <a:off x="1514475" y="4082265"/>
          <a:ext cx="7956783" cy="2587751"/>
        </p:xfrm>
        <a:graphic>
          <a:graphicData uri="http://schemas.openxmlformats.org/drawingml/2006/table">
            <a:tbl>
              <a:tblPr firstRow="1" bandRow="1">
                <a:tableStyleId>{5C22544A-7EE6-4342-B048-85BDC9FD1C3A}</a:tableStyleId>
              </a:tblPr>
              <a:tblGrid>
                <a:gridCol w="2669347">
                  <a:extLst>
                    <a:ext uri="{9D8B030D-6E8A-4147-A177-3AD203B41FA5}">
                      <a16:colId xmlns:a16="http://schemas.microsoft.com/office/drawing/2014/main" val="2769935946"/>
                    </a:ext>
                  </a:extLst>
                </a:gridCol>
                <a:gridCol w="2373558">
                  <a:extLst>
                    <a:ext uri="{9D8B030D-6E8A-4147-A177-3AD203B41FA5}">
                      <a16:colId xmlns:a16="http://schemas.microsoft.com/office/drawing/2014/main" val="1762256151"/>
                    </a:ext>
                  </a:extLst>
                </a:gridCol>
                <a:gridCol w="2913878">
                  <a:extLst>
                    <a:ext uri="{9D8B030D-6E8A-4147-A177-3AD203B41FA5}">
                      <a16:colId xmlns:a16="http://schemas.microsoft.com/office/drawing/2014/main" val="1211171691"/>
                    </a:ext>
                  </a:extLst>
                </a:gridCol>
              </a:tblGrid>
              <a:tr h="433151">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2021-2022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35128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Uppsala (inkl. Arlanda)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sv-SE" sz="1000" b="1" kern="1200" dirty="0">
                          <a:solidFill>
                            <a:srgbClr val="000000"/>
                          </a:solidFill>
                          <a:latin typeface="Montserrat" panose="00000500000000000000" pitchFamily="2" charset="0"/>
                          <a:ea typeface="+mn-ea"/>
                          <a:cs typeface="+mn-cs"/>
                        </a:rPr>
                        <a:t> 8%</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145%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39820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sz="1000" b="1" kern="1200" dirty="0">
                          <a:solidFill>
                            <a:srgbClr val="000000"/>
                          </a:solidFill>
                          <a:latin typeface="Montserrat" panose="00000500000000000000" pitchFamily="2" charset="0"/>
                          <a:ea typeface="+mn-ea"/>
                          <a:cs typeface="+mn-cs"/>
                        </a:rPr>
                        <a:t>-78%</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35128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sz="1000" b="1" kern="1200" dirty="0">
                          <a:solidFill>
                            <a:srgbClr val="000000"/>
                          </a:solidFill>
                          <a:latin typeface="Montserrat" panose="00000500000000000000" pitchFamily="2" charset="0"/>
                          <a:ea typeface="+mn-ea"/>
                          <a:cs typeface="+mn-cs"/>
                        </a:rPr>
                        <a:t>-42%</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276%</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35128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sz="1000" b="1" kern="1200" dirty="0">
                          <a:solidFill>
                            <a:srgbClr val="000000"/>
                          </a:solidFill>
                          <a:latin typeface="Montserrat" panose="00000500000000000000" pitchFamily="2" charset="0"/>
                          <a:ea typeface="+mn-ea"/>
                          <a:cs typeface="+mn-cs"/>
                        </a:rPr>
                        <a:t> -1%</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1315%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35128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sz="1000" b="1" kern="1200" dirty="0">
                          <a:solidFill>
                            <a:srgbClr val="000000"/>
                          </a:solidFill>
                          <a:latin typeface="Montserrat" panose="00000500000000000000" pitchFamily="2" charset="0"/>
                          <a:ea typeface="+mn-ea"/>
                          <a:cs typeface="+mn-cs"/>
                        </a:rPr>
                        <a:t>-38%</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102%</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351280">
                <a:tc>
                  <a:txBody>
                    <a:bodyPr/>
                    <a:lstStyle/>
                    <a:p>
                      <a:pPr marL="0" algn="l" defTabSz="914400" rtl="0" eaLnBrk="1" latinLnBrk="0" hangingPunct="1"/>
                      <a:r>
                        <a:rPr lang="sv-SE" sz="1000" kern="1200" dirty="0">
                          <a:solidFill>
                            <a:srgbClr val="000000"/>
                          </a:solidFill>
                          <a:latin typeface="Montserrat" panose="00000500000000000000" pitchFamily="2" charset="0"/>
                          <a:ea typeface="+mn-ea"/>
                          <a:cs typeface="+mn-cs"/>
                        </a:rPr>
                        <a:t>Östra Mellansverige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sz="1000" b="1" kern="1200" dirty="0">
                          <a:solidFill>
                            <a:srgbClr val="000000"/>
                          </a:solidFill>
                          <a:latin typeface="Montserrat" panose="00000500000000000000" pitchFamily="2" charset="0"/>
                          <a:ea typeface="+mn-ea"/>
                          <a:cs typeface="+mn-cs"/>
                        </a:rPr>
                        <a:t>-71% (-3% Inkl. Arlanda)</a:t>
                      </a:r>
                    </a:p>
                  </a:txBody>
                  <a:tcPr marL="0" marR="0" marT="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20% (135% inkl. Arlanda)</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bl>
          </a:graphicData>
        </a:graphic>
      </p:graphicFrame>
      <p:sp>
        <p:nvSpPr>
          <p:cNvPr id="11" name="Rectangle 5">
            <a:extLst>
              <a:ext uri="{FF2B5EF4-FFF2-40B4-BE49-F238E27FC236}">
                <a16:creationId xmlns:a16="http://schemas.microsoft.com/office/drawing/2014/main" id="{D563FF46-3712-07FD-9D0C-CB3B229D8498}"/>
              </a:ext>
            </a:extLst>
          </p:cNvPr>
          <p:cNvSpPr/>
          <p:nvPr/>
        </p:nvSpPr>
        <p:spPr>
          <a:xfrm>
            <a:off x="9641627" y="3252541"/>
            <a:ext cx="2250684" cy="341747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För Uppsala län räknas Arlanda in (redovisas i fristående diagram, tillsammans med hela ÖMS).</a:t>
            </a:r>
          </a:p>
          <a:p>
            <a:pPr>
              <a:spcBef>
                <a:spcPts val="300"/>
              </a:spcBef>
              <a:spcAft>
                <a:spcPts val="300"/>
              </a:spcAft>
            </a:pPr>
            <a:r>
              <a:rPr lang="sv-SE" sz="900" dirty="0">
                <a:solidFill>
                  <a:schemeClr val="tx1"/>
                </a:solidFill>
                <a:latin typeface="Montserrat" panose="00000500000000000000" pitchFamily="2" charset="0"/>
              </a:rPr>
              <a:t>Mellan år 2021 och 2022 har de samtliga flygplatser utom Skavsta (Södermanland) återhämtat sig i antal passagerare efter Coronapandemin. Totalt har ökningen varit på 135 procent. Exklusiv Arlanda är motsvarande siffra 20 procent. I Södermanland har antalet passagerare dock minskat (-9%). </a:t>
            </a:r>
          </a:p>
          <a:p>
            <a:pPr>
              <a:spcBef>
                <a:spcPts val="300"/>
              </a:spcBef>
              <a:spcAft>
                <a:spcPts val="300"/>
              </a:spcAft>
            </a:pPr>
            <a:r>
              <a:rPr lang="sv-SE" sz="900" dirty="0">
                <a:solidFill>
                  <a:schemeClr val="tx1"/>
                </a:solidFill>
                <a:latin typeface="Montserrat" panose="00000500000000000000" pitchFamily="2" charset="0"/>
              </a:rPr>
              <a:t>Mellan år 2010-2022 minskade antalet besökare med 3 procent i ÖMS. Exkluderas Arlanda har antalet passagerare istället minskat med 71 procent över tidsperioden.  </a:t>
            </a:r>
          </a:p>
          <a:p>
            <a:pPr>
              <a:spcBef>
                <a:spcPts val="300"/>
              </a:spcBef>
              <a:spcAft>
                <a:spcPts val="300"/>
              </a:spcAft>
            </a:pPr>
            <a:r>
              <a:rPr lang="sv-SE" sz="900" dirty="0">
                <a:solidFill>
                  <a:schemeClr val="tx1"/>
                </a:solidFill>
                <a:latin typeface="Montserrat" panose="00000500000000000000" pitchFamily="2" charset="0"/>
              </a:rPr>
              <a:t>Södermanland (Skavsta) och Östergötland uppvisade störst minskning på 78 respektive 42 procent. </a:t>
            </a:r>
          </a:p>
        </p:txBody>
      </p:sp>
      <p:cxnSp>
        <p:nvCxnSpPr>
          <p:cNvPr id="12" name="Straight Connector 2">
            <a:extLst>
              <a:ext uri="{FF2B5EF4-FFF2-40B4-BE49-F238E27FC236}">
                <a16:creationId xmlns:a16="http://schemas.microsoft.com/office/drawing/2014/main" id="{CD1AC8EA-76D3-97D1-05E2-282D0ABD0BCB}"/>
              </a:ext>
            </a:extLst>
          </p:cNvPr>
          <p:cNvCxnSpPr>
            <a:cxnSpLocks/>
          </p:cNvCxnSpPr>
          <p:nvPr/>
        </p:nvCxnSpPr>
        <p:spPr>
          <a:xfrm>
            <a:off x="6059424" y="1371600"/>
            <a:ext cx="0" cy="20497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4FC30F6A-347E-CC72-C21E-40A9CE2285B1}"/>
              </a:ext>
            </a:extLst>
          </p:cNvPr>
          <p:cNvGraphicFramePr>
            <a:graphicFrameLocks/>
          </p:cNvGraphicFramePr>
          <p:nvPr>
            <p:extLst>
              <p:ext uri="{D42A27DB-BD31-4B8C-83A1-F6EECF244321}">
                <p14:modId xmlns:p14="http://schemas.microsoft.com/office/powerpoint/2010/main" val="1345173679"/>
              </p:ext>
            </p:extLst>
          </p:nvPr>
        </p:nvGraphicFramePr>
        <p:xfrm>
          <a:off x="6074664" y="1463039"/>
          <a:ext cx="3512691" cy="252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6698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D10FDD-24B8-8600-926A-F7D141B08104}"/>
              </a:ext>
            </a:extLst>
          </p:cNvPr>
          <p:cNvSpPr>
            <a:spLocks noGrp="1"/>
          </p:cNvSpPr>
          <p:nvPr>
            <p:ph type="title"/>
          </p:nvPr>
        </p:nvSpPr>
        <p:spPr>
          <a:xfrm>
            <a:off x="1696585" y="332160"/>
            <a:ext cx="9688818" cy="814797"/>
          </a:xfrm>
        </p:spPr>
        <p:txBody>
          <a:bodyPr lIns="45720" rIns="45720">
            <a:noAutofit/>
          </a:bodyPr>
          <a:lstStyle/>
          <a:p>
            <a:r>
              <a:rPr lang="sv-SE" spc="-50" dirty="0">
                <a:solidFill>
                  <a:schemeClr val="tx2"/>
                </a:solidFill>
                <a:highlight>
                  <a:srgbClr val="FFFFFF"/>
                </a:highlight>
              </a:rPr>
              <a:t>10. Gästnätter i privata fritidsbåtar/gästhamnar </a:t>
            </a:r>
            <a:endParaRPr lang="en-US" spc="-50" dirty="0">
              <a:solidFill>
                <a:schemeClr val="tx2"/>
              </a:solidFill>
              <a:highlight>
                <a:srgbClr val="FFFFFF"/>
              </a:highlight>
            </a:endParaRPr>
          </a:p>
        </p:txBody>
      </p:sp>
      <p:sp>
        <p:nvSpPr>
          <p:cNvPr id="8" name="Rectangle 3">
            <a:extLst>
              <a:ext uri="{FF2B5EF4-FFF2-40B4-BE49-F238E27FC236}">
                <a16:creationId xmlns:a16="http://schemas.microsoft.com/office/drawing/2014/main" id="{2BD9F13A-BA92-9C7B-9F07-067CA91CDB2D}"/>
              </a:ext>
            </a:extLst>
          </p:cNvPr>
          <p:cNvSpPr/>
          <p:nvPr/>
        </p:nvSpPr>
        <p:spPr>
          <a:xfrm>
            <a:off x="9670730" y="1253906"/>
            <a:ext cx="2355492" cy="173736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Avser gästnätter i privata fritidsbåtar /gästhamnar. Hämtat från Tillväxtverkets fakta om svensk turism. </a:t>
            </a:r>
          </a:p>
          <a:p>
            <a:pPr>
              <a:spcBef>
                <a:spcPts val="300"/>
              </a:spcBef>
              <a:spcAft>
                <a:spcPts val="300"/>
              </a:spcAft>
            </a:pPr>
            <a:r>
              <a:rPr lang="sv-SE" sz="900" dirty="0">
                <a:solidFill>
                  <a:schemeClr val="tx1"/>
                </a:solidFill>
                <a:latin typeface="Montserrat" panose="00000500000000000000" pitchFamily="2" charset="0"/>
              </a:rPr>
              <a:t>Östergötland inkluderar gästhamnar från Jönköpings län. I Västmanland inkluderas gästhamnar i Dalarna som ingår i Strömsholms kanalsystem.</a:t>
            </a:r>
          </a:p>
        </p:txBody>
      </p:sp>
      <p:graphicFrame>
        <p:nvGraphicFramePr>
          <p:cNvPr id="9" name="Tabell 1">
            <a:extLst>
              <a:ext uri="{FF2B5EF4-FFF2-40B4-BE49-F238E27FC236}">
                <a16:creationId xmlns:a16="http://schemas.microsoft.com/office/drawing/2014/main" id="{B9AB1F85-7B0E-47C9-F23C-78098095987B}"/>
              </a:ext>
            </a:extLst>
          </p:cNvPr>
          <p:cNvGraphicFramePr>
            <a:graphicFrameLocks noGrp="1"/>
          </p:cNvGraphicFramePr>
          <p:nvPr>
            <p:extLst>
              <p:ext uri="{D42A27DB-BD31-4B8C-83A1-F6EECF244321}">
                <p14:modId xmlns:p14="http://schemas.microsoft.com/office/powerpoint/2010/main" val="3687659751"/>
              </p:ext>
            </p:extLst>
          </p:nvPr>
        </p:nvGraphicFramePr>
        <p:xfrm>
          <a:off x="1589314" y="4225047"/>
          <a:ext cx="7829006" cy="2450070"/>
        </p:xfrm>
        <a:graphic>
          <a:graphicData uri="http://schemas.openxmlformats.org/drawingml/2006/table">
            <a:tbl>
              <a:tblPr firstRow="1" bandRow="1">
                <a:tableStyleId>{5C22544A-7EE6-4342-B048-85BDC9FD1C3A}</a:tableStyleId>
              </a:tblPr>
              <a:tblGrid>
                <a:gridCol w="5966343">
                  <a:extLst>
                    <a:ext uri="{9D8B030D-6E8A-4147-A177-3AD203B41FA5}">
                      <a16:colId xmlns:a16="http://schemas.microsoft.com/office/drawing/2014/main" val="2769935946"/>
                    </a:ext>
                  </a:extLst>
                </a:gridCol>
                <a:gridCol w="1862663">
                  <a:extLst>
                    <a:ext uri="{9D8B030D-6E8A-4147-A177-3AD203B41FA5}">
                      <a16:colId xmlns:a16="http://schemas.microsoft.com/office/drawing/2014/main" val="1762256151"/>
                    </a:ext>
                  </a:extLst>
                </a:gridCol>
              </a:tblGrid>
              <a:tr h="272230">
                <a:tc>
                  <a:txBody>
                    <a:bodyPr/>
                    <a:lstStyle/>
                    <a:p>
                      <a:pPr algn="l"/>
                      <a:r>
                        <a:rPr lang="sv-SE" sz="1000" dirty="0" err="1">
                          <a:solidFill>
                            <a:schemeClr val="bg1"/>
                          </a:solidFill>
                          <a:latin typeface="Montserrat" panose="00000500000000000000" pitchFamily="2" charset="0"/>
                        </a:rPr>
                        <a:t>LänG</a:t>
                      </a:r>
                      <a:endParaRPr lang="sv-SE" sz="1000" dirty="0">
                        <a:solidFill>
                          <a:schemeClr val="bg1"/>
                        </a:solidFill>
                        <a:latin typeface="Montserrat" panose="00000500000000000000" pitchFamily="2" charset="0"/>
                      </a:endParaRP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2010-2021</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72230">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-79%</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72230">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49%</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72230">
                <a:tc>
                  <a:txBody>
                    <a:bodyPr/>
                    <a:lstStyle/>
                    <a:p>
                      <a:r>
                        <a:rPr lang="sv-SE" sz="100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-72%</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72230">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-92%</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72230">
                <a:tc>
                  <a:txBody>
                    <a:bodyPr/>
                    <a:lstStyle/>
                    <a:p>
                      <a:r>
                        <a:rPr lang="sv-SE" sz="100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-39%</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72230">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-99%</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60244116"/>
                  </a:ext>
                </a:extLst>
              </a:tr>
              <a:tr h="272230">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-27%</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72230">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sv-SE" sz="1000" kern="1200" dirty="0">
                          <a:solidFill>
                            <a:srgbClr val="000000"/>
                          </a:solidFill>
                          <a:latin typeface="Montserrat SemiBold" panose="00000700000000000000" pitchFamily="2" charset="0"/>
                          <a:ea typeface="+mn-ea"/>
                          <a:cs typeface="+mn-cs"/>
                        </a:rPr>
                        <a:t>-35%</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43226372"/>
                  </a:ext>
                </a:extLst>
              </a:tr>
            </a:tbl>
          </a:graphicData>
        </a:graphic>
      </p:graphicFrame>
      <p:sp>
        <p:nvSpPr>
          <p:cNvPr id="10" name="Rectangle 5">
            <a:extLst>
              <a:ext uri="{FF2B5EF4-FFF2-40B4-BE49-F238E27FC236}">
                <a16:creationId xmlns:a16="http://schemas.microsoft.com/office/drawing/2014/main" id="{94A840C4-0644-4358-D8C2-93C5D6557FDD}"/>
              </a:ext>
            </a:extLst>
          </p:cNvPr>
          <p:cNvSpPr/>
          <p:nvPr/>
        </p:nvSpPr>
        <p:spPr>
          <a:xfrm>
            <a:off x="9670730" y="3087329"/>
            <a:ext cx="2355492" cy="340963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Antalet gästnätter i fritidsbåtar/gästhamnar har minskat med ungefär 49 000 i Östra Mellansverige sedan 2010,. Den största minskningen skedde mellan</a:t>
            </a:r>
            <a:br>
              <a:rPr lang="sv-SE" sz="900" dirty="0">
                <a:solidFill>
                  <a:schemeClr val="tx1"/>
                </a:solidFill>
                <a:latin typeface="Montserrat" panose="00000500000000000000" pitchFamily="2" charset="0"/>
              </a:rPr>
            </a:br>
            <a:r>
              <a:rPr lang="sv-SE" sz="900" dirty="0">
                <a:solidFill>
                  <a:schemeClr val="tx1"/>
                </a:solidFill>
                <a:latin typeface="Montserrat" panose="00000500000000000000" pitchFamily="2" charset="0"/>
              </a:rPr>
              <a:t>2013 och 2015 då minskningen var nästan 25,000..</a:t>
            </a:r>
          </a:p>
          <a:p>
            <a:pPr>
              <a:spcBef>
                <a:spcPts val="300"/>
              </a:spcBef>
              <a:spcAft>
                <a:spcPts val="300"/>
              </a:spcAft>
            </a:pPr>
            <a:r>
              <a:rPr lang="sv-SE" sz="900" dirty="0">
                <a:solidFill>
                  <a:schemeClr val="tx1"/>
                </a:solidFill>
                <a:latin typeface="Montserrat" panose="00000500000000000000" pitchFamily="2" charset="0"/>
              </a:rPr>
              <a:t>Det finns en variation i utvecklingen över tid mellan länen. Södermanland visar på en ökning, där Uppsala visar en kraftig ökning med 50 procent under tidsperioden.</a:t>
            </a:r>
          </a:p>
          <a:p>
            <a:pPr>
              <a:spcBef>
                <a:spcPts val="300"/>
              </a:spcBef>
              <a:spcAft>
                <a:spcPts val="300"/>
              </a:spcAft>
            </a:pPr>
            <a:r>
              <a:rPr lang="sv-SE" sz="900" dirty="0">
                <a:solidFill>
                  <a:schemeClr val="tx1"/>
                </a:solidFill>
                <a:latin typeface="Montserrat" panose="00000500000000000000" pitchFamily="2" charset="0"/>
              </a:rPr>
              <a:t>Statistiken visar på en sjunkande trender finns i övriga län sedan 2010 i övriga län. </a:t>
            </a:r>
          </a:p>
        </p:txBody>
      </p:sp>
      <p:graphicFrame>
        <p:nvGraphicFramePr>
          <p:cNvPr id="2" name="Diagram 1">
            <a:extLst>
              <a:ext uri="{FF2B5EF4-FFF2-40B4-BE49-F238E27FC236}">
                <a16:creationId xmlns:a16="http://schemas.microsoft.com/office/drawing/2014/main" id="{C4B4EA92-008C-44F2-91C3-AAD14E4C7F3A}"/>
              </a:ext>
            </a:extLst>
          </p:cNvPr>
          <p:cNvGraphicFramePr>
            <a:graphicFrameLocks/>
          </p:cNvGraphicFramePr>
          <p:nvPr>
            <p:extLst>
              <p:ext uri="{D42A27DB-BD31-4B8C-83A1-F6EECF244321}">
                <p14:modId xmlns:p14="http://schemas.microsoft.com/office/powerpoint/2010/main" val="2384477236"/>
              </p:ext>
            </p:extLst>
          </p:nvPr>
        </p:nvGraphicFramePr>
        <p:xfrm>
          <a:off x="1448238" y="867378"/>
          <a:ext cx="8098094" cy="3237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54454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konomi &amp; Redovisning — ProPublik">
            <a:extLst>
              <a:ext uri="{FF2B5EF4-FFF2-40B4-BE49-F238E27FC236}">
                <a16:creationId xmlns:a16="http://schemas.microsoft.com/office/drawing/2014/main" id="{9B9FBE40-4107-D336-FBE2-2A000943B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1756"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5">
            <a:extLst>
              <a:ext uri="{FF2B5EF4-FFF2-40B4-BE49-F238E27FC236}">
                <a16:creationId xmlns:a16="http://schemas.microsoft.com/office/drawing/2014/main" id="{8CE8EF5A-1361-12B2-C2E9-1F2FA1927220}"/>
              </a:ext>
            </a:extLst>
          </p:cNvPr>
          <p:cNvSpPr txBox="1">
            <a:spLocks/>
          </p:cNvSpPr>
          <p:nvPr/>
        </p:nvSpPr>
        <p:spPr>
          <a:xfrm>
            <a:off x="1" y="4667091"/>
            <a:ext cx="7868092" cy="904370"/>
          </a:xfrm>
          <a:prstGeom prst="rect">
            <a:avLst/>
          </a:prstGeom>
          <a:solidFill>
            <a:schemeClr val="accent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Regionalekonomiska effekter</a:t>
            </a:r>
            <a:endParaRPr lang="en-CA" sz="4000" dirty="0">
              <a:solidFill>
                <a:schemeClr val="bg2"/>
              </a:solidFill>
            </a:endParaRPr>
          </a:p>
        </p:txBody>
      </p:sp>
    </p:spTree>
    <p:extLst>
      <p:ext uri="{BB962C8B-B14F-4D97-AF65-F5344CB8AC3E}">
        <p14:creationId xmlns:p14="http://schemas.microsoft.com/office/powerpoint/2010/main" val="2324334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2AF038-4D66-7EF2-9468-B100D858CEE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highlight>
                  <a:srgbClr val="FFFFFF"/>
                </a:highlight>
              </a:rPr>
              <a:t>11. Bidrag till förädlingsvärde</a:t>
            </a:r>
            <a:endParaRPr lang="en-US" dirty="0">
              <a:solidFill>
                <a:schemeClr val="tx2"/>
              </a:solidFill>
              <a:highlight>
                <a:srgbClr val="FFFFFF"/>
              </a:highlight>
            </a:endParaRPr>
          </a:p>
        </p:txBody>
      </p:sp>
      <p:sp>
        <p:nvSpPr>
          <p:cNvPr id="8" name="Rectangle 3">
            <a:extLst>
              <a:ext uri="{FF2B5EF4-FFF2-40B4-BE49-F238E27FC236}">
                <a16:creationId xmlns:a16="http://schemas.microsoft.com/office/drawing/2014/main" id="{3230C4AD-DC8F-4E62-2C3D-C582E261B381}"/>
              </a:ext>
            </a:extLst>
          </p:cNvPr>
          <p:cNvSpPr/>
          <p:nvPr/>
        </p:nvSpPr>
        <p:spPr>
          <a:xfrm>
            <a:off x="9104672" y="1253905"/>
            <a:ext cx="2355492" cy="2659333"/>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880" dirty="0">
                <a:solidFill>
                  <a:schemeClr val="tx1"/>
                </a:solidFill>
                <a:latin typeface="Montserrat" panose="00000500000000000000" pitchFamily="2" charset="0"/>
              </a:rPr>
              <a:t>Visar på andelen av det regionala värdeskapandet som kan hänföras till tillresta besökares konsumtion.</a:t>
            </a:r>
          </a:p>
          <a:p>
            <a:pPr>
              <a:spcBef>
                <a:spcPts val="300"/>
              </a:spcBef>
              <a:spcAft>
                <a:spcPts val="300"/>
              </a:spcAft>
            </a:pPr>
            <a:r>
              <a:rPr lang="sv-SE" sz="880" dirty="0">
                <a:solidFill>
                  <a:schemeClr val="tx1"/>
                </a:solidFill>
                <a:latin typeface="Montserrat" panose="00000500000000000000" pitchFamily="2" charset="0"/>
              </a:rPr>
              <a:t>Beräknas genom en modell Kontigo tagit fram inom ramen för ett antal utvecklingsprojekt 2015 och 2016 (se bilaga 1). Utgår från besökares konsumtion som sedan räknas om och läggs in i SCB:s/ Tillväxtverket prognosverktyg rAPS. </a:t>
            </a:r>
          </a:p>
          <a:p>
            <a:pPr>
              <a:spcBef>
                <a:spcPts val="300"/>
              </a:spcBef>
              <a:spcAft>
                <a:spcPts val="300"/>
              </a:spcAft>
            </a:pPr>
            <a:r>
              <a:rPr lang="sv-SE" sz="880" dirty="0">
                <a:solidFill>
                  <a:schemeClr val="tx1"/>
                </a:solidFill>
                <a:latin typeface="Montserrat" panose="00000500000000000000" pitchFamily="2" charset="0"/>
              </a:rPr>
              <a:t>För att hantera Coronapandemins effekter 2020 har en manuell bearbetning av statistiken genomförts. </a:t>
            </a:r>
          </a:p>
          <a:p>
            <a:pPr>
              <a:spcBef>
                <a:spcPts val="300"/>
              </a:spcBef>
              <a:spcAft>
                <a:spcPts val="300"/>
              </a:spcAft>
            </a:pPr>
            <a:endParaRPr lang="sv-SE" sz="880" dirty="0">
              <a:solidFill>
                <a:schemeClr val="tx1"/>
              </a:solidFill>
              <a:latin typeface="Montserrat" panose="00000500000000000000" pitchFamily="2" charset="0"/>
            </a:endParaRPr>
          </a:p>
        </p:txBody>
      </p:sp>
      <p:sp>
        <p:nvSpPr>
          <p:cNvPr id="9" name="Rectangle 5">
            <a:extLst>
              <a:ext uri="{FF2B5EF4-FFF2-40B4-BE49-F238E27FC236}">
                <a16:creationId xmlns:a16="http://schemas.microsoft.com/office/drawing/2014/main" id="{9E0C84AE-0179-3DB1-CFBA-80373CFFA2E2}"/>
              </a:ext>
            </a:extLst>
          </p:cNvPr>
          <p:cNvSpPr/>
          <p:nvPr/>
        </p:nvSpPr>
        <p:spPr>
          <a:xfrm>
            <a:off x="9104672" y="4247535"/>
            <a:ext cx="2355492" cy="22494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880" dirty="0">
                <a:solidFill>
                  <a:schemeClr val="tx1"/>
                </a:solidFill>
                <a:latin typeface="Montserrat" panose="00000500000000000000" pitchFamily="2" charset="0"/>
              </a:rPr>
              <a:t>Beräkningen visar på att besöks-näringens bidrag till den samlade Bruttoregionalprodukten (BRP) sjönk från omkring 2 procent för regionen som helhet under perioden 2010-2018 till omkring 1,5 procent år 2020. </a:t>
            </a:r>
          </a:p>
          <a:p>
            <a:pPr>
              <a:spcBef>
                <a:spcPts val="300"/>
              </a:spcBef>
              <a:spcAft>
                <a:spcPts val="300"/>
              </a:spcAft>
            </a:pPr>
            <a:r>
              <a:rPr lang="sv-SE" sz="880" dirty="0">
                <a:solidFill>
                  <a:schemeClr val="tx1"/>
                </a:solidFill>
                <a:latin typeface="Montserrat" panose="00000500000000000000" pitchFamily="2" charset="0"/>
              </a:rPr>
              <a:t>Förändringar mellan åren är små under perioden. Coronapandemins effekter på besöksnäringen har inneburit att besöksnäringarnas bidrag till Bruttoregionprodukten minskat kraftigt, men vi ser en snabb återhämtning under 2021. </a:t>
            </a:r>
          </a:p>
        </p:txBody>
      </p:sp>
      <p:graphicFrame>
        <p:nvGraphicFramePr>
          <p:cNvPr id="2" name="Diagram 1">
            <a:extLst>
              <a:ext uri="{FF2B5EF4-FFF2-40B4-BE49-F238E27FC236}">
                <a16:creationId xmlns:a16="http://schemas.microsoft.com/office/drawing/2014/main" id="{7853F036-EDD8-4B78-B18A-6B3A3632AA3B}"/>
              </a:ext>
            </a:extLst>
          </p:cNvPr>
          <p:cNvGraphicFramePr>
            <a:graphicFrameLocks/>
          </p:cNvGraphicFramePr>
          <p:nvPr>
            <p:extLst>
              <p:ext uri="{D42A27DB-BD31-4B8C-83A1-F6EECF244321}">
                <p14:modId xmlns:p14="http://schemas.microsoft.com/office/powerpoint/2010/main" val="1281978375"/>
              </p:ext>
            </p:extLst>
          </p:nvPr>
        </p:nvGraphicFramePr>
        <p:xfrm>
          <a:off x="1587740" y="1253905"/>
          <a:ext cx="7394213" cy="5243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44978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181D52-3774-E4C5-2373-B5D24CF68274}"/>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highlight>
                  <a:srgbClr val="FFFFFF"/>
                </a:highlight>
              </a:rPr>
              <a:t>12. Nettobidrag till skattekraften (MSEK)</a:t>
            </a:r>
            <a:endParaRPr lang="en-US" dirty="0">
              <a:solidFill>
                <a:schemeClr val="tx2"/>
              </a:solidFill>
              <a:highlight>
                <a:srgbClr val="FFFFFF"/>
              </a:highlight>
            </a:endParaRPr>
          </a:p>
        </p:txBody>
      </p:sp>
      <p:sp>
        <p:nvSpPr>
          <p:cNvPr id="8" name="Rectangle 3">
            <a:extLst>
              <a:ext uri="{FF2B5EF4-FFF2-40B4-BE49-F238E27FC236}">
                <a16:creationId xmlns:a16="http://schemas.microsoft.com/office/drawing/2014/main" id="{0C2DE0C3-AAA0-5B44-02FA-BC2E520A3445}"/>
              </a:ext>
            </a:extLst>
          </p:cNvPr>
          <p:cNvSpPr/>
          <p:nvPr/>
        </p:nvSpPr>
        <p:spPr>
          <a:xfrm>
            <a:off x="9104672" y="1253905"/>
            <a:ext cx="2355492" cy="2659333"/>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på besöksnäringens nettobidrag till de kommunala skattekraften.</a:t>
            </a:r>
          </a:p>
          <a:p>
            <a:pPr>
              <a:spcBef>
                <a:spcPts val="300"/>
              </a:spcBef>
              <a:spcAft>
                <a:spcPts val="300"/>
              </a:spcAft>
            </a:pPr>
            <a:r>
              <a:rPr lang="sv-SE" sz="900" dirty="0">
                <a:solidFill>
                  <a:schemeClr val="tx1"/>
                </a:solidFill>
                <a:latin typeface="Montserrat" panose="00000500000000000000" pitchFamily="2" charset="0"/>
              </a:rPr>
              <a:t>Siffrorna avser nettobidraget, det vill säga, det är justerade för bortfall av arbetslöshetsunderstöd, och den motsvarande minskning kommunalskatteutjämningsystemet. Nettot är således lägre än själva skatteintäkten. </a:t>
            </a:r>
          </a:p>
          <a:p>
            <a:pPr>
              <a:spcBef>
                <a:spcPts val="300"/>
              </a:spcBef>
              <a:spcAft>
                <a:spcPts val="300"/>
              </a:spcAft>
            </a:pPr>
            <a:r>
              <a:rPr lang="sv-SE" sz="900" dirty="0">
                <a:solidFill>
                  <a:schemeClr val="tx1"/>
                </a:solidFill>
                <a:latin typeface="Montserrat" panose="00000500000000000000" pitchFamily="2" charset="0"/>
              </a:rPr>
              <a:t>Beräknas genom en modell tagit fram inom ramen för ett antal utvecklingsprojekt 2015 och 2016 (se bilaga 1) samt genom SCB:s/ Tillväxtverket prognosverktyg rAPS</a:t>
            </a:r>
          </a:p>
        </p:txBody>
      </p:sp>
      <p:sp>
        <p:nvSpPr>
          <p:cNvPr id="9" name="Rectangle 5">
            <a:extLst>
              <a:ext uri="{FF2B5EF4-FFF2-40B4-BE49-F238E27FC236}">
                <a16:creationId xmlns:a16="http://schemas.microsoft.com/office/drawing/2014/main" id="{C8CC841F-E4C3-9F3B-5D78-37B2BE03C280}"/>
              </a:ext>
            </a:extLst>
          </p:cNvPr>
          <p:cNvSpPr/>
          <p:nvPr/>
        </p:nvSpPr>
        <p:spPr>
          <a:xfrm>
            <a:off x="1693864" y="5473699"/>
            <a:ext cx="9136064" cy="99785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Nettobidraget till kommunernas skattekraft som en följd av besökares konsumtion har stigit under mätperioden.</a:t>
            </a:r>
          </a:p>
          <a:p>
            <a:pPr>
              <a:spcBef>
                <a:spcPts val="300"/>
              </a:spcBef>
              <a:spcAft>
                <a:spcPts val="300"/>
              </a:spcAft>
            </a:pPr>
            <a:r>
              <a:rPr lang="sv-SE" sz="900" dirty="0">
                <a:solidFill>
                  <a:schemeClr val="tx1"/>
                </a:solidFill>
                <a:latin typeface="Montserrat" panose="00000500000000000000" pitchFamily="2" charset="0"/>
              </a:rPr>
              <a:t>Den valda beräkningsmetoden visar på ett bidrag med ca 40 035 MSEK netto till länens kommuner. </a:t>
            </a:r>
          </a:p>
          <a:p>
            <a:pPr>
              <a:spcBef>
                <a:spcPts val="300"/>
              </a:spcBef>
              <a:spcAft>
                <a:spcPts val="300"/>
              </a:spcAft>
            </a:pPr>
            <a:r>
              <a:rPr lang="sv-SE" sz="900" dirty="0">
                <a:solidFill>
                  <a:schemeClr val="tx1"/>
                </a:solidFill>
                <a:latin typeface="Montserrat" panose="00000500000000000000" pitchFamily="2" charset="0"/>
              </a:rPr>
              <a:t>Utvecklingstrenden förefaller delvis följa utvecklingsmönstret kring logiintäkter (se nästa bild) samt kring gästnätter.</a:t>
            </a:r>
          </a:p>
        </p:txBody>
      </p:sp>
      <p:graphicFrame>
        <p:nvGraphicFramePr>
          <p:cNvPr id="2" name="Diagram 1">
            <a:extLst>
              <a:ext uri="{FF2B5EF4-FFF2-40B4-BE49-F238E27FC236}">
                <a16:creationId xmlns:a16="http://schemas.microsoft.com/office/drawing/2014/main" id="{E126B322-2BE1-BAF2-652A-FA6D4FE7107B}"/>
              </a:ext>
            </a:extLst>
          </p:cNvPr>
          <p:cNvGraphicFramePr>
            <a:graphicFrameLocks/>
          </p:cNvGraphicFramePr>
          <p:nvPr>
            <p:extLst>
              <p:ext uri="{D42A27DB-BD31-4B8C-83A1-F6EECF244321}">
                <p14:modId xmlns:p14="http://schemas.microsoft.com/office/powerpoint/2010/main" val="877369449"/>
              </p:ext>
            </p:extLst>
          </p:nvPr>
        </p:nvGraphicFramePr>
        <p:xfrm>
          <a:off x="1612900" y="1241205"/>
          <a:ext cx="7378700" cy="3953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1682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B78EF000-D3B7-9A09-9350-6A9BDC004A2C}"/>
              </a:ext>
            </a:extLst>
          </p:cNvPr>
          <p:cNvSpPr>
            <a:spLocks noGrp="1"/>
          </p:cNvSpPr>
          <p:nvPr>
            <p:ph type="title"/>
          </p:nvPr>
        </p:nvSpPr>
        <p:spPr>
          <a:xfrm>
            <a:off x="2208214" y="620713"/>
            <a:ext cx="9251949" cy="438912"/>
          </a:xfrm>
        </p:spPr>
        <p:txBody>
          <a:bodyPr lIns="45720" rIns="45720">
            <a:noAutofit/>
          </a:bodyPr>
          <a:lstStyle/>
          <a:p>
            <a:r>
              <a:rPr lang="en-US" dirty="0"/>
              <a:t>Bakgrund</a:t>
            </a:r>
          </a:p>
        </p:txBody>
      </p:sp>
      <p:sp>
        <p:nvSpPr>
          <p:cNvPr id="9" name="Title 6">
            <a:extLst>
              <a:ext uri="{FF2B5EF4-FFF2-40B4-BE49-F238E27FC236}">
                <a16:creationId xmlns:a16="http://schemas.microsoft.com/office/drawing/2014/main" id="{28573A7B-36A9-02A8-1CC5-6C8930D86F91}"/>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Syfte</a:t>
            </a:r>
          </a:p>
        </p:txBody>
      </p:sp>
      <p:sp>
        <p:nvSpPr>
          <p:cNvPr id="10" name="Title 6">
            <a:extLst>
              <a:ext uri="{FF2B5EF4-FFF2-40B4-BE49-F238E27FC236}">
                <a16:creationId xmlns:a16="http://schemas.microsoft.com/office/drawing/2014/main" id="{84444B68-77EE-D8FD-03AC-FC293519467F}"/>
              </a:ext>
            </a:extLst>
          </p:cNvPr>
          <p:cNvSpPr txBox="1">
            <a:spLocks/>
          </p:cNvSpPr>
          <p:nvPr/>
        </p:nvSpPr>
        <p:spPr>
          <a:xfrm>
            <a:off x="6913616" y="2222850"/>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40" dirty="0">
                <a:latin typeface="Montserrat SemiBold" panose="020B0604020202020204" charset="0"/>
              </a:rPr>
              <a:t>Vägledande principer för urval av indikatorer</a:t>
            </a:r>
          </a:p>
        </p:txBody>
      </p:sp>
      <p:pic>
        <p:nvPicPr>
          <p:cNvPr id="11" name="Picture 11">
            <a:extLst>
              <a:ext uri="{FF2B5EF4-FFF2-40B4-BE49-F238E27FC236}">
                <a16:creationId xmlns:a16="http://schemas.microsoft.com/office/drawing/2014/main" id="{8D1AE854-EA82-8123-C13F-0C1B9AEED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2" name="Picture 13">
            <a:extLst>
              <a:ext uri="{FF2B5EF4-FFF2-40B4-BE49-F238E27FC236}">
                <a16:creationId xmlns:a16="http://schemas.microsoft.com/office/drawing/2014/main" id="{3068BF56-0BB6-BA9E-6D21-85B55FE67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616" y="1661646"/>
            <a:ext cx="502920" cy="502920"/>
          </a:xfrm>
          <a:prstGeom prst="rect">
            <a:avLst/>
          </a:prstGeom>
        </p:spPr>
      </p:pic>
      <p:sp>
        <p:nvSpPr>
          <p:cNvPr id="13" name="Titre 1">
            <a:extLst>
              <a:ext uri="{FF2B5EF4-FFF2-40B4-BE49-F238E27FC236}">
                <a16:creationId xmlns:a16="http://schemas.microsoft.com/office/drawing/2014/main" id="{4B06A683-FE16-E298-3FA3-A63D28E276C6}"/>
              </a:ext>
            </a:extLst>
          </p:cNvPr>
          <p:cNvSpPr txBox="1">
            <a:spLocks/>
          </p:cNvSpPr>
          <p:nvPr/>
        </p:nvSpPr>
        <p:spPr>
          <a:xfrm>
            <a:off x="2208216" y="2669553"/>
            <a:ext cx="4241746" cy="36927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Att belysa besöksnäringen i Östra Mellansverige och Gävleborg utifrån ett antal olika perspektiv.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Statistiken ska ge en överblick av utvecklingen i Östra Mellansverige, i respektive län</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 balansera behovet av överblick mot att förenkla/ vara för översiktligt.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Är tänkt att vara ett underlag för diskussion och bidra till tankar om fördjupad analys.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Redovisas i denna PPT med tabeller, källor samt kommentarer till data.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200" b="0" dirty="0">
                <a:solidFill>
                  <a:schemeClr val="tx1"/>
                </a:solidFill>
                <a:latin typeface="Montserrat" panose="00000500000000000000" pitchFamily="2" charset="0"/>
              </a:rPr>
              <a:t>Till detta hör en metodPM samt en excelfil med rådata. Allt material och statistik ägs av uppdragsgivaren</a:t>
            </a:r>
            <a:r>
              <a:rPr lang="sv-SE" sz="1300" b="0" dirty="0">
                <a:solidFill>
                  <a:schemeClr val="tx1"/>
                </a:solidFill>
                <a:latin typeface="Montserrat" panose="00000500000000000000" pitchFamily="2" charset="0"/>
              </a:rPr>
              <a:t>.</a:t>
            </a:r>
          </a:p>
        </p:txBody>
      </p:sp>
      <p:sp>
        <p:nvSpPr>
          <p:cNvPr id="14" name="Titre 1">
            <a:extLst>
              <a:ext uri="{FF2B5EF4-FFF2-40B4-BE49-F238E27FC236}">
                <a16:creationId xmlns:a16="http://schemas.microsoft.com/office/drawing/2014/main" id="{47AD54AA-0F7C-5970-B289-0E277FFE9E5E}"/>
              </a:ext>
            </a:extLst>
          </p:cNvPr>
          <p:cNvSpPr txBox="1">
            <a:spLocks/>
          </p:cNvSpPr>
          <p:nvPr/>
        </p:nvSpPr>
        <p:spPr>
          <a:xfrm>
            <a:off x="69136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bygga på offentligt tillgänglig statistik.</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kunna tas fram till en låg kostnad för statistik och databearbetning.</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vara möjlig att uppdatera med en låg arbetsinsats (minska inlåsningseffekten) samt vara transparent i val av källor och beräkningsmetoder.</a:t>
            </a:r>
          </a:p>
        </p:txBody>
      </p:sp>
      <p:cxnSp>
        <p:nvCxnSpPr>
          <p:cNvPr id="15" name="Straight Connector 22">
            <a:extLst>
              <a:ext uri="{FF2B5EF4-FFF2-40B4-BE49-F238E27FC236}">
                <a16:creationId xmlns:a16="http://schemas.microsoft.com/office/drawing/2014/main" id="{051F9AF5-3ECB-CA88-71E5-BCE988D3835B}"/>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036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8ACE8A-9E1C-0C1F-AD92-649E85EA3FD1}"/>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13. Logiintäkter (tkr)</a:t>
            </a:r>
            <a:endParaRPr lang="en-US" dirty="0">
              <a:solidFill>
                <a:schemeClr val="tx2"/>
              </a:solidFill>
            </a:endParaRPr>
          </a:p>
        </p:txBody>
      </p:sp>
      <p:sp>
        <p:nvSpPr>
          <p:cNvPr id="8" name="Rectangle 3">
            <a:extLst>
              <a:ext uri="{FF2B5EF4-FFF2-40B4-BE49-F238E27FC236}">
                <a16:creationId xmlns:a16="http://schemas.microsoft.com/office/drawing/2014/main" id="{1821AD63-1746-F2CB-1D30-4223020AB8A8}"/>
              </a:ext>
            </a:extLst>
          </p:cNvPr>
          <p:cNvSpPr/>
          <p:nvPr/>
        </p:nvSpPr>
        <p:spPr>
          <a:xfrm>
            <a:off x="9104672" y="1253906"/>
            <a:ext cx="2355492" cy="126069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Visar logiintäkter på hotell, stugbyar, vandrarhem samt kommersiellt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Redovisas i fasta priser. Data är hämtas från Tillväxtverket/ SCB.</a:t>
            </a:r>
          </a:p>
        </p:txBody>
      </p:sp>
      <p:sp>
        <p:nvSpPr>
          <p:cNvPr id="9" name="Rectangle 5">
            <a:extLst>
              <a:ext uri="{FF2B5EF4-FFF2-40B4-BE49-F238E27FC236}">
                <a16:creationId xmlns:a16="http://schemas.microsoft.com/office/drawing/2014/main" id="{DDAA0490-11C2-0B30-3C66-773F7945CBA0}"/>
              </a:ext>
            </a:extLst>
          </p:cNvPr>
          <p:cNvSpPr/>
          <p:nvPr/>
        </p:nvSpPr>
        <p:spPr>
          <a:xfrm>
            <a:off x="9104672" y="2831063"/>
            <a:ext cx="2355491" cy="321438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Logiintäkterna år 2022 uppgick till 3,3 miljarder i ÖMS och strax under 4 miljarder totalt. Högst värden återfanns i Östergötland, som stod för cirka en tredjedel av de samlade intäkterna i ÖMS. Störst ökning fanns i Uppsala (71%) följt av Örebro (50%). </a:t>
            </a:r>
          </a:p>
          <a:p>
            <a:pPr>
              <a:spcBef>
                <a:spcPts val="300"/>
              </a:spcBef>
              <a:spcAft>
                <a:spcPts val="300"/>
              </a:spcAft>
            </a:pPr>
            <a:r>
              <a:rPr lang="sv-SE" sz="1000" dirty="0">
                <a:solidFill>
                  <a:schemeClr val="tx1"/>
                </a:solidFill>
                <a:latin typeface="Montserrat" panose="00000500000000000000" pitchFamily="2" charset="0"/>
              </a:rPr>
              <a:t>Mellan år 2021 och 2022 uppvisades en ökning omkring 45 procent i ÖMS och 41 procent totalt i regionen. Studeras förändringen mellan 2010-2022 ser vi istället en ökning med 85 procent i ÖMS och 89 procent totalt. Störst ökning fanns i Västmanland (122%) följt av Gävleborg (115%) och Örebro (105%). </a:t>
            </a:r>
          </a:p>
        </p:txBody>
      </p:sp>
      <p:graphicFrame>
        <p:nvGraphicFramePr>
          <p:cNvPr id="10" name="Tabell 1">
            <a:extLst>
              <a:ext uri="{FF2B5EF4-FFF2-40B4-BE49-F238E27FC236}">
                <a16:creationId xmlns:a16="http://schemas.microsoft.com/office/drawing/2014/main" id="{1C1AE581-7CB4-60FA-748E-2FF4F61FF74E}"/>
              </a:ext>
            </a:extLst>
          </p:cNvPr>
          <p:cNvGraphicFramePr>
            <a:graphicFrameLocks noGrp="1"/>
          </p:cNvGraphicFramePr>
          <p:nvPr>
            <p:extLst>
              <p:ext uri="{D42A27DB-BD31-4B8C-83A1-F6EECF244321}">
                <p14:modId xmlns:p14="http://schemas.microsoft.com/office/powerpoint/2010/main" val="2038727393"/>
              </p:ext>
            </p:extLst>
          </p:nvPr>
        </p:nvGraphicFramePr>
        <p:xfrm>
          <a:off x="2019300" y="4154194"/>
          <a:ext cx="6699728" cy="2615152"/>
        </p:xfrm>
        <a:graphic>
          <a:graphicData uri="http://schemas.openxmlformats.org/drawingml/2006/table">
            <a:tbl>
              <a:tblPr firstRow="1" bandRow="1">
                <a:tableStyleId>{5C22544A-7EE6-4342-B048-85BDC9FD1C3A}</a:tableStyleId>
              </a:tblPr>
              <a:tblGrid>
                <a:gridCol w="3886330">
                  <a:extLst>
                    <a:ext uri="{9D8B030D-6E8A-4147-A177-3AD203B41FA5}">
                      <a16:colId xmlns:a16="http://schemas.microsoft.com/office/drawing/2014/main" val="2769935946"/>
                    </a:ext>
                  </a:extLst>
                </a:gridCol>
                <a:gridCol w="1406699">
                  <a:extLst>
                    <a:ext uri="{9D8B030D-6E8A-4147-A177-3AD203B41FA5}">
                      <a16:colId xmlns:a16="http://schemas.microsoft.com/office/drawing/2014/main" val="1762256151"/>
                    </a:ext>
                  </a:extLst>
                </a:gridCol>
                <a:gridCol w="1406699">
                  <a:extLst>
                    <a:ext uri="{9D8B030D-6E8A-4147-A177-3AD203B41FA5}">
                      <a16:colId xmlns:a16="http://schemas.microsoft.com/office/drawing/2014/main" val="4288433928"/>
                    </a:ext>
                  </a:extLst>
                </a:gridCol>
              </a:tblGrid>
              <a:tr h="391557">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2021-2022</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77364">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58%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71%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77364">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76%</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34%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77364">
                <a:tc>
                  <a:txBody>
                    <a:bodyPr/>
                    <a:lstStyle/>
                    <a:p>
                      <a:r>
                        <a:rPr lang="sv-SE" sz="1000" dirty="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85%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38%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77364">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105%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50%</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77364">
                <a:tc>
                  <a:txBody>
                    <a:bodyPr/>
                    <a:lstStyle/>
                    <a:p>
                      <a:r>
                        <a:rPr lang="sv-SE" sz="100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122%</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40%</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77364">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23%</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9288729"/>
                  </a:ext>
                </a:extLst>
              </a:tr>
              <a:tr h="277364">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85%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45%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77364">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89%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41%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3340453"/>
                  </a:ext>
                </a:extLst>
              </a:tr>
            </a:tbl>
          </a:graphicData>
        </a:graphic>
      </p:graphicFrame>
      <p:graphicFrame>
        <p:nvGraphicFramePr>
          <p:cNvPr id="11" name="Diagram 10">
            <a:extLst>
              <a:ext uri="{FF2B5EF4-FFF2-40B4-BE49-F238E27FC236}">
                <a16:creationId xmlns:a16="http://schemas.microsoft.com/office/drawing/2014/main" id="{1171F7ED-5D95-4C8A-8496-E31922B467F1}"/>
              </a:ext>
            </a:extLst>
          </p:cNvPr>
          <p:cNvGraphicFramePr>
            <a:graphicFrameLocks/>
          </p:cNvGraphicFramePr>
          <p:nvPr>
            <p:extLst>
              <p:ext uri="{D42A27DB-BD31-4B8C-83A1-F6EECF244321}">
                <p14:modId xmlns:p14="http://schemas.microsoft.com/office/powerpoint/2010/main" val="974079091"/>
              </p:ext>
            </p:extLst>
          </p:nvPr>
        </p:nvGraphicFramePr>
        <p:xfrm>
          <a:off x="1895475" y="1155394"/>
          <a:ext cx="6823552" cy="299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0698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802FD-61EB-183F-B079-6733AACFD599}"/>
              </a:ext>
            </a:extLst>
          </p:cNvPr>
          <p:cNvSpPr>
            <a:spLocks noGrp="1"/>
          </p:cNvSpPr>
          <p:nvPr>
            <p:ph type="title"/>
          </p:nvPr>
        </p:nvSpPr>
        <p:spPr>
          <a:xfrm>
            <a:off x="2208214" y="224425"/>
            <a:ext cx="9251949" cy="814797"/>
          </a:xfrm>
        </p:spPr>
        <p:txBody>
          <a:bodyPr lIns="45720" rIns="45720">
            <a:noAutofit/>
          </a:bodyPr>
          <a:lstStyle/>
          <a:p>
            <a:r>
              <a:rPr lang="sv-SE" dirty="0">
                <a:solidFill>
                  <a:srgbClr val="FF0000"/>
                </a:solidFill>
                <a:highlight>
                  <a:srgbClr val="FFFFFF"/>
                </a:highlight>
              </a:rPr>
              <a:t>14. Utländska besökare och genomsnittlig konsumtion (per dag)*</a:t>
            </a:r>
            <a:endParaRPr lang="en-US" dirty="0">
              <a:solidFill>
                <a:srgbClr val="FF0000"/>
              </a:solidFill>
              <a:highlight>
                <a:srgbClr val="FFFFFF"/>
              </a:highlight>
            </a:endParaRPr>
          </a:p>
        </p:txBody>
      </p:sp>
      <p:sp>
        <p:nvSpPr>
          <p:cNvPr id="8" name="Rectangle 3">
            <a:extLst>
              <a:ext uri="{FF2B5EF4-FFF2-40B4-BE49-F238E27FC236}">
                <a16:creationId xmlns:a16="http://schemas.microsoft.com/office/drawing/2014/main" id="{A8AA4025-D1FA-4C84-6EAF-EEBCCF6091C7}"/>
              </a:ext>
            </a:extLst>
          </p:cNvPr>
          <p:cNvSpPr/>
          <p:nvPr/>
        </p:nvSpPr>
        <p:spPr>
          <a:xfrm>
            <a:off x="9104672" y="1253904"/>
            <a:ext cx="2355492" cy="208906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880" dirty="0">
                <a:solidFill>
                  <a:schemeClr val="tx1"/>
                </a:solidFill>
                <a:latin typeface="Montserrat" panose="00000500000000000000" pitchFamily="2" charset="0"/>
              </a:rPr>
              <a:t>Bygger på ett uttag från IBIS som beställts från Tillväxtverket. Baseras på enkätdata riktad till utländska </a:t>
            </a:r>
            <a:r>
              <a:rPr lang="sv-SE" sz="880">
                <a:solidFill>
                  <a:schemeClr val="tx1"/>
                </a:solidFill>
                <a:latin typeface="Montserrat" panose="00000500000000000000" pitchFamily="2" charset="0"/>
              </a:rPr>
              <a:t>besökare. </a:t>
            </a:r>
            <a:endParaRPr lang="sv-SE" sz="880" dirty="0">
              <a:solidFill>
                <a:schemeClr val="tx1"/>
              </a:solidFill>
              <a:latin typeface="Montserrat" panose="00000500000000000000" pitchFamily="2" charset="0"/>
            </a:endParaRPr>
          </a:p>
          <a:p>
            <a:pPr>
              <a:spcBef>
                <a:spcPts val="300"/>
              </a:spcBef>
              <a:spcAft>
                <a:spcPts val="300"/>
              </a:spcAft>
            </a:pPr>
            <a:r>
              <a:rPr lang="sv-SE" sz="880" dirty="0">
                <a:solidFill>
                  <a:schemeClr val="tx1"/>
                </a:solidFill>
                <a:latin typeface="Montserrat" panose="00000500000000000000" pitchFamily="2" charset="0"/>
              </a:rPr>
              <a:t>Data är ej möjligt att bryta ner finare nivå än NUTS -</a:t>
            </a:r>
            <a:r>
              <a:rPr lang="sv-SE" sz="880">
                <a:solidFill>
                  <a:schemeClr val="tx1"/>
                </a:solidFill>
                <a:latin typeface="Montserrat" panose="00000500000000000000" pitchFamily="2" charset="0"/>
              </a:rPr>
              <a:t>2. </a:t>
            </a:r>
            <a:endParaRPr lang="sv-SE" sz="880" dirty="0">
              <a:solidFill>
                <a:schemeClr val="tx1"/>
              </a:solidFill>
              <a:latin typeface="Montserrat" panose="00000500000000000000" pitchFamily="2" charset="0"/>
            </a:endParaRPr>
          </a:p>
          <a:p>
            <a:pPr>
              <a:spcBef>
                <a:spcPts val="300"/>
              </a:spcBef>
              <a:spcAft>
                <a:spcPts val="300"/>
              </a:spcAft>
            </a:pPr>
            <a:r>
              <a:rPr lang="sv-SE" sz="880" dirty="0">
                <a:solidFill>
                  <a:schemeClr val="tx1"/>
                </a:solidFill>
                <a:latin typeface="Montserrat" panose="00000500000000000000" pitchFamily="2" charset="0"/>
              </a:rPr>
              <a:t>Statistiken visar den genomsnittliga summan utländska besökare spenderar vid besök i regionen, i SEK.</a:t>
            </a:r>
          </a:p>
          <a:p>
            <a:pPr>
              <a:spcBef>
                <a:spcPts val="300"/>
              </a:spcBef>
              <a:spcAft>
                <a:spcPts val="300"/>
              </a:spcAft>
            </a:pPr>
            <a:r>
              <a:rPr lang="sv-SE" sz="880" dirty="0">
                <a:solidFill>
                  <a:schemeClr val="tx1"/>
                </a:solidFill>
                <a:latin typeface="Montserrat" panose="00000500000000000000" pitchFamily="2" charset="0"/>
              </a:rPr>
              <a:t>Data visar dels besökare som angett att de enbart besökt Östra Mellansverige samt de som besökt fler län än. </a:t>
            </a:r>
          </a:p>
        </p:txBody>
      </p:sp>
      <p:sp>
        <p:nvSpPr>
          <p:cNvPr id="9" name="Rectangle 5">
            <a:extLst>
              <a:ext uri="{FF2B5EF4-FFF2-40B4-BE49-F238E27FC236}">
                <a16:creationId xmlns:a16="http://schemas.microsoft.com/office/drawing/2014/main" id="{DAAD54A5-EE17-6310-50B5-4B98000CE6CE}"/>
              </a:ext>
            </a:extLst>
          </p:cNvPr>
          <p:cNvSpPr/>
          <p:nvPr/>
        </p:nvSpPr>
        <p:spPr>
          <a:xfrm>
            <a:off x="9104672" y="3515033"/>
            <a:ext cx="2355492" cy="298192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880" dirty="0">
                <a:solidFill>
                  <a:schemeClr val="tx1"/>
                </a:solidFill>
                <a:latin typeface="Montserrat" panose="00000500000000000000" pitchFamily="2" charset="0"/>
              </a:rPr>
              <a:t>Enligt statistiken har den genomsnittliga summan som utländska besökare spenderat ökat sedan 2011 men har i princip legat still sedan 2013. </a:t>
            </a:r>
          </a:p>
          <a:p>
            <a:pPr>
              <a:spcBef>
                <a:spcPts val="300"/>
              </a:spcBef>
              <a:spcAft>
                <a:spcPts val="300"/>
              </a:spcAft>
            </a:pPr>
            <a:r>
              <a:rPr lang="sv-SE" sz="880" dirty="0">
                <a:solidFill>
                  <a:schemeClr val="tx1"/>
                </a:solidFill>
                <a:latin typeface="Montserrat" panose="00000500000000000000" pitchFamily="2" charset="0"/>
              </a:rPr>
              <a:t>Besökare som varit i fler delar av landet än Östra Mellansverige har i snitt spenderat en högre summa men uppvisar samma utvecklingstrend.</a:t>
            </a:r>
          </a:p>
          <a:p>
            <a:pPr>
              <a:spcBef>
                <a:spcPts val="300"/>
              </a:spcBef>
              <a:spcAft>
                <a:spcPts val="300"/>
              </a:spcAft>
            </a:pPr>
            <a:r>
              <a:rPr lang="sv-SE" sz="880" dirty="0">
                <a:solidFill>
                  <a:schemeClr val="tx1"/>
                </a:solidFill>
                <a:latin typeface="Montserrat" panose="00000500000000000000" pitchFamily="2" charset="0"/>
              </a:rPr>
              <a:t>Vi kan även se förhållandevis stora svängningar i antalet besökare mellan olika år i IBIS. Där 2013 sticker ut med höga </a:t>
            </a:r>
            <a:r>
              <a:rPr lang="sv-SE" sz="880">
                <a:solidFill>
                  <a:schemeClr val="tx1"/>
                </a:solidFill>
                <a:latin typeface="Montserrat" panose="00000500000000000000" pitchFamily="2" charset="0"/>
              </a:rPr>
              <a:t>värden. Oklart </a:t>
            </a:r>
            <a:r>
              <a:rPr lang="sv-SE" sz="880" dirty="0">
                <a:solidFill>
                  <a:schemeClr val="tx1"/>
                </a:solidFill>
                <a:latin typeface="Montserrat" panose="00000500000000000000" pitchFamily="2" charset="0"/>
              </a:rPr>
              <a:t>om detta är beror på en statistisk faktor eller speglar reella förhållanden.</a:t>
            </a:r>
          </a:p>
        </p:txBody>
      </p:sp>
      <p:sp>
        <p:nvSpPr>
          <p:cNvPr id="10" name="Rectangle 8">
            <a:extLst>
              <a:ext uri="{FF2B5EF4-FFF2-40B4-BE49-F238E27FC236}">
                <a16:creationId xmlns:a16="http://schemas.microsoft.com/office/drawing/2014/main" id="{150688D0-07E5-F90E-4929-68AA85300DF7}"/>
              </a:ext>
            </a:extLst>
          </p:cNvPr>
          <p:cNvSpPr/>
          <p:nvPr/>
        </p:nvSpPr>
        <p:spPr>
          <a:xfrm>
            <a:off x="2208214" y="6586367"/>
            <a:ext cx="9251949" cy="170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Bef>
                <a:spcPts val="300"/>
              </a:spcBef>
              <a:spcAft>
                <a:spcPts val="300"/>
              </a:spcAft>
            </a:pPr>
            <a:r>
              <a:rPr lang="sv-SE" sz="800" dirty="0">
                <a:solidFill>
                  <a:schemeClr val="tx1"/>
                </a:solidFill>
                <a:latin typeface="Montserrat" panose="00000500000000000000" pitchFamily="2" charset="0"/>
              </a:rPr>
              <a:t>* Denna indikator har ej uppdaterats, då Tillväxtverket inte gjort någon ny IBIS sedan 2014. Ny IBIS är dock planerad för 2020.</a:t>
            </a:r>
          </a:p>
        </p:txBody>
      </p:sp>
      <p:graphicFrame>
        <p:nvGraphicFramePr>
          <p:cNvPr id="11" name="Tabell 1">
            <a:extLst>
              <a:ext uri="{FF2B5EF4-FFF2-40B4-BE49-F238E27FC236}">
                <a16:creationId xmlns:a16="http://schemas.microsoft.com/office/drawing/2014/main" id="{4ABA5E3B-3ABE-8DF2-047B-135882FB9BB6}"/>
              </a:ext>
            </a:extLst>
          </p:cNvPr>
          <p:cNvGraphicFramePr>
            <a:graphicFrameLocks noGrp="1"/>
          </p:cNvGraphicFramePr>
          <p:nvPr>
            <p:extLst>
              <p:ext uri="{D42A27DB-BD31-4B8C-83A1-F6EECF244321}">
                <p14:modId xmlns:p14="http://schemas.microsoft.com/office/powerpoint/2010/main" val="2908991440"/>
              </p:ext>
            </p:extLst>
          </p:nvPr>
        </p:nvGraphicFramePr>
        <p:xfrm>
          <a:off x="2208214" y="5211574"/>
          <a:ext cx="6537960" cy="1285384"/>
        </p:xfrm>
        <a:graphic>
          <a:graphicData uri="http://schemas.openxmlformats.org/drawingml/2006/table">
            <a:tbl>
              <a:tblPr firstRow="1" bandRow="1">
                <a:tableStyleId>{5C22544A-7EE6-4342-B048-85BDC9FD1C3A}</a:tableStyleId>
              </a:tblPr>
              <a:tblGrid>
                <a:gridCol w="1980328">
                  <a:extLst>
                    <a:ext uri="{9D8B030D-6E8A-4147-A177-3AD203B41FA5}">
                      <a16:colId xmlns:a16="http://schemas.microsoft.com/office/drawing/2014/main" val="2769935946"/>
                    </a:ext>
                  </a:extLst>
                </a:gridCol>
                <a:gridCol w="1966452">
                  <a:extLst>
                    <a:ext uri="{9D8B030D-6E8A-4147-A177-3AD203B41FA5}">
                      <a16:colId xmlns:a16="http://schemas.microsoft.com/office/drawing/2014/main" val="1881865954"/>
                    </a:ext>
                  </a:extLst>
                </a:gridCol>
                <a:gridCol w="2591180">
                  <a:extLst>
                    <a:ext uri="{9D8B030D-6E8A-4147-A177-3AD203B41FA5}">
                      <a16:colId xmlns:a16="http://schemas.microsoft.com/office/drawing/2014/main" val="1762256151"/>
                    </a:ext>
                  </a:extLst>
                </a:gridCol>
              </a:tblGrid>
              <a:tr h="321346">
                <a:tc>
                  <a:txBody>
                    <a:bodyPr/>
                    <a:lstStyle/>
                    <a:p>
                      <a:pPr algn="l"/>
                      <a:r>
                        <a:rPr lang="sv-SE" sz="1000" dirty="0">
                          <a:solidFill>
                            <a:schemeClr val="bg1"/>
                          </a:solidFill>
                          <a:latin typeface="Montserrat" panose="00000500000000000000" pitchFamily="2" charset="0"/>
                        </a:rPr>
                        <a:t>År</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Besökt flera regioner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Besökt enbart Östra Mellansverige</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321346">
                <a:tc>
                  <a:txBody>
                    <a:bodyPr/>
                    <a:lstStyle/>
                    <a:p>
                      <a:pPr marL="0" algn="l" defTabSz="914400" rtl="0" eaLnBrk="1" latinLnBrk="0" hangingPunct="1"/>
                      <a:r>
                        <a:rPr lang="sv-SE" sz="1000" kern="1200" dirty="0">
                          <a:solidFill>
                            <a:schemeClr val="dk1"/>
                          </a:solidFill>
                          <a:latin typeface="Montserrat" panose="00000500000000000000" pitchFamily="2" charset="0"/>
                          <a:ea typeface="+mn-ea"/>
                          <a:cs typeface="+mn-cs"/>
                        </a:rPr>
                        <a:t>2011</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962,294 </a:t>
                      </a:r>
                    </a:p>
                  </a:txBody>
                  <a:tcPr marL="0" marR="73152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429,947 </a:t>
                      </a:r>
                    </a:p>
                  </a:txBody>
                  <a:tcPr marL="0" marR="100584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321346">
                <a:tc>
                  <a:txBody>
                    <a:bodyPr/>
                    <a:lstStyle/>
                    <a:p>
                      <a:pPr marL="0" algn="l" defTabSz="914400" rtl="0" eaLnBrk="1" latinLnBrk="0" hangingPunct="1"/>
                      <a:r>
                        <a:rPr lang="sv-SE" sz="1000" kern="1200" dirty="0">
                          <a:solidFill>
                            <a:schemeClr val="dk1"/>
                          </a:solidFill>
                          <a:latin typeface="Montserrat" panose="00000500000000000000" pitchFamily="2" charset="0"/>
                          <a:ea typeface="+mn-ea"/>
                          <a:cs typeface="+mn-cs"/>
                        </a:rPr>
                        <a:t>2013</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1,417,480 </a:t>
                      </a:r>
                    </a:p>
                  </a:txBody>
                  <a:tcPr marL="0" marR="73152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702,650 </a:t>
                      </a:r>
                    </a:p>
                  </a:txBody>
                  <a:tcPr marL="0" marR="100584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321346">
                <a:tc>
                  <a:txBody>
                    <a:bodyPr/>
                    <a:lstStyle/>
                    <a:p>
                      <a:pPr marL="0" algn="l" defTabSz="914400" rtl="0" eaLnBrk="1" latinLnBrk="0" hangingPunct="1"/>
                      <a:r>
                        <a:rPr lang="sv-SE" sz="1000" kern="1200" dirty="0">
                          <a:solidFill>
                            <a:schemeClr val="dk1"/>
                          </a:solidFill>
                          <a:latin typeface="Montserrat" panose="00000500000000000000" pitchFamily="2" charset="0"/>
                          <a:ea typeface="+mn-ea"/>
                          <a:cs typeface="+mn-cs"/>
                        </a:rPr>
                        <a:t>2014</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855,217 </a:t>
                      </a:r>
                    </a:p>
                  </a:txBody>
                  <a:tcPr marL="0" marR="73152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r" defTabSz="914400" rtl="0" eaLnBrk="1" fontAlgn="t" latinLnBrk="0" hangingPunct="1"/>
                      <a:r>
                        <a:rPr lang="sv-SE" sz="1000" kern="1200" dirty="0">
                          <a:solidFill>
                            <a:schemeClr val="dk1"/>
                          </a:solidFill>
                          <a:latin typeface="Montserrat SemiBold" panose="00000700000000000000" pitchFamily="2" charset="0"/>
                          <a:ea typeface="+mn-ea"/>
                          <a:cs typeface="+mn-cs"/>
                        </a:rPr>
                        <a:t> 389,900 </a:t>
                      </a:r>
                    </a:p>
                  </a:txBody>
                  <a:tcPr marL="0" marR="1005840" marT="9525"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bl>
          </a:graphicData>
        </a:graphic>
      </p:graphicFrame>
      <p:graphicFrame>
        <p:nvGraphicFramePr>
          <p:cNvPr id="12" name="Chart 4">
            <a:extLst>
              <a:ext uri="{FF2B5EF4-FFF2-40B4-BE49-F238E27FC236}">
                <a16:creationId xmlns:a16="http://schemas.microsoft.com/office/drawing/2014/main" id="{15BF4B60-6E4F-0188-CCCE-A3C7BCC9F1CC}"/>
              </a:ext>
            </a:extLst>
          </p:cNvPr>
          <p:cNvGraphicFramePr/>
          <p:nvPr>
            <p:extLst>
              <p:ext uri="{D42A27DB-BD31-4B8C-83A1-F6EECF244321}">
                <p14:modId xmlns:p14="http://schemas.microsoft.com/office/powerpoint/2010/main" val="2426509162"/>
              </p:ext>
            </p:extLst>
          </p:nvPr>
        </p:nvGraphicFramePr>
        <p:xfrm>
          <a:off x="2208214" y="1252826"/>
          <a:ext cx="6537960" cy="3712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228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CE21F9-D6A2-254E-BC57-97447E1C2F27}"/>
              </a:ext>
            </a:extLst>
          </p:cNvPr>
          <p:cNvSpPr>
            <a:spLocks noGrp="1"/>
          </p:cNvSpPr>
          <p:nvPr>
            <p:ph type="title"/>
          </p:nvPr>
        </p:nvSpPr>
        <p:spPr>
          <a:xfrm>
            <a:off x="2068514" y="47862"/>
            <a:ext cx="9251949" cy="814797"/>
          </a:xfrm>
        </p:spPr>
        <p:txBody>
          <a:bodyPr lIns="45720" rIns="45720" anchor="b">
            <a:noAutofit/>
          </a:bodyPr>
          <a:lstStyle/>
          <a:p>
            <a:r>
              <a:rPr lang="sv-SE" dirty="0">
                <a:solidFill>
                  <a:srgbClr val="FF0000"/>
                </a:solidFill>
              </a:rPr>
              <a:t>15. Nettoomsättning (tkr)</a:t>
            </a:r>
            <a:endParaRPr lang="en-US" dirty="0">
              <a:solidFill>
                <a:srgbClr val="FF0000"/>
              </a:solidFill>
            </a:endParaRPr>
          </a:p>
        </p:txBody>
      </p:sp>
      <p:graphicFrame>
        <p:nvGraphicFramePr>
          <p:cNvPr id="8" name="Tabell 1">
            <a:extLst>
              <a:ext uri="{FF2B5EF4-FFF2-40B4-BE49-F238E27FC236}">
                <a16:creationId xmlns:a16="http://schemas.microsoft.com/office/drawing/2014/main" id="{B694DE8D-F200-EA5A-CE2D-46B5F50795BC}"/>
              </a:ext>
            </a:extLst>
          </p:cNvPr>
          <p:cNvGraphicFramePr>
            <a:graphicFrameLocks noGrp="1"/>
          </p:cNvGraphicFramePr>
          <p:nvPr>
            <p:extLst>
              <p:ext uri="{D42A27DB-BD31-4B8C-83A1-F6EECF244321}">
                <p14:modId xmlns:p14="http://schemas.microsoft.com/office/powerpoint/2010/main" val="2679664445"/>
              </p:ext>
            </p:extLst>
          </p:nvPr>
        </p:nvGraphicFramePr>
        <p:xfrm>
          <a:off x="1600200" y="4184234"/>
          <a:ext cx="7160013" cy="2440088"/>
        </p:xfrm>
        <a:graphic>
          <a:graphicData uri="http://schemas.openxmlformats.org/drawingml/2006/table">
            <a:tbl>
              <a:tblPr firstRow="1" bandRow="1">
                <a:tableStyleId>{5C22544A-7EE6-4342-B048-85BDC9FD1C3A}</a:tableStyleId>
              </a:tblPr>
              <a:tblGrid>
                <a:gridCol w="4258975">
                  <a:extLst>
                    <a:ext uri="{9D8B030D-6E8A-4147-A177-3AD203B41FA5}">
                      <a16:colId xmlns:a16="http://schemas.microsoft.com/office/drawing/2014/main" val="2769935946"/>
                    </a:ext>
                  </a:extLst>
                </a:gridCol>
                <a:gridCol w="1457246">
                  <a:extLst>
                    <a:ext uri="{9D8B030D-6E8A-4147-A177-3AD203B41FA5}">
                      <a16:colId xmlns:a16="http://schemas.microsoft.com/office/drawing/2014/main" val="1762256151"/>
                    </a:ext>
                  </a:extLst>
                </a:gridCol>
                <a:gridCol w="1443792">
                  <a:extLst>
                    <a:ext uri="{9D8B030D-6E8A-4147-A177-3AD203B41FA5}">
                      <a16:colId xmlns:a16="http://schemas.microsoft.com/office/drawing/2014/main" val="3881100559"/>
                    </a:ext>
                  </a:extLst>
                </a:gridCol>
              </a:tblGrid>
              <a:tr h="363218">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2010-2021</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2020-2021</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55481">
                <a:tc>
                  <a:txBody>
                    <a:bodyPr/>
                    <a:lstStyle/>
                    <a:p>
                      <a:r>
                        <a:rPr lang="sv-SE" sz="1000" dirty="0">
                          <a:solidFill>
                            <a:schemeClr val="tx1"/>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37%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55481">
                <a:tc>
                  <a:txBody>
                    <a:bodyPr/>
                    <a:lstStyle/>
                    <a:p>
                      <a:r>
                        <a:rPr lang="sv-SE" sz="1000" dirty="0">
                          <a:solidFill>
                            <a:schemeClr val="tx1"/>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30%</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55481">
                <a:tc>
                  <a:txBody>
                    <a:bodyPr/>
                    <a:lstStyle/>
                    <a:p>
                      <a:r>
                        <a:rPr lang="sv-SE" sz="1000" dirty="0">
                          <a:solidFill>
                            <a:schemeClr val="tx1"/>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44%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55481">
                <a:tc>
                  <a:txBody>
                    <a:bodyPr/>
                    <a:lstStyle/>
                    <a:p>
                      <a:r>
                        <a:rPr lang="sv-SE" sz="1000" dirty="0">
                          <a:solidFill>
                            <a:schemeClr val="tx1"/>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31%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55481">
                <a:tc>
                  <a:txBody>
                    <a:bodyPr/>
                    <a:lstStyle/>
                    <a:p>
                      <a:r>
                        <a:rPr lang="sv-SE" sz="1000" dirty="0">
                          <a:solidFill>
                            <a:schemeClr val="tx1"/>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41%</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55481">
                <a:tc>
                  <a:txBody>
                    <a:bodyPr/>
                    <a:lstStyle/>
                    <a:p>
                      <a:r>
                        <a:rPr lang="sv-SE" sz="1000" dirty="0">
                          <a:solidFill>
                            <a:schemeClr val="tx1"/>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23%</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61589221"/>
                  </a:ext>
                </a:extLst>
              </a:tr>
              <a:tr h="255481">
                <a:tc>
                  <a:txBody>
                    <a:bodyPr/>
                    <a:lstStyle/>
                    <a:p>
                      <a:r>
                        <a:rPr lang="sv-SE" sz="1000" dirty="0">
                          <a:solidFill>
                            <a:schemeClr val="tx1"/>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37%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55481">
                <a:tc>
                  <a:txBody>
                    <a:bodyPr/>
                    <a:lstStyle/>
                    <a:p>
                      <a:r>
                        <a:rPr lang="sv-SE" sz="1000" dirty="0">
                          <a:solidFill>
                            <a:schemeClr val="tx1"/>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35%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chemeClr val="tx1"/>
                          </a:solidFill>
                          <a:effectLst/>
                          <a:latin typeface="Montserrat" panose="00000500000000000000" pitchFamily="2" charset="0"/>
                        </a:rPr>
                        <a:t>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51244506"/>
                  </a:ext>
                </a:extLst>
              </a:tr>
            </a:tbl>
          </a:graphicData>
        </a:graphic>
      </p:graphicFrame>
      <p:sp>
        <p:nvSpPr>
          <p:cNvPr id="9" name="Rectangle 3">
            <a:extLst>
              <a:ext uri="{FF2B5EF4-FFF2-40B4-BE49-F238E27FC236}">
                <a16:creationId xmlns:a16="http://schemas.microsoft.com/office/drawing/2014/main" id="{8A0FABD7-211A-7FFD-E0AD-9632DFB1BBF1}"/>
              </a:ext>
            </a:extLst>
          </p:cNvPr>
          <p:cNvSpPr/>
          <p:nvPr/>
        </p:nvSpPr>
        <p:spPr>
          <a:xfrm>
            <a:off x="9104671" y="741241"/>
            <a:ext cx="2355492" cy="2840159"/>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nettoomsättning för företag verksamma inom de SNI-koder som använts för att avgränsa besöksnäring. </a:t>
            </a:r>
          </a:p>
          <a:p>
            <a:pPr>
              <a:spcBef>
                <a:spcPts val="300"/>
              </a:spcBef>
              <a:spcAft>
                <a:spcPts val="300"/>
              </a:spcAft>
            </a:pPr>
            <a:r>
              <a:rPr lang="sv-SE" sz="900" dirty="0">
                <a:solidFill>
                  <a:schemeClr val="tx1"/>
                </a:solidFill>
                <a:latin typeface="Montserrat" panose="00000500000000000000" pitchFamily="2" charset="0"/>
              </a:rPr>
              <a:t>Data hämtas från SCB företagsregister. Har andelsberäknats utifrån turistkronan. Justering för att hantera Coronakrisen har genomförts utifrån alternativa källmaterial. </a:t>
            </a:r>
          </a:p>
          <a:p>
            <a:pPr>
              <a:spcBef>
                <a:spcPts val="300"/>
              </a:spcBef>
              <a:spcAft>
                <a:spcPts val="300"/>
              </a:spcAft>
            </a:pPr>
            <a:r>
              <a:rPr lang="sv-SE" sz="900" dirty="0">
                <a:solidFill>
                  <a:schemeClr val="tx1"/>
                </a:solidFill>
                <a:latin typeface="Montserrat" panose="00000500000000000000" pitchFamily="2" charset="0"/>
              </a:rPr>
              <a:t>Med nettoomsättning avses intäkter från företagens huvudsakliga rörelse för sålda varor och utförda tjänster. Den nettoomsättning som publiceras är exklusive punktskatter och samt justerad för merchanting (d.v.s. intäkter från varor som såväl tillverkas/köps som säljs utomlands utan att passera rikets gränser har räknats bort).</a:t>
            </a:r>
          </a:p>
        </p:txBody>
      </p:sp>
      <p:sp>
        <p:nvSpPr>
          <p:cNvPr id="10" name="Rectangle 5">
            <a:extLst>
              <a:ext uri="{FF2B5EF4-FFF2-40B4-BE49-F238E27FC236}">
                <a16:creationId xmlns:a16="http://schemas.microsoft.com/office/drawing/2014/main" id="{1FFC074A-B595-F7C9-5773-EEB3927F762C}"/>
              </a:ext>
            </a:extLst>
          </p:cNvPr>
          <p:cNvSpPr/>
          <p:nvPr/>
        </p:nvSpPr>
        <p:spPr>
          <a:xfrm>
            <a:off x="9104671" y="3662842"/>
            <a:ext cx="2355492" cy="314729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2010-2021 ökade omsättningen i Östra Mellansveriges besöksnäring med 37 procent. Om Gävleborg inkluderas blir ökningen något svagare. </a:t>
            </a:r>
          </a:p>
          <a:p>
            <a:pPr>
              <a:spcBef>
                <a:spcPts val="300"/>
              </a:spcBef>
              <a:spcAft>
                <a:spcPts val="300"/>
              </a:spcAft>
            </a:pPr>
            <a:r>
              <a:rPr lang="sv-SE" sz="900" dirty="0">
                <a:solidFill>
                  <a:schemeClr val="tx1"/>
                </a:solidFill>
                <a:latin typeface="Montserrat" panose="00000500000000000000" pitchFamily="2" charset="0"/>
              </a:rPr>
              <a:t>Ökningen har varit störst i Östergötland (44%) och Västmanland (41%). Lägst ökning återfanns i Gävleborg (23%) och Södermanland (30%).</a:t>
            </a:r>
          </a:p>
          <a:p>
            <a:pPr>
              <a:spcBef>
                <a:spcPts val="300"/>
              </a:spcBef>
              <a:spcAft>
                <a:spcPts val="300"/>
              </a:spcAft>
            </a:pPr>
            <a:r>
              <a:rPr lang="sv-SE" sz="900" dirty="0">
                <a:solidFill>
                  <a:schemeClr val="tx1"/>
                </a:solidFill>
                <a:latin typeface="Montserrat" panose="00000500000000000000" pitchFamily="2" charset="0"/>
              </a:rPr>
              <a:t>Utifrån den definition och mätmetod som används uppgick omsättningen till 26 miljarder SEK 2021 i ÖMS och strax under 30 miljarder totalt. Det motsvarar en ökning på 7 procent jämfört med föregående år. </a:t>
            </a:r>
          </a:p>
          <a:p>
            <a:pPr>
              <a:spcBef>
                <a:spcPts val="300"/>
              </a:spcBef>
              <a:spcAft>
                <a:spcPts val="300"/>
              </a:spcAft>
            </a:pPr>
            <a:r>
              <a:rPr lang="sv-SE" sz="900" dirty="0">
                <a:solidFill>
                  <a:schemeClr val="tx1"/>
                </a:solidFill>
                <a:latin typeface="Montserrat" panose="00000500000000000000" pitchFamily="2" charset="0"/>
              </a:rPr>
              <a:t>I Södermanland, Västmanland och Gävleborg ökade nettoomsättningen starkare än i regionen i genomsnitt. Gävleborg uppvisar en något svagare tillväxt. </a:t>
            </a:r>
          </a:p>
          <a:p>
            <a:pPr>
              <a:spcBef>
                <a:spcPts val="300"/>
              </a:spcBef>
              <a:spcAft>
                <a:spcPts val="300"/>
              </a:spcAft>
            </a:pPr>
            <a:endParaRPr lang="sv-SE" sz="800" dirty="0">
              <a:solidFill>
                <a:schemeClr val="tx1"/>
              </a:solidFill>
              <a:latin typeface="Montserrat" panose="00000500000000000000" pitchFamily="2" charset="0"/>
            </a:endParaRPr>
          </a:p>
        </p:txBody>
      </p:sp>
      <p:graphicFrame>
        <p:nvGraphicFramePr>
          <p:cNvPr id="11" name="Diagram 10">
            <a:extLst>
              <a:ext uri="{FF2B5EF4-FFF2-40B4-BE49-F238E27FC236}">
                <a16:creationId xmlns:a16="http://schemas.microsoft.com/office/drawing/2014/main" id="{EA2AC77A-CC3A-D95B-116B-D74503444F07}"/>
              </a:ext>
            </a:extLst>
          </p:cNvPr>
          <p:cNvGraphicFramePr>
            <a:graphicFrameLocks/>
          </p:cNvGraphicFramePr>
          <p:nvPr>
            <p:extLst>
              <p:ext uri="{D42A27DB-BD31-4B8C-83A1-F6EECF244321}">
                <p14:modId xmlns:p14="http://schemas.microsoft.com/office/powerpoint/2010/main" val="3389005396"/>
              </p:ext>
            </p:extLst>
          </p:nvPr>
        </p:nvGraphicFramePr>
        <p:xfrm>
          <a:off x="1600200" y="1199893"/>
          <a:ext cx="7178995" cy="2990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1761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2"/>
          </a:bgClr>
        </a:patt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8FDBFE2-F6D9-2C4A-A42F-29A347D32582}"/>
              </a:ext>
            </a:extLst>
          </p:cNvPr>
          <p:cNvSpPr>
            <a:spLocks noGrp="1"/>
          </p:cNvSpPr>
          <p:nvPr>
            <p:ph type="title"/>
          </p:nvPr>
        </p:nvSpPr>
        <p:spPr/>
        <p:txBody>
          <a:bodyPr/>
          <a:lstStyle/>
          <a:p>
            <a:r>
              <a:rPr lang="sv-SE" dirty="0"/>
              <a:t>Tack!</a:t>
            </a:r>
          </a:p>
        </p:txBody>
      </p:sp>
      <p:sp>
        <p:nvSpPr>
          <p:cNvPr id="4" name="Sous-titre 3">
            <a:extLst>
              <a:ext uri="{FF2B5EF4-FFF2-40B4-BE49-F238E27FC236}">
                <a16:creationId xmlns:a16="http://schemas.microsoft.com/office/drawing/2014/main" id="{5AA3AC5F-0F0E-184F-ABCC-AB4439FE3E70}"/>
              </a:ext>
            </a:extLst>
          </p:cNvPr>
          <p:cNvSpPr>
            <a:spLocks noGrp="1"/>
          </p:cNvSpPr>
          <p:nvPr>
            <p:ph type="subTitle" idx="1"/>
          </p:nvPr>
        </p:nvSpPr>
        <p:spPr>
          <a:xfrm>
            <a:off x="1774825" y="6092824"/>
            <a:ext cx="6938219" cy="323851"/>
          </a:xfrm>
        </p:spPr>
        <p:txBody>
          <a:bodyPr anchor="ctr"/>
          <a:lstStyle/>
          <a:p>
            <a:r>
              <a:rPr lang="sv-SE">
                <a:latin typeface="Gentium Basic" panose="02000503060000020004" pitchFamily="2" charset="77"/>
              </a:rPr>
              <a:t>wsp.com</a:t>
            </a:r>
          </a:p>
        </p:txBody>
      </p:sp>
      <p:pic>
        <p:nvPicPr>
          <p:cNvPr id="11" name="Graphique 10">
            <a:hlinkClick r:id="rId2"/>
            <a:extLst>
              <a:ext uri="{FF2B5EF4-FFF2-40B4-BE49-F238E27FC236}">
                <a16:creationId xmlns:a16="http://schemas.microsoft.com/office/drawing/2014/main" id="{A9FB1307-8436-3844-B3ED-AECD5E909F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82775" y="5680075"/>
            <a:ext cx="171450" cy="171450"/>
          </a:xfrm>
          <a:prstGeom prst="rect">
            <a:avLst/>
          </a:prstGeom>
        </p:spPr>
      </p:pic>
      <p:pic>
        <p:nvPicPr>
          <p:cNvPr id="13" name="Graphique 12">
            <a:hlinkClick r:id="rId5"/>
            <a:extLst>
              <a:ext uri="{FF2B5EF4-FFF2-40B4-BE49-F238E27FC236}">
                <a16:creationId xmlns:a16="http://schemas.microsoft.com/office/drawing/2014/main" id="{F369ECC4-18BB-0944-99AD-68EBDF17606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12258" y="5694522"/>
            <a:ext cx="174447" cy="157002"/>
          </a:xfrm>
          <a:prstGeom prst="rect">
            <a:avLst/>
          </a:prstGeom>
        </p:spPr>
      </p:pic>
      <p:pic>
        <p:nvPicPr>
          <p:cNvPr id="15" name="Graphique 14">
            <a:hlinkClick r:id="rId8"/>
            <a:extLst>
              <a:ext uri="{FF2B5EF4-FFF2-40B4-BE49-F238E27FC236}">
                <a16:creationId xmlns:a16="http://schemas.microsoft.com/office/drawing/2014/main" id="{EFEC802C-55F9-0D48-9502-AFA2994A8B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60791" y="5689600"/>
            <a:ext cx="73297" cy="152400"/>
          </a:xfrm>
          <a:prstGeom prst="rect">
            <a:avLst/>
          </a:prstGeom>
        </p:spPr>
      </p:pic>
      <p:pic>
        <p:nvPicPr>
          <p:cNvPr id="21" name="Graphique 20">
            <a:hlinkClick r:id="rId11"/>
            <a:extLst>
              <a:ext uri="{FF2B5EF4-FFF2-40B4-BE49-F238E27FC236}">
                <a16:creationId xmlns:a16="http://schemas.microsoft.com/office/drawing/2014/main" id="{00CB14C2-E8C0-D34A-8C10-F64429ED9F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92122" y="5680076"/>
            <a:ext cx="171449" cy="171449"/>
          </a:xfrm>
          <a:prstGeom prst="rect">
            <a:avLst/>
          </a:prstGeom>
        </p:spPr>
      </p:pic>
      <p:pic>
        <p:nvPicPr>
          <p:cNvPr id="25" name="Graphique 24">
            <a:hlinkClick r:id="rId14"/>
            <a:extLst>
              <a:ext uri="{FF2B5EF4-FFF2-40B4-BE49-F238E27FC236}">
                <a16:creationId xmlns:a16="http://schemas.microsoft.com/office/drawing/2014/main" id="{2D1E61C4-DD77-D745-8508-E120314690CF}"/>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6658" y="5689600"/>
            <a:ext cx="235502" cy="157001"/>
          </a:xfrm>
          <a:prstGeom prst="rect">
            <a:avLst/>
          </a:prstGeom>
        </p:spPr>
      </p:pic>
    </p:spTree>
    <p:extLst>
      <p:ext uri="{BB962C8B-B14F-4D97-AF65-F5344CB8AC3E}">
        <p14:creationId xmlns:p14="http://schemas.microsoft.com/office/powerpoint/2010/main" val="4110729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C2C739E2-F36A-79B5-1FDE-C6B1B408D259}"/>
              </a:ext>
            </a:extLst>
          </p:cNvPr>
          <p:cNvSpPr txBox="1">
            <a:spLocks/>
          </p:cNvSpPr>
          <p:nvPr/>
        </p:nvSpPr>
        <p:spPr>
          <a:xfrm>
            <a:off x="2208214" y="620713"/>
            <a:ext cx="9251949" cy="438912"/>
          </a:xfrm>
          <a:prstGeom prst="rect">
            <a:avLst/>
          </a:prstGeom>
        </p:spPr>
        <p:txBody>
          <a:bodyPr vert="horz" lIns="45720" tIns="45720" rIns="45720" bIns="45720" rtlCol="0" anchor="t" anchorCtr="0">
            <a:noAutofit/>
          </a:bodyPr>
          <a:lstStyle>
            <a:lvl1pPr algn="l" defTabSz="914400" rtl="0" eaLnBrk="1" latinLnBrk="0" hangingPunct="1">
              <a:lnSpc>
                <a:spcPct val="100000"/>
              </a:lnSpc>
              <a:spcBef>
                <a:spcPct val="0"/>
              </a:spcBef>
              <a:buNone/>
              <a:defRPr sz="2400" b="1" i="0" kern="1200">
                <a:solidFill>
                  <a:schemeClr val="tx1"/>
                </a:solidFill>
                <a:latin typeface="Montserrat" pitchFamily="2" charset="77"/>
                <a:ea typeface="+mj-ea"/>
                <a:cs typeface="Arial" panose="020B0604020202020204" pitchFamily="34" charset="0"/>
              </a:defRPr>
            </a:lvl1pPr>
          </a:lstStyle>
          <a:p>
            <a:r>
              <a:rPr lang="en-US"/>
              <a:t>Urval av indikatorer</a:t>
            </a:r>
            <a:endParaRPr lang="en-US" dirty="0"/>
          </a:p>
        </p:txBody>
      </p:sp>
      <p:sp>
        <p:nvSpPr>
          <p:cNvPr id="6" name="Title 6">
            <a:extLst>
              <a:ext uri="{FF2B5EF4-FFF2-40B4-BE49-F238E27FC236}">
                <a16:creationId xmlns:a16="http://schemas.microsoft.com/office/drawing/2014/main" id="{592B9798-ACFE-76ED-F651-46CCCE27F85B}"/>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Uppbyggnad</a:t>
            </a:r>
          </a:p>
        </p:txBody>
      </p:sp>
      <p:sp>
        <p:nvSpPr>
          <p:cNvPr id="7" name="Title 6">
            <a:extLst>
              <a:ext uri="{FF2B5EF4-FFF2-40B4-BE49-F238E27FC236}">
                <a16:creationId xmlns:a16="http://schemas.microsoft.com/office/drawing/2014/main" id="{03A19E72-8507-A4E3-3141-2F8C486E44D6}"/>
              </a:ext>
            </a:extLst>
          </p:cNvPr>
          <p:cNvSpPr txBox="1">
            <a:spLocks/>
          </p:cNvSpPr>
          <p:nvPr/>
        </p:nvSpPr>
        <p:spPr>
          <a:xfrm>
            <a:off x="6913616" y="2222850"/>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dirty="0">
                <a:latin typeface="Montserrat SemiBold" panose="020B0604020202020204" charset="0"/>
              </a:rPr>
              <a:t>Indikatorer som mäts</a:t>
            </a:r>
          </a:p>
        </p:txBody>
      </p:sp>
      <p:sp>
        <p:nvSpPr>
          <p:cNvPr id="8" name="Titre 1">
            <a:extLst>
              <a:ext uri="{FF2B5EF4-FFF2-40B4-BE49-F238E27FC236}">
                <a16:creationId xmlns:a16="http://schemas.microsoft.com/office/drawing/2014/main" id="{183597E2-1E70-FA30-B467-D09C97B8EF9C}"/>
              </a:ext>
            </a:extLst>
          </p:cNvPr>
          <p:cNvSpPr txBox="1">
            <a:spLocks/>
          </p:cNvSpPr>
          <p:nvPr/>
        </p:nvSpPr>
        <p:spPr>
          <a:xfrm>
            <a:off x="22082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Data har delats in i tre block:</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Branschens utveckling</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Utvecklingstrender avseende besökare</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Regionalekonomiska effekter</a:t>
            </a:r>
          </a:p>
          <a:p>
            <a:pPr marL="284163">
              <a:lnSpc>
                <a:spcPct val="120000"/>
              </a:lnSpc>
              <a:spcBef>
                <a:spcPts val="500"/>
              </a:spcBef>
              <a:spcAft>
                <a:spcPts val="500"/>
              </a:spcAft>
              <a:buClr>
                <a:schemeClr val="accent1"/>
              </a:buClr>
              <a:defRPr/>
            </a:pPr>
            <a:r>
              <a:rPr lang="sv-SE" sz="1200" b="0" dirty="0">
                <a:solidFill>
                  <a:schemeClr val="tx1"/>
                </a:solidFill>
                <a:latin typeface="Montserrat" panose="00000500000000000000" pitchFamily="2" charset="0"/>
              </a:rPr>
              <a:t>Data som presenteras är från år 2010 till år 2022, eller senast tillgängliga år.</a:t>
            </a:r>
            <a:endParaRPr lang="sv-SE" sz="1300" b="0" dirty="0">
              <a:solidFill>
                <a:schemeClr val="tx1"/>
              </a:solidFill>
              <a:latin typeface="Montserrat" panose="00000500000000000000" pitchFamily="2" charset="0"/>
            </a:endParaRPr>
          </a:p>
        </p:txBody>
      </p:sp>
      <p:pic>
        <p:nvPicPr>
          <p:cNvPr id="9" name="Picture 23">
            <a:extLst>
              <a:ext uri="{FF2B5EF4-FFF2-40B4-BE49-F238E27FC236}">
                <a16:creationId xmlns:a16="http://schemas.microsoft.com/office/drawing/2014/main" id="{DD13AA01-09B7-AC72-5EF3-33F1B2BE4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0" name="Picture 25">
            <a:extLst>
              <a:ext uri="{FF2B5EF4-FFF2-40B4-BE49-F238E27FC236}">
                <a16:creationId xmlns:a16="http://schemas.microsoft.com/office/drawing/2014/main" id="{01FED7DA-5A24-6428-48A6-002AB37C5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616" y="1661646"/>
            <a:ext cx="502920" cy="502920"/>
          </a:xfrm>
          <a:prstGeom prst="rect">
            <a:avLst/>
          </a:prstGeom>
        </p:spPr>
      </p:pic>
      <p:cxnSp>
        <p:nvCxnSpPr>
          <p:cNvPr id="11" name="Straight Connector 27">
            <a:extLst>
              <a:ext uri="{FF2B5EF4-FFF2-40B4-BE49-F238E27FC236}">
                <a16:creationId xmlns:a16="http://schemas.microsoft.com/office/drawing/2014/main" id="{63CBC747-9EB4-AD2E-0BB3-908C3621AA1C}"/>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ell 11">
            <a:extLst>
              <a:ext uri="{FF2B5EF4-FFF2-40B4-BE49-F238E27FC236}">
                <a16:creationId xmlns:a16="http://schemas.microsoft.com/office/drawing/2014/main" id="{06A9D229-866F-FCA8-9AF0-B042250DDA8D}"/>
              </a:ext>
            </a:extLst>
          </p:cNvPr>
          <p:cNvGraphicFramePr>
            <a:graphicFrameLocks noGrp="1"/>
          </p:cNvGraphicFramePr>
          <p:nvPr>
            <p:extLst>
              <p:ext uri="{D42A27DB-BD31-4B8C-83A1-F6EECF244321}">
                <p14:modId xmlns:p14="http://schemas.microsoft.com/office/powerpoint/2010/main" val="1594530990"/>
              </p:ext>
            </p:extLst>
          </p:nvPr>
        </p:nvGraphicFramePr>
        <p:xfrm>
          <a:off x="6913616" y="2614149"/>
          <a:ext cx="3898900" cy="1143000"/>
        </p:xfrm>
        <a:graphic>
          <a:graphicData uri="http://schemas.openxmlformats.org/drawingml/2006/table">
            <a:tbl>
              <a:tblPr firstRow="1">
                <a:tableStyleId>{B301B821-A1FF-4177-AEE7-76D212191A09}</a:tableStyleId>
              </a:tblPr>
              <a:tblGrid>
                <a:gridCol w="3898900">
                  <a:extLst>
                    <a:ext uri="{9D8B030D-6E8A-4147-A177-3AD203B41FA5}">
                      <a16:colId xmlns:a16="http://schemas.microsoft.com/office/drawing/2014/main" val="4254353016"/>
                    </a:ext>
                  </a:extLst>
                </a:gridCol>
              </a:tblGrid>
              <a:tr h="190500">
                <a:tc>
                  <a:txBody>
                    <a:bodyPr/>
                    <a:lstStyle/>
                    <a:p>
                      <a:pPr algn="l" rtl="0" fontAlgn="ctr"/>
                      <a:r>
                        <a:rPr lang="sv-SE" sz="900" u="none" strike="noStrike" dirty="0">
                          <a:solidFill>
                            <a:schemeClr val="bg1"/>
                          </a:solidFill>
                          <a:effectLst/>
                          <a:latin typeface="Montserrat" panose="00000500000000000000" pitchFamily="2" charset="0"/>
                        </a:rPr>
                        <a:t>Branschens utveckling</a:t>
                      </a:r>
                      <a:endParaRPr lang="sv-SE" sz="900" b="1" i="0" u="none" strike="noStrike" dirty="0">
                        <a:solidFill>
                          <a:schemeClr val="bg1"/>
                        </a:solidFill>
                        <a:effectLst/>
                        <a:latin typeface="Montserrat" panose="00000500000000000000" pitchFamily="2" charset="0"/>
                      </a:endParaRPr>
                    </a:p>
                  </a:txBody>
                  <a:tcPr marL="6350" marR="6350" marT="6350" marB="0" anchor="ctr">
                    <a:solidFill>
                      <a:schemeClr val="tx2"/>
                    </a:solidFill>
                  </a:tcPr>
                </a:tc>
                <a:extLst>
                  <a:ext uri="{0D108BD9-81ED-4DB2-BD59-A6C34878D82A}">
                    <a16:rowId xmlns:a16="http://schemas.microsoft.com/office/drawing/2014/main" val="3124859833"/>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sysselsatta</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1123998740"/>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nystartade företag</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620531689"/>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företagskonkurser</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4076471937"/>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arbetsställen</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1395202410"/>
                  </a:ext>
                </a:extLst>
              </a:tr>
              <a:tr h="190500">
                <a:tc>
                  <a:txBody>
                    <a:bodyPr/>
                    <a:lstStyle/>
                    <a:p>
                      <a:pPr algn="l" rtl="0" fontAlgn="ctr"/>
                      <a:r>
                        <a:rPr lang="sv-SE" sz="900" u="none" strike="noStrike" dirty="0">
                          <a:solidFill>
                            <a:srgbClr val="000000"/>
                          </a:solidFill>
                          <a:effectLst/>
                          <a:latin typeface="Montserrat" panose="00000500000000000000" pitchFamily="2" charset="0"/>
                        </a:rPr>
                        <a:t>Operativa företagsledare (efter kön och bakgrund)</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12693076"/>
                  </a:ext>
                </a:extLst>
              </a:tr>
            </a:tbl>
          </a:graphicData>
        </a:graphic>
      </p:graphicFrame>
      <p:graphicFrame>
        <p:nvGraphicFramePr>
          <p:cNvPr id="13" name="Tabell 12">
            <a:extLst>
              <a:ext uri="{FF2B5EF4-FFF2-40B4-BE49-F238E27FC236}">
                <a16:creationId xmlns:a16="http://schemas.microsoft.com/office/drawing/2014/main" id="{F2C5BF8C-B5A0-C3EB-F3E2-C8ED09BAA917}"/>
              </a:ext>
            </a:extLst>
          </p:cNvPr>
          <p:cNvGraphicFramePr>
            <a:graphicFrameLocks noGrp="1"/>
          </p:cNvGraphicFramePr>
          <p:nvPr>
            <p:extLst>
              <p:ext uri="{D42A27DB-BD31-4B8C-83A1-F6EECF244321}">
                <p14:modId xmlns:p14="http://schemas.microsoft.com/office/powerpoint/2010/main" val="1427005779"/>
              </p:ext>
            </p:extLst>
          </p:nvPr>
        </p:nvGraphicFramePr>
        <p:xfrm>
          <a:off x="6918105" y="3756931"/>
          <a:ext cx="3898900" cy="1143000"/>
        </p:xfrm>
        <a:graphic>
          <a:graphicData uri="http://schemas.openxmlformats.org/drawingml/2006/table">
            <a:tbl>
              <a:tblPr firstRow="1">
                <a:tableStyleId>{B301B821-A1FF-4177-AEE7-76D212191A09}</a:tableStyleId>
              </a:tblPr>
              <a:tblGrid>
                <a:gridCol w="3898900">
                  <a:extLst>
                    <a:ext uri="{9D8B030D-6E8A-4147-A177-3AD203B41FA5}">
                      <a16:colId xmlns:a16="http://schemas.microsoft.com/office/drawing/2014/main" val="3449652855"/>
                    </a:ext>
                  </a:extLst>
                </a:gridCol>
              </a:tblGrid>
              <a:tr h="190500">
                <a:tc>
                  <a:txBody>
                    <a:bodyPr/>
                    <a:lstStyle/>
                    <a:p>
                      <a:pPr algn="l" rtl="0" fontAlgn="ctr"/>
                      <a:r>
                        <a:rPr lang="sv-SE" sz="900" u="none" strike="noStrike" dirty="0">
                          <a:solidFill>
                            <a:schemeClr val="bg1"/>
                          </a:solidFill>
                          <a:effectLst/>
                          <a:latin typeface="Montserrat" panose="00000500000000000000" pitchFamily="2" charset="0"/>
                        </a:rPr>
                        <a:t>Trender</a:t>
                      </a:r>
                      <a:endParaRPr lang="sv-SE" sz="900" b="1" i="0" u="none" strike="noStrike" dirty="0">
                        <a:solidFill>
                          <a:schemeClr val="bg1"/>
                        </a:solidFill>
                        <a:effectLst/>
                        <a:latin typeface="Montserrat" panose="00000500000000000000" pitchFamily="2" charset="0"/>
                      </a:endParaRPr>
                    </a:p>
                  </a:txBody>
                  <a:tcPr marL="6350" marR="6350" marT="6350" marB="0" anchor="ctr">
                    <a:solidFill>
                      <a:schemeClr val="accent1"/>
                    </a:solidFill>
                  </a:tcPr>
                </a:tc>
                <a:extLst>
                  <a:ext uri="{0D108BD9-81ED-4DB2-BD59-A6C34878D82A}">
                    <a16:rowId xmlns:a16="http://schemas.microsoft.com/office/drawing/2014/main" val="3370684203"/>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hotell, stugbyar och vandrarhem</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2948684067"/>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gästnätter</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3259634645"/>
                  </a:ext>
                </a:extLst>
              </a:tr>
              <a:tr h="190500">
                <a:tc>
                  <a:txBody>
                    <a:bodyPr/>
                    <a:lstStyle/>
                    <a:p>
                      <a:pPr algn="l" rtl="0" fontAlgn="ctr"/>
                      <a:r>
                        <a:rPr lang="sv-SE" sz="900" u="none" strike="noStrike" dirty="0">
                          <a:solidFill>
                            <a:srgbClr val="000000"/>
                          </a:solidFill>
                          <a:effectLst/>
                          <a:latin typeface="Montserrat" panose="00000500000000000000" pitchFamily="2" charset="0"/>
                        </a:rPr>
                        <a:t>Utländska gästnätter av totala antalet</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3866026728"/>
                  </a:ext>
                </a:extLst>
              </a:tr>
              <a:tr h="190500">
                <a:tc>
                  <a:txBody>
                    <a:bodyPr/>
                    <a:lstStyle/>
                    <a:p>
                      <a:pPr algn="l" rtl="0" fontAlgn="ctr"/>
                      <a:r>
                        <a:rPr lang="sv-SE" sz="900" u="none" strike="noStrike" dirty="0">
                          <a:solidFill>
                            <a:srgbClr val="000000"/>
                          </a:solidFill>
                          <a:effectLst/>
                          <a:latin typeface="Montserrat" panose="00000500000000000000" pitchFamily="2" charset="0"/>
                        </a:rPr>
                        <a:t>Antal passagerare vid regionala flygplatser</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631040231"/>
                  </a:ext>
                </a:extLst>
              </a:tr>
              <a:tr h="190500">
                <a:tc>
                  <a:txBody>
                    <a:bodyPr/>
                    <a:lstStyle/>
                    <a:p>
                      <a:pPr algn="l" rtl="0" fontAlgn="ctr"/>
                      <a:r>
                        <a:rPr lang="sv-SE" sz="900" u="none" strike="noStrike" dirty="0">
                          <a:solidFill>
                            <a:srgbClr val="000000"/>
                          </a:solidFill>
                          <a:effectLst/>
                          <a:latin typeface="Montserrat" panose="00000500000000000000" pitchFamily="2" charset="0"/>
                        </a:rPr>
                        <a:t>Gästnätter i privata fritidsbåtar/gästhamnar</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467062377"/>
                  </a:ext>
                </a:extLst>
              </a:tr>
            </a:tbl>
          </a:graphicData>
        </a:graphic>
      </p:graphicFrame>
      <p:graphicFrame>
        <p:nvGraphicFramePr>
          <p:cNvPr id="14" name="Tabell 13">
            <a:extLst>
              <a:ext uri="{FF2B5EF4-FFF2-40B4-BE49-F238E27FC236}">
                <a16:creationId xmlns:a16="http://schemas.microsoft.com/office/drawing/2014/main" id="{C31005EA-3498-9C59-7A1C-7B80336F36CF}"/>
              </a:ext>
            </a:extLst>
          </p:cNvPr>
          <p:cNvGraphicFramePr>
            <a:graphicFrameLocks noGrp="1"/>
          </p:cNvGraphicFramePr>
          <p:nvPr>
            <p:extLst>
              <p:ext uri="{D42A27DB-BD31-4B8C-83A1-F6EECF244321}">
                <p14:modId xmlns:p14="http://schemas.microsoft.com/office/powerpoint/2010/main" val="1242350906"/>
              </p:ext>
            </p:extLst>
          </p:nvPr>
        </p:nvGraphicFramePr>
        <p:xfrm>
          <a:off x="6918105" y="4906046"/>
          <a:ext cx="3898900" cy="1143000"/>
        </p:xfrm>
        <a:graphic>
          <a:graphicData uri="http://schemas.openxmlformats.org/drawingml/2006/table">
            <a:tbl>
              <a:tblPr firstRow="1">
                <a:tableStyleId>{B301B821-A1FF-4177-AEE7-76D212191A09}</a:tableStyleId>
              </a:tblPr>
              <a:tblGrid>
                <a:gridCol w="3898900">
                  <a:extLst>
                    <a:ext uri="{9D8B030D-6E8A-4147-A177-3AD203B41FA5}">
                      <a16:colId xmlns:a16="http://schemas.microsoft.com/office/drawing/2014/main" val="688460615"/>
                    </a:ext>
                  </a:extLst>
                </a:gridCol>
              </a:tblGrid>
              <a:tr h="190500">
                <a:tc>
                  <a:txBody>
                    <a:bodyPr/>
                    <a:lstStyle/>
                    <a:p>
                      <a:pPr algn="l" rtl="0" fontAlgn="ctr"/>
                      <a:r>
                        <a:rPr lang="sv-SE" sz="900" u="none" strike="noStrike" dirty="0">
                          <a:solidFill>
                            <a:schemeClr val="bg1"/>
                          </a:solidFill>
                          <a:effectLst/>
                          <a:latin typeface="Montserrat" panose="00000500000000000000" pitchFamily="2" charset="0"/>
                        </a:rPr>
                        <a:t>Regionalekonomiska effekter</a:t>
                      </a:r>
                      <a:endParaRPr lang="sv-SE" sz="900" b="1" i="0" u="none" strike="noStrike" dirty="0">
                        <a:solidFill>
                          <a:schemeClr val="bg1"/>
                        </a:solidFill>
                        <a:effectLst/>
                        <a:latin typeface="Montserrat" panose="00000500000000000000" pitchFamily="2" charset="0"/>
                      </a:endParaRPr>
                    </a:p>
                  </a:txBody>
                  <a:tcPr marL="6350" marR="6350" marT="6350" marB="0" anchor="ctr">
                    <a:solidFill>
                      <a:schemeClr val="accent1"/>
                    </a:solidFill>
                  </a:tcPr>
                </a:tc>
                <a:extLst>
                  <a:ext uri="{0D108BD9-81ED-4DB2-BD59-A6C34878D82A}">
                    <a16:rowId xmlns:a16="http://schemas.microsoft.com/office/drawing/2014/main" val="3534050291"/>
                  </a:ext>
                </a:extLst>
              </a:tr>
              <a:tr h="190500">
                <a:tc>
                  <a:txBody>
                    <a:bodyPr/>
                    <a:lstStyle/>
                    <a:p>
                      <a:pPr algn="l" rtl="0" fontAlgn="ctr"/>
                      <a:r>
                        <a:rPr lang="sv-SE" sz="900" u="none" strike="noStrike" dirty="0">
                          <a:solidFill>
                            <a:srgbClr val="000000"/>
                          </a:solidFill>
                          <a:effectLst/>
                          <a:latin typeface="Montserrat" panose="00000500000000000000" pitchFamily="2" charset="0"/>
                        </a:rPr>
                        <a:t>Bidrag till förädlingsvärde </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3679951800"/>
                  </a:ext>
                </a:extLst>
              </a:tr>
              <a:tr h="190500">
                <a:tc>
                  <a:txBody>
                    <a:bodyPr/>
                    <a:lstStyle/>
                    <a:p>
                      <a:pPr algn="l" rtl="0" fontAlgn="ctr"/>
                      <a:r>
                        <a:rPr lang="sv-SE" sz="900" u="none" strike="noStrike" dirty="0">
                          <a:solidFill>
                            <a:srgbClr val="000000"/>
                          </a:solidFill>
                          <a:effectLst/>
                          <a:latin typeface="Montserrat" panose="00000500000000000000" pitchFamily="2" charset="0"/>
                        </a:rPr>
                        <a:t>Nettobidrag till kommunala skattekraften</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2885601936"/>
                  </a:ext>
                </a:extLst>
              </a:tr>
              <a:tr h="190500">
                <a:tc>
                  <a:txBody>
                    <a:bodyPr/>
                    <a:lstStyle/>
                    <a:p>
                      <a:pPr algn="l" rtl="0" fontAlgn="ctr"/>
                      <a:r>
                        <a:rPr lang="sv-SE" sz="900" u="none" strike="noStrike" dirty="0">
                          <a:solidFill>
                            <a:srgbClr val="000000"/>
                          </a:solidFill>
                          <a:effectLst/>
                          <a:latin typeface="Montserrat" panose="00000500000000000000" pitchFamily="2" charset="0"/>
                        </a:rPr>
                        <a:t>Logiintäkter</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2875046347"/>
                  </a:ext>
                </a:extLst>
              </a:tr>
              <a:tr h="190500">
                <a:tc>
                  <a:txBody>
                    <a:bodyPr/>
                    <a:lstStyle/>
                    <a:p>
                      <a:pPr algn="l" rtl="0" fontAlgn="ctr"/>
                      <a:r>
                        <a:rPr lang="sv-SE" sz="900" u="none" strike="noStrike" dirty="0">
                          <a:solidFill>
                            <a:srgbClr val="000000"/>
                          </a:solidFill>
                          <a:effectLst/>
                          <a:latin typeface="Montserrat" panose="00000500000000000000" pitchFamily="2" charset="0"/>
                        </a:rPr>
                        <a:t>Utländska besökares konsumtion</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3416720578"/>
                  </a:ext>
                </a:extLst>
              </a:tr>
              <a:tr h="190500">
                <a:tc>
                  <a:txBody>
                    <a:bodyPr/>
                    <a:lstStyle/>
                    <a:p>
                      <a:pPr algn="l" rtl="0" fontAlgn="ctr"/>
                      <a:r>
                        <a:rPr lang="sv-SE" sz="900" u="none" strike="noStrike" dirty="0">
                          <a:solidFill>
                            <a:srgbClr val="000000"/>
                          </a:solidFill>
                          <a:effectLst/>
                          <a:latin typeface="Montserrat" panose="00000500000000000000" pitchFamily="2" charset="0"/>
                        </a:rPr>
                        <a:t>Nettoomsättning </a:t>
                      </a:r>
                      <a:endParaRPr lang="sv-SE" sz="900" b="0" i="0" u="none" strike="noStrike" dirty="0">
                        <a:solidFill>
                          <a:srgbClr val="000000"/>
                        </a:solidFill>
                        <a:effectLst/>
                        <a:latin typeface="Montserrat" panose="00000500000000000000" pitchFamily="2" charset="0"/>
                      </a:endParaRPr>
                    </a:p>
                  </a:txBody>
                  <a:tcPr marL="6350" marR="6350" marT="6350" marB="0" anchor="ctr">
                    <a:solidFill>
                      <a:srgbClr val="FFFFFF"/>
                    </a:solidFill>
                  </a:tcPr>
                </a:tc>
                <a:extLst>
                  <a:ext uri="{0D108BD9-81ED-4DB2-BD59-A6C34878D82A}">
                    <a16:rowId xmlns:a16="http://schemas.microsoft.com/office/drawing/2014/main" val="196047853"/>
                  </a:ext>
                </a:extLst>
              </a:tr>
            </a:tbl>
          </a:graphicData>
        </a:graphic>
      </p:graphicFrame>
    </p:spTree>
    <p:extLst>
      <p:ext uri="{BB962C8B-B14F-4D97-AF65-F5344CB8AC3E}">
        <p14:creationId xmlns:p14="http://schemas.microsoft.com/office/powerpoint/2010/main" val="2525806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ratis bilder av Fotgängare">
            <a:extLst>
              <a:ext uri="{FF2B5EF4-FFF2-40B4-BE49-F238E27FC236}">
                <a16:creationId xmlns:a16="http://schemas.microsoft.com/office/drawing/2014/main" id="{2FEF42CF-BDDF-8F74-D428-4626D9456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5">
            <a:extLst>
              <a:ext uri="{FF2B5EF4-FFF2-40B4-BE49-F238E27FC236}">
                <a16:creationId xmlns:a16="http://schemas.microsoft.com/office/drawing/2014/main" id="{0A1E5967-DAFF-766A-3DA7-0B77C600DB33}"/>
              </a:ext>
            </a:extLst>
          </p:cNvPr>
          <p:cNvSpPr txBox="1">
            <a:spLocks/>
          </p:cNvSpPr>
          <p:nvPr/>
        </p:nvSpPr>
        <p:spPr>
          <a:xfrm>
            <a:off x="1" y="4667091"/>
            <a:ext cx="686863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Branschens utveckling</a:t>
            </a:r>
            <a:endParaRPr lang="en-CA" sz="4000" dirty="0">
              <a:solidFill>
                <a:schemeClr val="bg2"/>
              </a:solidFill>
            </a:endParaRPr>
          </a:p>
        </p:txBody>
      </p:sp>
    </p:spTree>
    <p:extLst>
      <p:ext uri="{BB962C8B-B14F-4D97-AF65-F5344CB8AC3E}">
        <p14:creationId xmlns:p14="http://schemas.microsoft.com/office/powerpoint/2010/main" val="189091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a:extLst>
              <a:ext uri="{FF2B5EF4-FFF2-40B4-BE49-F238E27FC236}">
                <a16:creationId xmlns:a16="http://schemas.microsoft.com/office/drawing/2014/main" id="{62E6A3AF-F0D7-7747-35D1-3DC8E46B82A7}"/>
              </a:ext>
            </a:extLst>
          </p:cNvPr>
          <p:cNvSpPr>
            <a:spLocks noGrp="1"/>
          </p:cNvSpPr>
          <p:nvPr>
            <p:ph type="title"/>
          </p:nvPr>
        </p:nvSpPr>
        <p:spPr>
          <a:xfrm>
            <a:off x="2208214" y="620712"/>
            <a:ext cx="9251949" cy="814797"/>
          </a:xfrm>
        </p:spPr>
        <p:txBody>
          <a:bodyPr lIns="45720" rIns="45720">
            <a:noAutofit/>
          </a:bodyPr>
          <a:lstStyle/>
          <a:p>
            <a:r>
              <a:rPr lang="sv-SE" dirty="0">
                <a:solidFill>
                  <a:schemeClr val="accent1"/>
                </a:solidFill>
              </a:rPr>
              <a:t>1. Antal sysselsatta </a:t>
            </a:r>
            <a:endParaRPr lang="en-US" dirty="0">
              <a:solidFill>
                <a:schemeClr val="accent1"/>
              </a:solidFill>
            </a:endParaRPr>
          </a:p>
        </p:txBody>
      </p:sp>
      <p:graphicFrame>
        <p:nvGraphicFramePr>
          <p:cNvPr id="15" name="Tabell 1">
            <a:extLst>
              <a:ext uri="{FF2B5EF4-FFF2-40B4-BE49-F238E27FC236}">
                <a16:creationId xmlns:a16="http://schemas.microsoft.com/office/drawing/2014/main" id="{BB20FBD1-C200-248D-3735-78B0335FA410}"/>
              </a:ext>
            </a:extLst>
          </p:cNvPr>
          <p:cNvGraphicFramePr>
            <a:graphicFrameLocks noGrp="1"/>
          </p:cNvGraphicFramePr>
          <p:nvPr>
            <p:extLst>
              <p:ext uri="{D42A27DB-BD31-4B8C-83A1-F6EECF244321}">
                <p14:modId xmlns:p14="http://schemas.microsoft.com/office/powerpoint/2010/main" val="2678210795"/>
              </p:ext>
            </p:extLst>
          </p:nvPr>
        </p:nvGraphicFramePr>
        <p:xfrm>
          <a:off x="1591540" y="4365980"/>
          <a:ext cx="7648713" cy="2346960"/>
        </p:xfrm>
        <a:graphic>
          <a:graphicData uri="http://schemas.openxmlformats.org/drawingml/2006/table">
            <a:tbl>
              <a:tblPr firstRow="1" bandRow="1">
                <a:tableStyleId>{5C22544A-7EE6-4342-B048-85BDC9FD1C3A}</a:tableStyleId>
              </a:tblPr>
              <a:tblGrid>
                <a:gridCol w="4437711">
                  <a:extLst>
                    <a:ext uri="{9D8B030D-6E8A-4147-A177-3AD203B41FA5}">
                      <a16:colId xmlns:a16="http://schemas.microsoft.com/office/drawing/2014/main" val="2769935946"/>
                    </a:ext>
                  </a:extLst>
                </a:gridCol>
                <a:gridCol w="1605501">
                  <a:extLst>
                    <a:ext uri="{9D8B030D-6E8A-4147-A177-3AD203B41FA5}">
                      <a16:colId xmlns:a16="http://schemas.microsoft.com/office/drawing/2014/main" val="1762256151"/>
                    </a:ext>
                  </a:extLst>
                </a:gridCol>
                <a:gridCol w="1605501">
                  <a:extLst>
                    <a:ext uri="{9D8B030D-6E8A-4147-A177-3AD203B41FA5}">
                      <a16:colId xmlns:a16="http://schemas.microsoft.com/office/drawing/2014/main" val="4104562552"/>
                    </a:ext>
                  </a:extLst>
                </a:gridCol>
              </a:tblGrid>
              <a:tr h="392292">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2020-2021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41411">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30%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0,6%</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41411">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32%</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41411">
                <a:tc>
                  <a:txBody>
                    <a:bodyPr/>
                    <a:lstStyle/>
                    <a:p>
                      <a:r>
                        <a:rPr lang="sv-SE" sz="1000" dirty="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43,9%</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41411">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21%</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1,2%</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41411">
                <a:tc>
                  <a:txBody>
                    <a:bodyPr/>
                    <a:lstStyle/>
                    <a:p>
                      <a:r>
                        <a:rPr lang="sv-SE" sz="1000" dirty="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41411">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22%</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0,7%</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1690885"/>
                  </a:ext>
                </a:extLst>
              </a:tr>
              <a:tr h="241411">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25%</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a:solidFill>
                            <a:srgbClr val="000000"/>
                          </a:solidFill>
                          <a:effectLst/>
                          <a:latin typeface="Calibri" panose="020F0502020204030204" pitchFamily="34" charset="0"/>
                        </a:rPr>
                        <a:t>10,0%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41411">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8,5%</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39438260"/>
                  </a:ext>
                </a:extLst>
              </a:tr>
            </a:tbl>
          </a:graphicData>
        </a:graphic>
      </p:graphicFrame>
      <p:sp>
        <p:nvSpPr>
          <p:cNvPr id="16" name="Rectangle 3">
            <a:extLst>
              <a:ext uri="{FF2B5EF4-FFF2-40B4-BE49-F238E27FC236}">
                <a16:creationId xmlns:a16="http://schemas.microsoft.com/office/drawing/2014/main" id="{0232493B-59E5-5F0C-58B0-4DCD3B0E2B51}"/>
              </a:ext>
            </a:extLst>
          </p:cNvPr>
          <p:cNvSpPr/>
          <p:nvPr/>
        </p:nvSpPr>
        <p:spPr>
          <a:xfrm>
            <a:off x="9361846" y="1105024"/>
            <a:ext cx="2355492" cy="249482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antalet novembersysselsatta i dagbefolkningen, hämtas från SCB:s registerbaserade arbetsmarknadsstatistik (RAMS). From 2022 har SCB övergått till ny statistik (BAS).  För att inte bryta tidsserien har vi valt att använda RAMS och år 2021 här. </a:t>
            </a:r>
          </a:p>
          <a:p>
            <a:pPr>
              <a:spcBef>
                <a:spcPts val="300"/>
              </a:spcBef>
              <a:spcAft>
                <a:spcPts val="300"/>
              </a:spcAft>
            </a:pPr>
            <a:r>
              <a:rPr lang="sv-SE" sz="900" dirty="0">
                <a:solidFill>
                  <a:schemeClr val="tx1"/>
                </a:solidFill>
                <a:latin typeface="Montserrat" panose="00000500000000000000" pitchFamily="2" charset="0"/>
              </a:rPr>
              <a:t>Urvalet har gjorts efter SNI-koder där besöksnäringens andel har viktats baserat på turistkronan (se metod-PM).</a:t>
            </a:r>
          </a:p>
          <a:p>
            <a:pPr>
              <a:spcBef>
                <a:spcPts val="300"/>
              </a:spcBef>
              <a:spcAft>
                <a:spcPts val="300"/>
              </a:spcAft>
            </a:pPr>
            <a:r>
              <a:rPr lang="sv-SE" sz="900" dirty="0">
                <a:solidFill>
                  <a:schemeClr val="tx1"/>
                </a:solidFill>
                <a:latin typeface="Montserrat" panose="00000500000000000000" pitchFamily="2" charset="0"/>
              </a:rPr>
              <a:t>För att räknas som sysselsatt ska man varit förvärvsarbetande under mätveckan i november. Det är således ett brett sysselsättningsmått.</a:t>
            </a:r>
          </a:p>
        </p:txBody>
      </p:sp>
      <p:sp>
        <p:nvSpPr>
          <p:cNvPr id="17" name="Rectangle 5">
            <a:extLst>
              <a:ext uri="{FF2B5EF4-FFF2-40B4-BE49-F238E27FC236}">
                <a16:creationId xmlns:a16="http://schemas.microsoft.com/office/drawing/2014/main" id="{6B57AAD1-0B7D-347E-F4C0-D07DBF80D59D}"/>
              </a:ext>
            </a:extLst>
          </p:cNvPr>
          <p:cNvSpPr/>
          <p:nvPr/>
        </p:nvSpPr>
        <p:spPr>
          <a:xfrm>
            <a:off x="9361846" y="3916767"/>
            <a:ext cx="2355492" cy="270295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2010-2021 ökade antalet sysselsatta i ÖMS med 25 procent och totalt i regionen 24% procent. Sysselsättningen har ökat starkast i Sörmland  med 32%, följt av Uppsala  och Västmanland.</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Under 2020/2021 visar samtliga län enen ökad sysselsättning, med starkast ökning  i Östergötland och lägre i övriga län.</a:t>
            </a:r>
          </a:p>
        </p:txBody>
      </p:sp>
      <p:graphicFrame>
        <p:nvGraphicFramePr>
          <p:cNvPr id="4" name="Diagram 3">
            <a:extLst>
              <a:ext uri="{FF2B5EF4-FFF2-40B4-BE49-F238E27FC236}">
                <a16:creationId xmlns:a16="http://schemas.microsoft.com/office/drawing/2014/main" id="{340E9013-92A9-8E42-B77E-91DFD718A2C1}"/>
              </a:ext>
            </a:extLst>
          </p:cNvPr>
          <p:cNvGraphicFramePr>
            <a:graphicFrameLocks/>
          </p:cNvGraphicFramePr>
          <p:nvPr>
            <p:extLst>
              <p:ext uri="{D42A27DB-BD31-4B8C-83A1-F6EECF244321}">
                <p14:modId xmlns:p14="http://schemas.microsoft.com/office/powerpoint/2010/main" val="224859891"/>
              </p:ext>
            </p:extLst>
          </p:nvPr>
        </p:nvGraphicFramePr>
        <p:xfrm>
          <a:off x="1591539" y="1105024"/>
          <a:ext cx="7513131" cy="3085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5814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2. Antal nystartade företag</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104671" y="1253906"/>
            <a:ext cx="2389835" cy="2568286"/>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Data visar antalet nystartade företag för åren 2010, 2013, 2015, 2017, 2018, 2019, 2020,2021 samt 2022.</a:t>
            </a:r>
          </a:p>
          <a:p>
            <a:pPr>
              <a:spcBef>
                <a:spcPts val="300"/>
              </a:spcBef>
              <a:spcAft>
                <a:spcPts val="300"/>
              </a:spcAft>
            </a:pPr>
            <a:r>
              <a:rPr lang="sv-SE" sz="900" dirty="0">
                <a:solidFill>
                  <a:schemeClr val="tx1"/>
                </a:solidFill>
                <a:latin typeface="Montserrat" panose="00000500000000000000" pitchFamily="2" charset="0"/>
              </a:rPr>
              <a:t>Data hämtas från SCB företags-register. Samma SNI-koder har använts, samt andelsberäknats utifrån turistkronan.</a:t>
            </a:r>
          </a:p>
          <a:p>
            <a:pPr>
              <a:spcBef>
                <a:spcPts val="300"/>
              </a:spcBef>
              <a:spcAft>
                <a:spcPts val="300"/>
              </a:spcAft>
            </a:pPr>
            <a:r>
              <a:rPr lang="sv-SE" sz="900" dirty="0">
                <a:solidFill>
                  <a:schemeClr val="tx1"/>
                </a:solidFill>
                <a:latin typeface="Montserrat" panose="00000500000000000000" pitchFamily="2" charset="0"/>
              </a:rPr>
              <a:t>Statistiken rymmer samtliga företagsformer. </a:t>
            </a:r>
            <a:endParaRPr lang="sv-SE" sz="900" dirty="0"/>
          </a:p>
          <a:p>
            <a:pPr>
              <a:spcBef>
                <a:spcPts val="300"/>
              </a:spcBef>
              <a:spcAft>
                <a:spcPts val="300"/>
              </a:spcAft>
            </a:pPr>
            <a:r>
              <a:rPr lang="sv-SE" sz="900" dirty="0">
                <a:solidFill>
                  <a:schemeClr val="tx1"/>
                </a:solidFill>
                <a:latin typeface="Montserrat" panose="00000500000000000000" pitchFamily="2" charset="0"/>
              </a:rPr>
              <a:t>Den stora förändringen mellan 2010 och 2013 beror delvis på en omläggning i statistiken, där SCB ändrat definitionen av vad som är ett aktivt bolag.*</a:t>
            </a:r>
          </a:p>
          <a:p>
            <a:pPr>
              <a:spcBef>
                <a:spcPts val="300"/>
              </a:spcBef>
              <a:spcAft>
                <a:spcPts val="300"/>
              </a:spcAft>
            </a:pPr>
            <a:r>
              <a:rPr lang="sv-SE" sz="900" dirty="0">
                <a:solidFill>
                  <a:schemeClr val="tx1"/>
                </a:solidFill>
                <a:latin typeface="Montserrat" panose="00000500000000000000" pitchFamily="2" charset="0"/>
              </a:rPr>
              <a:t>Någon bearbetning ej genomförts för att hantera Coronapandemin.</a:t>
            </a:r>
          </a:p>
        </p:txBody>
      </p:sp>
      <p:graphicFrame>
        <p:nvGraphicFramePr>
          <p:cNvPr id="9" name="Tabell 1">
            <a:extLst>
              <a:ext uri="{FF2B5EF4-FFF2-40B4-BE49-F238E27FC236}">
                <a16:creationId xmlns:a16="http://schemas.microsoft.com/office/drawing/2014/main" id="{4D0C1E82-6D9C-C151-3956-2F23A5635326}"/>
              </a:ext>
            </a:extLst>
          </p:cNvPr>
          <p:cNvGraphicFramePr>
            <a:graphicFrameLocks noGrp="1"/>
          </p:cNvGraphicFramePr>
          <p:nvPr>
            <p:extLst>
              <p:ext uri="{D42A27DB-BD31-4B8C-83A1-F6EECF244321}">
                <p14:modId xmlns:p14="http://schemas.microsoft.com/office/powerpoint/2010/main" val="3893161678"/>
              </p:ext>
            </p:extLst>
          </p:nvPr>
        </p:nvGraphicFramePr>
        <p:xfrm>
          <a:off x="2208214" y="4202987"/>
          <a:ext cx="6607645" cy="2383381"/>
        </p:xfrm>
        <a:graphic>
          <a:graphicData uri="http://schemas.openxmlformats.org/drawingml/2006/table">
            <a:tbl>
              <a:tblPr firstRow="1" bandRow="1">
                <a:tableStyleId>{5C22544A-7EE6-4342-B048-85BDC9FD1C3A}</a:tableStyleId>
              </a:tblPr>
              <a:tblGrid>
                <a:gridCol w="3095891">
                  <a:extLst>
                    <a:ext uri="{9D8B030D-6E8A-4147-A177-3AD203B41FA5}">
                      <a16:colId xmlns:a16="http://schemas.microsoft.com/office/drawing/2014/main" val="2769935946"/>
                    </a:ext>
                  </a:extLst>
                </a:gridCol>
                <a:gridCol w="1755877">
                  <a:extLst>
                    <a:ext uri="{9D8B030D-6E8A-4147-A177-3AD203B41FA5}">
                      <a16:colId xmlns:a16="http://schemas.microsoft.com/office/drawing/2014/main" val="1881865954"/>
                    </a:ext>
                  </a:extLst>
                </a:gridCol>
                <a:gridCol w="1755877">
                  <a:extLst>
                    <a:ext uri="{9D8B030D-6E8A-4147-A177-3AD203B41FA5}">
                      <a16:colId xmlns:a16="http://schemas.microsoft.com/office/drawing/2014/main" val="3306464894"/>
                    </a:ext>
                  </a:extLst>
                </a:gridCol>
              </a:tblGrid>
              <a:tr h="40238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2021-2022</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47624">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-84%</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-83%</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47624">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-85%</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-83%</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47624">
                <a:tc>
                  <a:txBody>
                    <a:bodyPr/>
                    <a:lstStyle/>
                    <a:p>
                      <a:r>
                        <a:rPr lang="sv-SE" sz="1000" dirty="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-86%</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-86%</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47624">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-81%</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-77%</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47624">
                <a:tc>
                  <a:txBody>
                    <a:bodyPr/>
                    <a:lstStyle/>
                    <a:p>
                      <a:r>
                        <a:rPr lang="sv-SE" sz="1000" dirty="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-83%</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-81%</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47624">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-88%</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-85%</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92254023"/>
                  </a:ext>
                </a:extLst>
              </a:tr>
              <a:tr h="247624">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-84%</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t"/>
                      <a:r>
                        <a:rPr lang="sv-SE" sz="1000" b="1" i="0" u="none" strike="noStrike" dirty="0">
                          <a:solidFill>
                            <a:srgbClr val="000000"/>
                          </a:solidFill>
                          <a:effectLst/>
                          <a:latin typeface="Montserrat" panose="00000500000000000000" pitchFamily="2" charset="0"/>
                        </a:rPr>
                        <a:t>-82%</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47624">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1" kern="1200" dirty="0">
                          <a:solidFill>
                            <a:srgbClr val="000000"/>
                          </a:solidFill>
                          <a:latin typeface="Montserrat" panose="00000500000000000000" pitchFamily="2" charset="0"/>
                          <a:ea typeface="+mn-ea"/>
                          <a:cs typeface="+mn-cs"/>
                        </a:rPr>
                        <a:t>-84%</a:t>
                      </a:r>
                    </a:p>
                  </a:txBody>
                  <a:tcPr marL="0" marR="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000" b="1" kern="1200" dirty="0">
                          <a:solidFill>
                            <a:srgbClr val="000000"/>
                          </a:solidFill>
                          <a:latin typeface="Montserrat" panose="00000500000000000000" pitchFamily="2" charset="0"/>
                          <a:ea typeface="+mn-ea"/>
                          <a:cs typeface="+mn-cs"/>
                        </a:rPr>
                        <a:t>-83%</a:t>
                      </a:r>
                    </a:p>
                  </a:txBody>
                  <a:tcPr marL="7620" marR="7620" marT="762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80773453"/>
                  </a:ext>
                </a:extLst>
              </a:tr>
            </a:tbl>
          </a:graphicData>
        </a:graphic>
      </p:graphicFrame>
      <p:sp>
        <p:nvSpPr>
          <p:cNvPr id="10" name="Rectangle 5">
            <a:extLst>
              <a:ext uri="{FF2B5EF4-FFF2-40B4-BE49-F238E27FC236}">
                <a16:creationId xmlns:a16="http://schemas.microsoft.com/office/drawing/2014/main" id="{22D91472-91EE-3346-69D5-F9939EF0609A}"/>
              </a:ext>
            </a:extLst>
          </p:cNvPr>
          <p:cNvSpPr/>
          <p:nvPr/>
        </p:nvSpPr>
        <p:spPr>
          <a:xfrm>
            <a:off x="9104670" y="4088685"/>
            <a:ext cx="2389835" cy="238338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Antalet nystartade företag per år har totalt minskat med 84 procent och 84 procent i ÖMS under perioden 2010-2022. Störst minskning har Gävleborg (-88%) och lägst har Örebro (-81%). </a:t>
            </a:r>
          </a:p>
          <a:p>
            <a:pPr>
              <a:spcBef>
                <a:spcPts val="300"/>
              </a:spcBef>
              <a:spcAft>
                <a:spcPts val="300"/>
              </a:spcAft>
            </a:pPr>
            <a:r>
              <a:rPr lang="sv-SE" sz="900" dirty="0">
                <a:solidFill>
                  <a:schemeClr val="tx1"/>
                </a:solidFill>
                <a:latin typeface="Montserrat" panose="00000500000000000000" pitchFamily="2" charset="0"/>
              </a:rPr>
              <a:t>Under 2021-2022 minskade antalet nystartade företag i samtliga län. Totalt har antalet nystartade företag minskat med 83 procent och 82 procent i ÖMS. </a:t>
            </a:r>
          </a:p>
          <a:p>
            <a:pPr>
              <a:spcBef>
                <a:spcPts val="300"/>
              </a:spcBef>
              <a:spcAft>
                <a:spcPts val="300"/>
              </a:spcAft>
            </a:pPr>
            <a:r>
              <a:rPr lang="sv-SE" sz="900" dirty="0">
                <a:solidFill>
                  <a:schemeClr val="tx1"/>
                </a:solidFill>
                <a:latin typeface="Montserrat" panose="00000500000000000000" pitchFamily="2" charset="0"/>
              </a:rPr>
              <a:t>Störst minskning mellan 2021 och 2022 har skett i Östergötland (-86%) följt av Gävleborg (-85%).  </a:t>
            </a:r>
            <a:endParaRPr lang="sv-SE" sz="900" dirty="0"/>
          </a:p>
        </p:txBody>
      </p:sp>
      <p:sp>
        <p:nvSpPr>
          <p:cNvPr id="11" name="Rectangle 10">
            <a:extLst>
              <a:ext uri="{FF2B5EF4-FFF2-40B4-BE49-F238E27FC236}">
                <a16:creationId xmlns:a16="http://schemas.microsoft.com/office/drawing/2014/main" id="{23071FB3-099F-E73C-15C1-129F60FDB9E5}"/>
              </a:ext>
            </a:extLst>
          </p:cNvPr>
          <p:cNvSpPr/>
          <p:nvPr/>
        </p:nvSpPr>
        <p:spPr>
          <a:xfrm>
            <a:off x="2208214" y="6586367"/>
            <a:ext cx="9386841" cy="170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Bef>
                <a:spcPts val="300"/>
              </a:spcBef>
              <a:spcAft>
                <a:spcPts val="300"/>
              </a:spcAft>
            </a:pPr>
            <a:r>
              <a:rPr lang="sv-SE" sz="800" dirty="0">
                <a:solidFill>
                  <a:schemeClr val="tx1"/>
                </a:solidFill>
                <a:latin typeface="Montserrat" panose="00000500000000000000" pitchFamily="2" charset="0"/>
              </a:rPr>
              <a:t>* För att minska denna effekt har, efter samtal med SCB, företag inom ett antal SNI-koder inom areella näringar exkluderas. Detta då skillnaden där var störst.</a:t>
            </a:r>
            <a:endParaRPr lang="sv-SE" sz="800" dirty="0"/>
          </a:p>
        </p:txBody>
      </p:sp>
      <p:graphicFrame>
        <p:nvGraphicFramePr>
          <p:cNvPr id="12" name="Diagram 11">
            <a:extLst>
              <a:ext uri="{FF2B5EF4-FFF2-40B4-BE49-F238E27FC236}">
                <a16:creationId xmlns:a16="http://schemas.microsoft.com/office/drawing/2014/main" id="{BB67FFC2-05B7-66D1-45CB-49DB7897A645}"/>
              </a:ext>
            </a:extLst>
          </p:cNvPr>
          <p:cNvGraphicFramePr>
            <a:graphicFrameLocks/>
          </p:cNvGraphicFramePr>
          <p:nvPr>
            <p:extLst>
              <p:ext uri="{D42A27DB-BD31-4B8C-83A1-F6EECF244321}">
                <p14:modId xmlns:p14="http://schemas.microsoft.com/office/powerpoint/2010/main" val="446698333"/>
              </p:ext>
            </p:extLst>
          </p:nvPr>
        </p:nvGraphicFramePr>
        <p:xfrm>
          <a:off x="2182575" y="1136590"/>
          <a:ext cx="6633284" cy="3066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5280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ADE9F-33EA-3ADF-9F98-213441FCF955}"/>
              </a:ext>
            </a:extLst>
          </p:cNvPr>
          <p:cNvSpPr>
            <a:spLocks noGrp="1"/>
          </p:cNvSpPr>
          <p:nvPr>
            <p:ph type="title"/>
          </p:nvPr>
        </p:nvSpPr>
        <p:spPr>
          <a:xfrm>
            <a:off x="2208214" y="620712"/>
            <a:ext cx="9251949" cy="814797"/>
          </a:xfrm>
        </p:spPr>
        <p:txBody>
          <a:bodyPr lIns="45720" rIns="45720">
            <a:noAutofit/>
          </a:bodyPr>
          <a:lstStyle/>
          <a:p>
            <a:r>
              <a:rPr lang="sv-SE" dirty="0">
                <a:solidFill>
                  <a:schemeClr val="accent1"/>
                </a:solidFill>
              </a:rPr>
              <a:t>3. Antal företagskonkurser</a:t>
            </a:r>
            <a:endParaRPr lang="en-US" dirty="0">
              <a:solidFill>
                <a:schemeClr val="accent1"/>
              </a:solidFill>
            </a:endParaRPr>
          </a:p>
        </p:txBody>
      </p:sp>
      <p:sp>
        <p:nvSpPr>
          <p:cNvPr id="8" name="Rectangle 3">
            <a:extLst>
              <a:ext uri="{FF2B5EF4-FFF2-40B4-BE49-F238E27FC236}">
                <a16:creationId xmlns:a16="http://schemas.microsoft.com/office/drawing/2014/main" id="{0FD098C5-256B-7E69-2A30-CE44C23DE82E}"/>
              </a:ext>
            </a:extLst>
          </p:cNvPr>
          <p:cNvSpPr/>
          <p:nvPr/>
        </p:nvSpPr>
        <p:spPr>
          <a:xfrm>
            <a:off x="9104671" y="1253906"/>
            <a:ext cx="2355491" cy="232905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konkurser per 100 befintliga arbetsställen (övre) samt totala antalet konkurser (nedre diagrammet)</a:t>
            </a:r>
          </a:p>
          <a:p>
            <a:pPr>
              <a:spcBef>
                <a:spcPts val="300"/>
              </a:spcBef>
              <a:spcAft>
                <a:spcPts val="300"/>
              </a:spcAft>
            </a:pPr>
            <a:r>
              <a:rPr lang="sv-SE" sz="900" dirty="0">
                <a:solidFill>
                  <a:schemeClr val="tx1"/>
                </a:solidFill>
                <a:latin typeface="Montserrat" panose="00000500000000000000" pitchFamily="2" charset="0"/>
              </a:rPr>
              <a:t>Data omfattar de SNI-koder som definierats som besöksnäring. Respektive SNI-kod har andelsberäknats efter turistkronan.</a:t>
            </a:r>
          </a:p>
          <a:p>
            <a:pPr>
              <a:spcBef>
                <a:spcPts val="300"/>
              </a:spcBef>
              <a:spcAft>
                <a:spcPts val="300"/>
              </a:spcAft>
            </a:pPr>
            <a:r>
              <a:rPr lang="sv-SE" sz="900" dirty="0">
                <a:solidFill>
                  <a:schemeClr val="tx1"/>
                </a:solidFill>
                <a:latin typeface="Montserrat" panose="00000500000000000000" pitchFamily="2" charset="0"/>
              </a:rPr>
              <a:t>Statistiken hämtas från Myndigheten för Tillväxtanalys och är ett uttag från den officiella statistiken avseende företagskonkurser.</a:t>
            </a:r>
          </a:p>
          <a:p>
            <a:pPr>
              <a:spcBef>
                <a:spcPts val="300"/>
              </a:spcBef>
              <a:spcAft>
                <a:spcPts val="300"/>
              </a:spcAft>
            </a:pPr>
            <a:r>
              <a:rPr lang="sv-SE" sz="900" dirty="0">
                <a:solidFill>
                  <a:schemeClr val="tx1"/>
                </a:solidFill>
                <a:latin typeface="Montserrat" panose="00000500000000000000" pitchFamily="2" charset="0"/>
              </a:rPr>
              <a:t>Statistiken rymmer samtliga företagsformer.</a:t>
            </a:r>
            <a:endParaRPr lang="sv-SE" sz="900" dirty="0"/>
          </a:p>
        </p:txBody>
      </p:sp>
      <p:sp>
        <p:nvSpPr>
          <p:cNvPr id="9" name="Rectangle 5">
            <a:extLst>
              <a:ext uri="{FF2B5EF4-FFF2-40B4-BE49-F238E27FC236}">
                <a16:creationId xmlns:a16="http://schemas.microsoft.com/office/drawing/2014/main" id="{D40073E5-021F-1E04-7720-4FFB628C4565}"/>
              </a:ext>
            </a:extLst>
          </p:cNvPr>
          <p:cNvSpPr/>
          <p:nvPr/>
        </p:nvSpPr>
        <p:spPr>
          <a:xfrm>
            <a:off x="9104671" y="3732245"/>
            <a:ext cx="2355491" cy="283048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400"/>
              </a:spcBef>
              <a:spcAft>
                <a:spcPts val="400"/>
              </a:spcAft>
            </a:pPr>
            <a:r>
              <a:rPr lang="sv-SE" sz="900" dirty="0">
                <a:solidFill>
                  <a:schemeClr val="tx1"/>
                </a:solidFill>
                <a:latin typeface="Montserrat" panose="00000500000000000000" pitchFamily="2" charset="0"/>
              </a:rPr>
              <a:t>Antalet konkurser ökade med 35 respektive 31 procent i ÖMS och hela regionen under 2021/2022. </a:t>
            </a:r>
          </a:p>
          <a:p>
            <a:pPr>
              <a:lnSpc>
                <a:spcPct val="110000"/>
              </a:lnSpc>
              <a:spcBef>
                <a:spcPts val="400"/>
              </a:spcBef>
              <a:spcAft>
                <a:spcPts val="400"/>
              </a:spcAft>
            </a:pPr>
            <a:r>
              <a:rPr lang="sv-SE" sz="900" dirty="0">
                <a:solidFill>
                  <a:schemeClr val="tx1"/>
                </a:solidFill>
                <a:latin typeface="Montserrat" panose="00000500000000000000" pitchFamily="2" charset="0"/>
              </a:rPr>
              <a:t>Det län som uppvisade den största ökningen av antalet konkurser var Västmanland och Örebro. </a:t>
            </a:r>
          </a:p>
          <a:p>
            <a:pPr>
              <a:lnSpc>
                <a:spcPct val="110000"/>
              </a:lnSpc>
              <a:spcBef>
                <a:spcPts val="400"/>
              </a:spcBef>
              <a:spcAft>
                <a:spcPts val="400"/>
              </a:spcAft>
            </a:pPr>
            <a:r>
              <a:rPr lang="sv-SE" sz="900" dirty="0">
                <a:solidFill>
                  <a:schemeClr val="tx1"/>
                </a:solidFill>
                <a:latin typeface="Montserrat" panose="00000500000000000000" pitchFamily="2" charset="0"/>
              </a:rPr>
              <a:t>Sörmland uppvisade samtidigt en minskning av antalet konkurser </a:t>
            </a:r>
            <a:r>
              <a:rPr lang="sv-SE" sz="900">
                <a:solidFill>
                  <a:schemeClr val="tx1"/>
                </a:solidFill>
                <a:latin typeface="Montserrat" panose="00000500000000000000" pitchFamily="2" charset="0"/>
              </a:rPr>
              <a:t>från föregående år.</a:t>
            </a:r>
            <a:endParaRPr lang="sv-SE" sz="900" dirty="0">
              <a:solidFill>
                <a:schemeClr val="tx1"/>
              </a:solidFill>
              <a:latin typeface="Montserrat" panose="00000500000000000000" pitchFamily="2" charset="0"/>
            </a:endParaRPr>
          </a:p>
          <a:p>
            <a:pPr>
              <a:lnSpc>
                <a:spcPct val="110000"/>
              </a:lnSpc>
              <a:spcBef>
                <a:spcPts val="400"/>
              </a:spcBef>
              <a:spcAft>
                <a:spcPts val="400"/>
              </a:spcAft>
            </a:pPr>
            <a:r>
              <a:rPr lang="sv-SE" sz="900" dirty="0">
                <a:solidFill>
                  <a:schemeClr val="tx1"/>
                </a:solidFill>
                <a:latin typeface="Montserrat" panose="00000500000000000000" pitchFamily="2" charset="0"/>
              </a:rPr>
              <a:t>Antal konkurser per 100 befintliga arbetsställen ökade med 72 procent mellan år 2021-2022. Anledningen till ökningen är att antal arbetsställen har minskat, vilket presenteras i nästa bild. </a:t>
            </a:r>
          </a:p>
        </p:txBody>
      </p:sp>
      <p:sp>
        <p:nvSpPr>
          <p:cNvPr id="10" name="Title 6">
            <a:extLst>
              <a:ext uri="{FF2B5EF4-FFF2-40B4-BE49-F238E27FC236}">
                <a16:creationId xmlns:a16="http://schemas.microsoft.com/office/drawing/2014/main" id="{9ACC6642-A3DE-88F8-C37D-99FCAAC66F10}"/>
              </a:ext>
            </a:extLst>
          </p:cNvPr>
          <p:cNvSpPr txBox="1">
            <a:spLocks/>
          </p:cNvSpPr>
          <p:nvPr/>
        </p:nvSpPr>
        <p:spPr>
          <a:xfrm>
            <a:off x="2207643" y="4115637"/>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per 100 befintliga arbetsställen</a:t>
            </a:r>
          </a:p>
        </p:txBody>
      </p:sp>
      <p:sp>
        <p:nvSpPr>
          <p:cNvPr id="11" name="Title 6">
            <a:extLst>
              <a:ext uri="{FF2B5EF4-FFF2-40B4-BE49-F238E27FC236}">
                <a16:creationId xmlns:a16="http://schemas.microsoft.com/office/drawing/2014/main" id="{67CE6CD1-39DD-E61C-AB80-EF9DB88A0836}"/>
              </a:ext>
            </a:extLst>
          </p:cNvPr>
          <p:cNvSpPr txBox="1">
            <a:spLocks/>
          </p:cNvSpPr>
          <p:nvPr/>
        </p:nvSpPr>
        <p:spPr>
          <a:xfrm>
            <a:off x="2207643" y="1363249"/>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(absoluta tal)</a:t>
            </a:r>
          </a:p>
        </p:txBody>
      </p:sp>
      <p:graphicFrame>
        <p:nvGraphicFramePr>
          <p:cNvPr id="12" name="Diagram 11">
            <a:extLst>
              <a:ext uri="{FF2B5EF4-FFF2-40B4-BE49-F238E27FC236}">
                <a16:creationId xmlns:a16="http://schemas.microsoft.com/office/drawing/2014/main" id="{C6311387-3AFB-C30C-95A2-C628A81D8C10}"/>
              </a:ext>
            </a:extLst>
          </p:cNvPr>
          <p:cNvGraphicFramePr>
            <a:graphicFrameLocks/>
          </p:cNvGraphicFramePr>
          <p:nvPr>
            <p:extLst>
              <p:ext uri="{D42A27DB-BD31-4B8C-83A1-F6EECF244321}">
                <p14:modId xmlns:p14="http://schemas.microsoft.com/office/powerpoint/2010/main" val="1948622429"/>
              </p:ext>
            </p:extLst>
          </p:nvPr>
        </p:nvGraphicFramePr>
        <p:xfrm>
          <a:off x="2027823" y="4376495"/>
          <a:ext cx="6897600" cy="245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2">
            <a:extLst>
              <a:ext uri="{FF2B5EF4-FFF2-40B4-BE49-F238E27FC236}">
                <a16:creationId xmlns:a16="http://schemas.microsoft.com/office/drawing/2014/main" id="{6BAB2338-AB9F-5E8B-9EFE-DA96D8DF4D5B}"/>
              </a:ext>
            </a:extLst>
          </p:cNvPr>
          <p:cNvGraphicFramePr>
            <a:graphicFrameLocks/>
          </p:cNvGraphicFramePr>
          <p:nvPr>
            <p:extLst>
              <p:ext uri="{D42A27DB-BD31-4B8C-83A1-F6EECF244321}">
                <p14:modId xmlns:p14="http://schemas.microsoft.com/office/powerpoint/2010/main" val="786868836"/>
              </p:ext>
            </p:extLst>
          </p:nvPr>
        </p:nvGraphicFramePr>
        <p:xfrm>
          <a:off x="1954023" y="1636627"/>
          <a:ext cx="7045200" cy="244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288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0CAA8F-C835-0A4B-15FD-4A9952056CCE}"/>
              </a:ext>
            </a:extLst>
          </p:cNvPr>
          <p:cNvSpPr>
            <a:spLocks noGrp="1"/>
          </p:cNvSpPr>
          <p:nvPr>
            <p:ph type="title"/>
          </p:nvPr>
        </p:nvSpPr>
        <p:spPr>
          <a:xfrm>
            <a:off x="2208214" y="620712"/>
            <a:ext cx="9725639" cy="814797"/>
          </a:xfrm>
        </p:spPr>
        <p:txBody>
          <a:bodyPr lIns="45720" rIns="45720">
            <a:noAutofit/>
          </a:bodyPr>
          <a:lstStyle/>
          <a:p>
            <a:r>
              <a:rPr lang="sv-SE" dirty="0">
                <a:solidFill>
                  <a:schemeClr val="tx2"/>
                </a:solidFill>
              </a:rPr>
              <a:t>4. Antal arbetsställen </a:t>
            </a:r>
            <a:endParaRPr lang="en-US" dirty="0">
              <a:solidFill>
                <a:schemeClr val="tx2"/>
              </a:solidFill>
            </a:endParaRPr>
          </a:p>
        </p:txBody>
      </p:sp>
      <p:sp>
        <p:nvSpPr>
          <p:cNvPr id="8" name="Rectangle 3">
            <a:extLst>
              <a:ext uri="{FF2B5EF4-FFF2-40B4-BE49-F238E27FC236}">
                <a16:creationId xmlns:a16="http://schemas.microsoft.com/office/drawing/2014/main" id="{05A0A853-3489-E704-BC59-ABBF163ABA4A}"/>
              </a:ext>
            </a:extLst>
          </p:cNvPr>
          <p:cNvSpPr/>
          <p:nvPr/>
        </p:nvSpPr>
        <p:spPr>
          <a:xfrm>
            <a:off x="9104672" y="1358189"/>
            <a:ext cx="2148046" cy="1779346"/>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Statistiken visar antalet arbetsställen inom de SNI-koder som här definierar besöksnäring. </a:t>
            </a:r>
          </a:p>
          <a:p>
            <a:pPr>
              <a:spcBef>
                <a:spcPts val="300"/>
              </a:spcBef>
              <a:spcAft>
                <a:spcPts val="300"/>
              </a:spcAft>
            </a:pPr>
            <a:r>
              <a:rPr lang="sv-SE" sz="1000" dirty="0">
                <a:solidFill>
                  <a:schemeClr val="tx1"/>
                </a:solidFill>
                <a:latin typeface="Montserrat" panose="00000500000000000000" pitchFamily="2" charset="0"/>
              </a:rPr>
              <a:t>Data är hämtad ur Tillväxtverkets Regionalt analys- och prognossystem (Raps), ett verktyg för regional planering.</a:t>
            </a:r>
          </a:p>
        </p:txBody>
      </p:sp>
      <p:sp>
        <p:nvSpPr>
          <p:cNvPr id="9" name="Rectangle 5">
            <a:extLst>
              <a:ext uri="{FF2B5EF4-FFF2-40B4-BE49-F238E27FC236}">
                <a16:creationId xmlns:a16="http://schemas.microsoft.com/office/drawing/2014/main" id="{2DD5FEC6-0691-F03C-D8B2-89FE0061E54A}"/>
              </a:ext>
            </a:extLst>
          </p:cNvPr>
          <p:cNvSpPr/>
          <p:nvPr/>
        </p:nvSpPr>
        <p:spPr>
          <a:xfrm>
            <a:off x="9104672" y="3408287"/>
            <a:ext cx="2148046" cy="228766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Statistiken visar att antalet arbetsställen har ökat mellan 2010 och 2022, med 9 procent totalt och med 17 procent i ÖMS. Starkast tillväxt uppvisar Uppsala, Södermanland och Östergötland.</a:t>
            </a:r>
          </a:p>
          <a:p>
            <a:pPr>
              <a:spcBef>
                <a:spcPts val="300"/>
              </a:spcBef>
              <a:spcAft>
                <a:spcPts val="300"/>
              </a:spcAft>
            </a:pPr>
            <a:r>
              <a:rPr lang="sv-SE" sz="1000" dirty="0">
                <a:solidFill>
                  <a:schemeClr val="tx1"/>
                </a:solidFill>
                <a:latin typeface="Montserrat" panose="00000500000000000000" pitchFamily="2" charset="0"/>
              </a:rPr>
              <a:t>Mellan år 2021 och 2022 har antalet arbetsställen minskat i samtliga län, med 24 procent totalt och med 23 procent i ÖMS.  </a:t>
            </a:r>
          </a:p>
        </p:txBody>
      </p:sp>
      <p:graphicFrame>
        <p:nvGraphicFramePr>
          <p:cNvPr id="10" name="Tabell 1">
            <a:extLst>
              <a:ext uri="{FF2B5EF4-FFF2-40B4-BE49-F238E27FC236}">
                <a16:creationId xmlns:a16="http://schemas.microsoft.com/office/drawing/2014/main" id="{240D18B1-B82C-453C-F9ED-4D7F0AC93451}"/>
              </a:ext>
            </a:extLst>
          </p:cNvPr>
          <p:cNvGraphicFramePr>
            <a:graphicFrameLocks noGrp="1"/>
          </p:cNvGraphicFramePr>
          <p:nvPr>
            <p:extLst>
              <p:ext uri="{D42A27DB-BD31-4B8C-83A1-F6EECF244321}">
                <p14:modId xmlns:p14="http://schemas.microsoft.com/office/powerpoint/2010/main" val="2650649947"/>
              </p:ext>
            </p:extLst>
          </p:nvPr>
        </p:nvGraphicFramePr>
        <p:xfrm>
          <a:off x="1620457" y="4132365"/>
          <a:ext cx="7215634" cy="2663784"/>
        </p:xfrm>
        <a:graphic>
          <a:graphicData uri="http://schemas.openxmlformats.org/drawingml/2006/table">
            <a:tbl>
              <a:tblPr firstRow="1" bandRow="1">
                <a:tableStyleId>{5C22544A-7EE6-4342-B048-85BDC9FD1C3A}</a:tableStyleId>
              </a:tblPr>
              <a:tblGrid>
                <a:gridCol w="4192116">
                  <a:extLst>
                    <a:ext uri="{9D8B030D-6E8A-4147-A177-3AD203B41FA5}">
                      <a16:colId xmlns:a16="http://schemas.microsoft.com/office/drawing/2014/main" val="2769935946"/>
                    </a:ext>
                  </a:extLst>
                </a:gridCol>
                <a:gridCol w="1511759">
                  <a:extLst>
                    <a:ext uri="{9D8B030D-6E8A-4147-A177-3AD203B41FA5}">
                      <a16:colId xmlns:a16="http://schemas.microsoft.com/office/drawing/2014/main" val="1762256151"/>
                    </a:ext>
                  </a:extLst>
                </a:gridCol>
                <a:gridCol w="1511759">
                  <a:extLst>
                    <a:ext uri="{9D8B030D-6E8A-4147-A177-3AD203B41FA5}">
                      <a16:colId xmlns:a16="http://schemas.microsoft.com/office/drawing/2014/main" val="305849005"/>
                    </a:ext>
                  </a:extLst>
                </a:gridCol>
              </a:tblGrid>
              <a:tr h="383445">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dirty="0">
                          <a:solidFill>
                            <a:schemeClr val="bg1"/>
                          </a:solidFill>
                          <a:latin typeface="Montserrat" panose="00000500000000000000" pitchFamily="2" charset="0"/>
                        </a:rPr>
                        <a:t>%-förändring 2010-2022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2021-2022</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83443">
                <a:tc>
                  <a:txBody>
                    <a:bodyPr/>
                    <a:lstStyle/>
                    <a:p>
                      <a:r>
                        <a:rPr lang="sv-SE" sz="1000" dirty="0">
                          <a:solidFill>
                            <a:srgbClr val="000000"/>
                          </a:solidFill>
                          <a:latin typeface="Montserrat" panose="00000500000000000000" pitchFamily="2" charset="0"/>
                        </a:rPr>
                        <a:t>Uppsala</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18%</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-22%</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83443">
                <a:tc>
                  <a:txBody>
                    <a:bodyPr/>
                    <a:lstStyle/>
                    <a:p>
                      <a:r>
                        <a:rPr lang="sv-SE" sz="1000" dirty="0">
                          <a:solidFill>
                            <a:srgbClr val="000000"/>
                          </a:solidFill>
                          <a:latin typeface="Montserrat" panose="00000500000000000000" pitchFamily="2" charset="0"/>
                        </a:rPr>
                        <a:t>Södermanland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3443">
                <a:tc>
                  <a:txBody>
                    <a:bodyPr/>
                    <a:lstStyle/>
                    <a:p>
                      <a:r>
                        <a:rPr lang="sv-SE" sz="1000" dirty="0">
                          <a:solidFill>
                            <a:srgbClr val="000000"/>
                          </a:solidFill>
                          <a:latin typeface="Montserrat" panose="00000500000000000000" pitchFamily="2" charset="0"/>
                        </a:rPr>
                        <a:t>Östergötland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-23%</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3443">
                <a:tc>
                  <a:txBody>
                    <a:bodyPr/>
                    <a:lstStyle/>
                    <a:p>
                      <a:r>
                        <a:rPr lang="sv-SE" sz="1000" dirty="0">
                          <a:solidFill>
                            <a:srgbClr val="000000"/>
                          </a:solidFill>
                          <a:latin typeface="Montserrat" panose="00000500000000000000" pitchFamily="2" charset="0"/>
                        </a:rPr>
                        <a:t>Örebro</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3443">
                <a:tc>
                  <a:txBody>
                    <a:bodyPr/>
                    <a:lstStyle/>
                    <a:p>
                      <a:r>
                        <a:rPr lang="sv-SE" sz="1000" dirty="0">
                          <a:solidFill>
                            <a:srgbClr val="000000"/>
                          </a:solidFill>
                          <a:latin typeface="Montserrat" panose="00000500000000000000" pitchFamily="2" charset="0"/>
                        </a:rPr>
                        <a:t>Västmanland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15%</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3443">
                <a:tc>
                  <a:txBody>
                    <a:bodyPr/>
                    <a:lstStyle/>
                    <a:p>
                      <a:r>
                        <a:rPr lang="sv-SE" sz="1000" dirty="0">
                          <a:solidFill>
                            <a:srgbClr val="000000"/>
                          </a:solidFill>
                          <a:latin typeface="Montserrat" panose="00000500000000000000" pitchFamily="2" charset="0"/>
                        </a:rPr>
                        <a:t>Gävleborg</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-26%</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7754732"/>
                  </a:ext>
                </a:extLst>
              </a:tr>
              <a:tr h="283443">
                <a:tc>
                  <a:txBody>
                    <a:bodyPr/>
                    <a:lstStyle/>
                    <a:p>
                      <a:r>
                        <a:rPr lang="sv-SE" sz="1000" dirty="0">
                          <a:solidFill>
                            <a:srgbClr val="000000"/>
                          </a:solidFill>
                          <a:latin typeface="Montserrat" panose="00000500000000000000" pitchFamily="2" charset="0"/>
                        </a:rPr>
                        <a:t>Östra Mellansverige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17%</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-23%</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033641"/>
                  </a:ext>
                </a:extLst>
              </a:tr>
              <a:tr h="283443">
                <a:tc>
                  <a:txBody>
                    <a:bodyPr/>
                    <a:lstStyle/>
                    <a:p>
                      <a:r>
                        <a:rPr lang="sv-SE" sz="1000" dirty="0">
                          <a:solidFill>
                            <a:srgbClr val="000000"/>
                          </a:solidFill>
                          <a:latin typeface="Montserrat" panose="00000500000000000000" pitchFamily="2" charset="0"/>
                        </a:rPr>
                        <a:t>Totalt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9%</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1" i="0" u="none" strike="noStrike" dirty="0">
                          <a:solidFill>
                            <a:srgbClr val="000000"/>
                          </a:solidFill>
                          <a:effectLst/>
                          <a:latin typeface="Montserrat" panose="00000500000000000000" pitchFamily="2" charset="0"/>
                        </a:rPr>
                        <a:t>-24%</a:t>
                      </a:r>
                    </a:p>
                  </a:txBody>
                  <a:tcPr marL="7620" marR="7620" marT="762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2395101"/>
                  </a:ext>
                </a:extLst>
              </a:tr>
            </a:tbl>
          </a:graphicData>
        </a:graphic>
      </p:graphicFrame>
      <p:graphicFrame>
        <p:nvGraphicFramePr>
          <p:cNvPr id="11" name="Diagram 10">
            <a:extLst>
              <a:ext uri="{FF2B5EF4-FFF2-40B4-BE49-F238E27FC236}">
                <a16:creationId xmlns:a16="http://schemas.microsoft.com/office/drawing/2014/main" id="{D1271208-6F83-0BEE-B1F0-7D8221F86B4A}"/>
              </a:ext>
            </a:extLst>
          </p:cNvPr>
          <p:cNvGraphicFramePr>
            <a:graphicFrameLocks/>
          </p:cNvGraphicFramePr>
          <p:nvPr>
            <p:extLst>
              <p:ext uri="{D42A27DB-BD31-4B8C-83A1-F6EECF244321}">
                <p14:modId xmlns:p14="http://schemas.microsoft.com/office/powerpoint/2010/main" val="746385156"/>
              </p:ext>
            </p:extLst>
          </p:nvPr>
        </p:nvGraphicFramePr>
        <p:xfrm>
          <a:off x="1620456" y="1010391"/>
          <a:ext cx="7231152" cy="3072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967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B8449-513F-2DB6-0FD3-8EF03FD46961}"/>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5a. Operativa företagsledare, andel kvinnor</a:t>
            </a:r>
            <a:endParaRPr lang="en-US" dirty="0">
              <a:solidFill>
                <a:schemeClr val="tx2"/>
              </a:solidFill>
            </a:endParaRPr>
          </a:p>
        </p:txBody>
      </p:sp>
      <p:sp>
        <p:nvSpPr>
          <p:cNvPr id="8" name="Rectangle 3">
            <a:extLst>
              <a:ext uri="{FF2B5EF4-FFF2-40B4-BE49-F238E27FC236}">
                <a16:creationId xmlns:a16="http://schemas.microsoft.com/office/drawing/2014/main" id="{E43B65EB-FF45-B5F9-7451-079645F8A870}"/>
              </a:ext>
            </a:extLst>
          </p:cNvPr>
          <p:cNvSpPr/>
          <p:nvPr/>
        </p:nvSpPr>
        <p:spPr>
          <a:xfrm>
            <a:off x="9104672" y="1253905"/>
            <a:ext cx="2440696" cy="2574205"/>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könsbalansen inom gruppen ”operativa företagsledare” inom ett antal besöksnäringsrelaterade SNI-koder.* Dessa har andelsberäknats efter turistkronan. </a:t>
            </a:r>
          </a:p>
          <a:p>
            <a:pPr>
              <a:spcBef>
                <a:spcPts val="300"/>
              </a:spcBef>
              <a:spcAft>
                <a:spcPts val="300"/>
              </a:spcAft>
            </a:pPr>
            <a:r>
              <a:rPr lang="sv-SE" sz="900" dirty="0">
                <a:solidFill>
                  <a:schemeClr val="tx1"/>
                </a:solidFill>
                <a:latin typeface="Montserrat" panose="00000500000000000000" pitchFamily="2" charset="0"/>
              </a:rPr>
              <a:t>Underlaget har hämtas från SCB:s entreprenörskapsdatabas. Operativa företagsledaren definieras ”som den som sköter företagets löpande förvaltning. Denne har, i de fall företaget har en styrelse, fått mandat från styrelsen att driva företagets löpande förvaltning utan att invänta beslut från styrelsen.”</a:t>
            </a:r>
          </a:p>
          <a:p>
            <a:pPr>
              <a:spcBef>
                <a:spcPts val="300"/>
              </a:spcBef>
              <a:spcAft>
                <a:spcPts val="300"/>
              </a:spcAft>
            </a:pPr>
            <a:r>
              <a:rPr lang="sv-SE" sz="900" dirty="0">
                <a:solidFill>
                  <a:schemeClr val="tx1"/>
                </a:solidFill>
                <a:latin typeface="Montserrat" panose="00000500000000000000" pitchFamily="2" charset="0"/>
              </a:rPr>
              <a:t>För att ett företag ska ha en operativ företagsledare krävs att företaget har minst en anställd.</a:t>
            </a:r>
          </a:p>
        </p:txBody>
      </p:sp>
      <p:sp>
        <p:nvSpPr>
          <p:cNvPr id="9" name="Rectangle 5">
            <a:extLst>
              <a:ext uri="{FF2B5EF4-FFF2-40B4-BE49-F238E27FC236}">
                <a16:creationId xmlns:a16="http://schemas.microsoft.com/office/drawing/2014/main" id="{432DE6E3-97ED-C8BA-3176-5D4A7581B518}"/>
              </a:ext>
            </a:extLst>
          </p:cNvPr>
          <p:cNvSpPr/>
          <p:nvPr/>
        </p:nvSpPr>
        <p:spPr>
          <a:xfrm>
            <a:off x="9104671" y="4094181"/>
            <a:ext cx="2355492" cy="2143108"/>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För regionen som helhet var 30 procent av företagsledarna kvinnor år 2021 och 29 procent i ÖMS. </a:t>
            </a:r>
          </a:p>
          <a:p>
            <a:pPr>
              <a:spcBef>
                <a:spcPts val="300"/>
              </a:spcBef>
              <a:spcAft>
                <a:spcPts val="300"/>
              </a:spcAft>
            </a:pPr>
            <a:r>
              <a:rPr lang="sv-SE" sz="900" dirty="0">
                <a:solidFill>
                  <a:schemeClr val="tx1"/>
                </a:solidFill>
                <a:latin typeface="Montserrat" panose="00000500000000000000" pitchFamily="2" charset="0"/>
              </a:rPr>
              <a:t>Högst var andelen i Gävleborg (34%) till följt av Södermanland (31%) och Örebro (30%).</a:t>
            </a:r>
          </a:p>
          <a:p>
            <a:pPr>
              <a:spcBef>
                <a:spcPts val="300"/>
              </a:spcBef>
              <a:spcAft>
                <a:spcPts val="300"/>
              </a:spcAft>
            </a:pPr>
            <a:r>
              <a:rPr lang="sv-SE" sz="900" dirty="0">
                <a:solidFill>
                  <a:schemeClr val="tx1"/>
                </a:solidFill>
                <a:latin typeface="Montserrat" panose="00000500000000000000" pitchFamily="2" charset="0"/>
              </a:rPr>
              <a:t>En ökning av andelen företagsledare har skett i samtliga län jämfört med 2011, bortsett från i Gävleborg där siffran varit oförändrad.</a:t>
            </a:r>
            <a:r>
              <a:rPr lang="sv-SE" sz="900" dirty="0">
                <a:latin typeface="Montserrat" panose="00000500000000000000" pitchFamily="2" charset="0"/>
              </a:rPr>
              <a:t> </a:t>
            </a:r>
            <a:r>
              <a:rPr lang="sv-SE" sz="900" dirty="0">
                <a:solidFill>
                  <a:schemeClr val="tx1"/>
                </a:solidFill>
                <a:latin typeface="Montserrat" panose="00000500000000000000" pitchFamily="2" charset="0"/>
              </a:rPr>
              <a:t>Detta är en ökning med 2 procent-enheter från år 2011 både totalt och i ÖMS. </a:t>
            </a:r>
          </a:p>
        </p:txBody>
      </p:sp>
      <p:sp>
        <p:nvSpPr>
          <p:cNvPr id="10" name="Rectangle 9">
            <a:extLst>
              <a:ext uri="{FF2B5EF4-FFF2-40B4-BE49-F238E27FC236}">
                <a16:creationId xmlns:a16="http://schemas.microsoft.com/office/drawing/2014/main" id="{A542078E-CAF7-C22D-306A-6FC05D581F01}"/>
              </a:ext>
            </a:extLst>
          </p:cNvPr>
          <p:cNvSpPr/>
          <p:nvPr/>
        </p:nvSpPr>
        <p:spPr>
          <a:xfrm>
            <a:off x="2208214" y="6586367"/>
            <a:ext cx="9251949" cy="170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Bef>
                <a:spcPts val="300"/>
              </a:spcBef>
              <a:spcAft>
                <a:spcPts val="300"/>
              </a:spcAft>
            </a:pPr>
            <a:r>
              <a:rPr lang="sv-SE" sz="800" dirty="0">
                <a:solidFill>
                  <a:schemeClr val="tx1"/>
                </a:solidFill>
                <a:latin typeface="Montserrat" panose="00000500000000000000" pitchFamily="2" charset="0"/>
              </a:rPr>
              <a:t>* P.g.a. datatillgången avser data en grövre branschindelning, och visar Handel, Hotell och restaurang, Kultur, nöje och fritid samt Transport och magasinering.</a:t>
            </a:r>
            <a:endParaRPr lang="sv-SE" sz="800" dirty="0"/>
          </a:p>
        </p:txBody>
      </p:sp>
      <p:graphicFrame>
        <p:nvGraphicFramePr>
          <p:cNvPr id="11" name="Diagram 10">
            <a:extLst>
              <a:ext uri="{FF2B5EF4-FFF2-40B4-BE49-F238E27FC236}">
                <a16:creationId xmlns:a16="http://schemas.microsoft.com/office/drawing/2014/main" id="{D7AC5D03-E75D-1805-74C0-8E2B9E9EB9E0}"/>
              </a:ext>
            </a:extLst>
          </p:cNvPr>
          <p:cNvGraphicFramePr>
            <a:graphicFrameLocks/>
          </p:cNvGraphicFramePr>
          <p:nvPr>
            <p:extLst>
              <p:ext uri="{D42A27DB-BD31-4B8C-83A1-F6EECF244321}">
                <p14:modId xmlns:p14="http://schemas.microsoft.com/office/powerpoint/2010/main" val="3862267569"/>
              </p:ext>
            </p:extLst>
          </p:nvPr>
        </p:nvGraphicFramePr>
        <p:xfrm>
          <a:off x="2208213" y="1253905"/>
          <a:ext cx="6713596" cy="5223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6675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WSP Mall Mörk.pptx" id="{88EB3B19-E95A-43F0-BF00-FCA76693FB1E}" vid="{7132F8E9-04D8-4E0D-87C1-6B8BBD649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f19c6b5-6a1e-47f6-a21d-d08d58df74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CFF43C09C9684DA051286B9DBE817D" ma:contentTypeVersion="12" ma:contentTypeDescription="Create a new document." ma:contentTypeScope="" ma:versionID="fee248690f4b3eb1c4bfe671c337a98d">
  <xsd:schema xmlns:xsd="http://www.w3.org/2001/XMLSchema" xmlns:xs="http://www.w3.org/2001/XMLSchema" xmlns:p="http://schemas.microsoft.com/office/2006/metadata/properties" xmlns:ns3="1f19c6b5-6a1e-47f6-a21d-d08d58df74f3" xmlns:ns4="5f84f2cd-4162-4ac3-a1c7-e03ec7fed566" targetNamespace="http://schemas.microsoft.com/office/2006/metadata/properties" ma:root="true" ma:fieldsID="2a81b6cc057447aaa1cfff54bfdec67a" ns3:_="" ns4:_="">
    <xsd:import namespace="1f19c6b5-6a1e-47f6-a21d-d08d58df74f3"/>
    <xsd:import namespace="5f84f2cd-4162-4ac3-a1c7-e03ec7fed5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9c6b5-6a1e-47f6-a21d-d08d58df7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4f2cd-4162-4ac3-a1c7-e03ec7fed56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77CACA-7216-48BE-A8FA-4870A9EB1BF5}">
  <ds:schemaRefs>
    <ds:schemaRef ds:uri="http://schemas.microsoft.com/sharepoint/v3/contenttype/forms"/>
  </ds:schemaRefs>
</ds:datastoreItem>
</file>

<file path=customXml/itemProps2.xml><?xml version="1.0" encoding="utf-8"?>
<ds:datastoreItem xmlns:ds="http://schemas.openxmlformats.org/officeDocument/2006/customXml" ds:itemID="{1FC8182D-F511-440A-AA2A-1BA4520C75B6}">
  <ds:schemaRefs>
    <ds:schemaRef ds:uri="1f19c6b5-6a1e-47f6-a21d-d08d58df74f3"/>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f84f2cd-4162-4ac3-a1c7-e03ec7fed566"/>
    <ds:schemaRef ds:uri="http://www.w3.org/XML/1998/namespace"/>
    <ds:schemaRef ds:uri="http://purl.org/dc/dcmitype/"/>
  </ds:schemaRefs>
</ds:datastoreItem>
</file>

<file path=customXml/itemProps3.xml><?xml version="1.0" encoding="utf-8"?>
<ds:datastoreItem xmlns:ds="http://schemas.openxmlformats.org/officeDocument/2006/customXml" ds:itemID="{D25368F5-6B17-4FA0-A6F7-44D8B05C7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9c6b5-6a1e-47f6-a21d-d08d58df74f3"/>
    <ds:schemaRef ds:uri="5f84f2cd-4162-4ac3-a1c7-e03ec7fed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WSP Mall mörk</Template>
  <TotalTime>1256</TotalTime>
  <Words>3174</Words>
  <Application>Microsoft Office PowerPoint</Application>
  <PresentationFormat>Bredbild</PresentationFormat>
  <Paragraphs>455</Paragraphs>
  <Slides>23</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Gentium Basic</vt:lpstr>
      <vt:lpstr>Montserrat</vt:lpstr>
      <vt:lpstr>Montserrat Light</vt:lpstr>
      <vt:lpstr>Montserrat SemiBold</vt:lpstr>
      <vt:lpstr>STIXGeneral-Regular</vt:lpstr>
      <vt:lpstr>WSP Light Theme</vt:lpstr>
      <vt:lpstr>Indikatorer för besöksnäringen i Östra Mellansverige </vt:lpstr>
      <vt:lpstr>Bakgrund</vt:lpstr>
      <vt:lpstr>PowerPoint-presentation</vt:lpstr>
      <vt:lpstr>PowerPoint-presentation</vt:lpstr>
      <vt:lpstr>1. Antal sysselsatta </vt:lpstr>
      <vt:lpstr>2. Antal nystartade företag</vt:lpstr>
      <vt:lpstr>3. Antal företagskonkurser</vt:lpstr>
      <vt:lpstr>4. Antal arbetsställen </vt:lpstr>
      <vt:lpstr>5a. Operativa företagsledare, andel kvinnor</vt:lpstr>
      <vt:lpstr>5b. Operativa företagsledare, andel utrikesfödda</vt:lpstr>
      <vt:lpstr>PowerPoint-presentation</vt:lpstr>
      <vt:lpstr>6. Antal hotell, stugbyar och vandrarhem</vt:lpstr>
      <vt:lpstr>7. Antal gästnätter</vt:lpstr>
      <vt:lpstr>8. Andel utländska övernattningar av totala antalet övernattningar </vt:lpstr>
      <vt:lpstr>9. Antal passagerare vid regionala flygplatser</vt:lpstr>
      <vt:lpstr>10. Gästnätter i privata fritidsbåtar/gästhamnar </vt:lpstr>
      <vt:lpstr>PowerPoint-presentation</vt:lpstr>
      <vt:lpstr>11. Bidrag till förädlingsvärde</vt:lpstr>
      <vt:lpstr>12. Nettobidrag till skattekraften (MSEK)</vt:lpstr>
      <vt:lpstr>13. Logiintäkter (tkr)</vt:lpstr>
      <vt:lpstr>14. Utländska besökare och genomsnittlig konsumtion (per dag)*</vt:lpstr>
      <vt:lpstr>15. Nettoomsättning (tkr)</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man använder denna mall</dc:title>
  <dc:creator>Habtom, Nezanet</dc:creator>
  <cp:lastModifiedBy>Lindquist, Pär</cp:lastModifiedBy>
  <cp:revision>11</cp:revision>
  <dcterms:created xsi:type="dcterms:W3CDTF">2023-05-15T09:47:31Z</dcterms:created>
  <dcterms:modified xsi:type="dcterms:W3CDTF">2023-05-25T14:06:31Z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0x01010045CFF43C09C9684DA051286B9DBE817D</vt:lpwstr>
  </property>
</Properties>
</file>